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media/audio1.wav" ContentType="audio/wav"/>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charts/chart1.xml" ContentType="application/vnd.openxmlformats-officedocument.drawingml.chart+xml"/>
  <Override PartName="/ppt/notesSlides/notesSlide1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94"/>
  </p:notesMasterIdLst>
  <p:handoutMasterIdLst>
    <p:handoutMasterId r:id="rId195"/>
  </p:handoutMasterIdLst>
  <p:sldIdLst>
    <p:sldId id="591" r:id="rId2"/>
    <p:sldId id="399" r:id="rId3"/>
    <p:sldId id="607" r:id="rId4"/>
    <p:sldId id="434" r:id="rId5"/>
    <p:sldId id="400" r:id="rId6"/>
    <p:sldId id="256" r:id="rId7"/>
    <p:sldId id="608" r:id="rId8"/>
    <p:sldId id="493" r:id="rId9"/>
    <p:sldId id="508" r:id="rId10"/>
    <p:sldId id="392" r:id="rId11"/>
    <p:sldId id="481" r:id="rId12"/>
    <p:sldId id="404" r:id="rId13"/>
    <p:sldId id="396" r:id="rId14"/>
    <p:sldId id="405" r:id="rId15"/>
    <p:sldId id="517" r:id="rId16"/>
    <p:sldId id="406" r:id="rId17"/>
    <p:sldId id="322" r:id="rId18"/>
    <p:sldId id="398" r:id="rId19"/>
    <p:sldId id="609" r:id="rId20"/>
    <p:sldId id="610" r:id="rId21"/>
    <p:sldId id="461" r:id="rId22"/>
    <p:sldId id="625" r:id="rId23"/>
    <p:sldId id="626" r:id="rId24"/>
    <p:sldId id="627" r:id="rId25"/>
    <p:sldId id="628" r:id="rId26"/>
    <p:sldId id="629" r:id="rId27"/>
    <p:sldId id="630" r:id="rId28"/>
    <p:sldId id="631" r:id="rId29"/>
    <p:sldId id="632" r:id="rId30"/>
    <p:sldId id="633" r:id="rId31"/>
    <p:sldId id="634" r:id="rId32"/>
    <p:sldId id="635" r:id="rId33"/>
    <p:sldId id="636" r:id="rId34"/>
    <p:sldId id="637" r:id="rId35"/>
    <p:sldId id="638" r:id="rId36"/>
    <p:sldId id="639" r:id="rId37"/>
    <p:sldId id="640" r:id="rId38"/>
    <p:sldId id="641" r:id="rId39"/>
    <p:sldId id="642" r:id="rId40"/>
    <p:sldId id="643" r:id="rId41"/>
    <p:sldId id="644" r:id="rId42"/>
    <p:sldId id="645" r:id="rId43"/>
    <p:sldId id="646" r:id="rId44"/>
    <p:sldId id="647" r:id="rId45"/>
    <p:sldId id="648" r:id="rId46"/>
    <p:sldId id="649" r:id="rId47"/>
    <p:sldId id="650" r:id="rId48"/>
    <p:sldId id="651" r:id="rId49"/>
    <p:sldId id="652" r:id="rId50"/>
    <p:sldId id="653" r:id="rId51"/>
    <p:sldId id="654" r:id="rId52"/>
    <p:sldId id="655" r:id="rId53"/>
    <p:sldId id="656" r:id="rId54"/>
    <p:sldId id="657" r:id="rId55"/>
    <p:sldId id="658" r:id="rId56"/>
    <p:sldId id="659" r:id="rId57"/>
    <p:sldId id="660" r:id="rId58"/>
    <p:sldId id="661" r:id="rId59"/>
    <p:sldId id="662" r:id="rId60"/>
    <p:sldId id="663" r:id="rId61"/>
    <p:sldId id="664" r:id="rId62"/>
    <p:sldId id="665" r:id="rId63"/>
    <p:sldId id="666" r:id="rId64"/>
    <p:sldId id="667" r:id="rId65"/>
    <p:sldId id="668" r:id="rId66"/>
    <p:sldId id="669" r:id="rId67"/>
    <p:sldId id="670" r:id="rId68"/>
    <p:sldId id="671" r:id="rId69"/>
    <p:sldId id="672" r:id="rId70"/>
    <p:sldId id="673" r:id="rId71"/>
    <p:sldId id="674" r:id="rId72"/>
    <p:sldId id="675" r:id="rId73"/>
    <p:sldId id="676" r:id="rId74"/>
    <p:sldId id="677" r:id="rId75"/>
    <p:sldId id="678" r:id="rId76"/>
    <p:sldId id="679" r:id="rId77"/>
    <p:sldId id="680" r:id="rId78"/>
    <p:sldId id="681" r:id="rId79"/>
    <p:sldId id="682" r:id="rId80"/>
    <p:sldId id="683" r:id="rId81"/>
    <p:sldId id="684" r:id="rId82"/>
    <p:sldId id="685" r:id="rId83"/>
    <p:sldId id="686" r:id="rId84"/>
    <p:sldId id="687" r:id="rId85"/>
    <p:sldId id="688" r:id="rId86"/>
    <p:sldId id="689" r:id="rId87"/>
    <p:sldId id="690" r:id="rId88"/>
    <p:sldId id="691" r:id="rId89"/>
    <p:sldId id="692" r:id="rId90"/>
    <p:sldId id="693" r:id="rId91"/>
    <p:sldId id="694" r:id="rId92"/>
    <p:sldId id="695" r:id="rId93"/>
    <p:sldId id="696" r:id="rId94"/>
    <p:sldId id="697" r:id="rId95"/>
    <p:sldId id="698" r:id="rId96"/>
    <p:sldId id="699" r:id="rId97"/>
    <p:sldId id="700" r:id="rId98"/>
    <p:sldId id="701" r:id="rId99"/>
    <p:sldId id="702" r:id="rId100"/>
    <p:sldId id="703" r:id="rId101"/>
    <p:sldId id="704" r:id="rId102"/>
    <p:sldId id="705" r:id="rId103"/>
    <p:sldId id="706" r:id="rId104"/>
    <p:sldId id="707" r:id="rId105"/>
    <p:sldId id="708" r:id="rId106"/>
    <p:sldId id="709" r:id="rId107"/>
    <p:sldId id="710" r:id="rId108"/>
    <p:sldId id="711" r:id="rId109"/>
    <p:sldId id="712" r:id="rId110"/>
    <p:sldId id="713" r:id="rId111"/>
    <p:sldId id="714" r:id="rId112"/>
    <p:sldId id="715" r:id="rId113"/>
    <p:sldId id="716" r:id="rId114"/>
    <p:sldId id="717" r:id="rId115"/>
    <p:sldId id="718" r:id="rId116"/>
    <p:sldId id="719" r:id="rId117"/>
    <p:sldId id="720" r:id="rId118"/>
    <p:sldId id="721" r:id="rId119"/>
    <p:sldId id="722" r:id="rId120"/>
    <p:sldId id="723" r:id="rId121"/>
    <p:sldId id="724" r:id="rId122"/>
    <p:sldId id="725" r:id="rId123"/>
    <p:sldId id="726" r:id="rId124"/>
    <p:sldId id="727" r:id="rId125"/>
    <p:sldId id="728" r:id="rId126"/>
    <p:sldId id="729" r:id="rId127"/>
    <p:sldId id="730" r:id="rId128"/>
    <p:sldId id="731" r:id="rId129"/>
    <p:sldId id="732" r:id="rId130"/>
    <p:sldId id="733" r:id="rId131"/>
    <p:sldId id="734" r:id="rId132"/>
    <p:sldId id="735" r:id="rId133"/>
    <p:sldId id="736" r:id="rId134"/>
    <p:sldId id="737" r:id="rId135"/>
    <p:sldId id="738" r:id="rId136"/>
    <p:sldId id="739" r:id="rId137"/>
    <p:sldId id="740" r:id="rId138"/>
    <p:sldId id="741" r:id="rId139"/>
    <p:sldId id="742" r:id="rId140"/>
    <p:sldId id="743" r:id="rId141"/>
    <p:sldId id="744" r:id="rId142"/>
    <p:sldId id="745" r:id="rId143"/>
    <p:sldId id="746" r:id="rId144"/>
    <p:sldId id="747" r:id="rId145"/>
    <p:sldId id="748" r:id="rId146"/>
    <p:sldId id="749" r:id="rId147"/>
    <p:sldId id="750" r:id="rId148"/>
    <p:sldId id="751" r:id="rId149"/>
    <p:sldId id="752" r:id="rId150"/>
    <p:sldId id="753" r:id="rId151"/>
    <p:sldId id="754" r:id="rId152"/>
    <p:sldId id="755" r:id="rId153"/>
    <p:sldId id="756" r:id="rId154"/>
    <p:sldId id="757" r:id="rId155"/>
    <p:sldId id="758" r:id="rId156"/>
    <p:sldId id="759" r:id="rId157"/>
    <p:sldId id="760" r:id="rId158"/>
    <p:sldId id="761" r:id="rId159"/>
    <p:sldId id="762" r:id="rId160"/>
    <p:sldId id="763" r:id="rId161"/>
    <p:sldId id="764" r:id="rId162"/>
    <p:sldId id="765" r:id="rId163"/>
    <p:sldId id="766" r:id="rId164"/>
    <p:sldId id="767" r:id="rId165"/>
    <p:sldId id="768" r:id="rId166"/>
    <p:sldId id="769" r:id="rId167"/>
    <p:sldId id="770" r:id="rId168"/>
    <p:sldId id="771" r:id="rId169"/>
    <p:sldId id="772" r:id="rId170"/>
    <p:sldId id="773" r:id="rId171"/>
    <p:sldId id="774" r:id="rId172"/>
    <p:sldId id="775" r:id="rId173"/>
    <p:sldId id="778" r:id="rId174"/>
    <p:sldId id="779" r:id="rId175"/>
    <p:sldId id="780" r:id="rId176"/>
    <p:sldId id="781" r:id="rId177"/>
    <p:sldId id="782" r:id="rId178"/>
    <p:sldId id="783" r:id="rId179"/>
    <p:sldId id="784" r:id="rId180"/>
    <p:sldId id="785" r:id="rId181"/>
    <p:sldId id="786" r:id="rId182"/>
    <p:sldId id="787" r:id="rId183"/>
    <p:sldId id="788" r:id="rId184"/>
    <p:sldId id="789" r:id="rId185"/>
    <p:sldId id="790" r:id="rId186"/>
    <p:sldId id="791" r:id="rId187"/>
    <p:sldId id="792" r:id="rId188"/>
    <p:sldId id="793" r:id="rId189"/>
    <p:sldId id="794" r:id="rId190"/>
    <p:sldId id="795" r:id="rId191"/>
    <p:sldId id="796" r:id="rId192"/>
    <p:sldId id="797" r:id="rId193"/>
  </p:sldIdLst>
  <p:sldSz cx="9144000" cy="6858000" type="screen4x3"/>
  <p:notesSz cx="6858000" cy="9107488"/>
  <p:defaultTextStyle>
    <a:defPPr>
      <a:defRPr lang="en-US"/>
    </a:defPPr>
    <a:lvl1pPr algn="ctr" rtl="0" fontAlgn="base">
      <a:lnSpc>
        <a:spcPct val="60000"/>
      </a:lnSpc>
      <a:spcBef>
        <a:spcPct val="20000"/>
      </a:spcBef>
      <a:spcAft>
        <a:spcPct val="0"/>
      </a:spcAft>
      <a:buClr>
        <a:schemeClr val="bg1"/>
      </a:buClr>
      <a:buSzPct val="100000"/>
      <a:defRPr b="1" kern="1200">
        <a:solidFill>
          <a:schemeClr val="tx1"/>
        </a:solidFill>
        <a:latin typeface="Times New Roman" pitchFamily="18" charset="0"/>
        <a:ea typeface="+mn-ea"/>
        <a:cs typeface="Times New Roman" pitchFamily="18" charset="0"/>
      </a:defRPr>
    </a:lvl1pPr>
    <a:lvl2pPr marL="457200" algn="ctr" rtl="0" fontAlgn="base">
      <a:lnSpc>
        <a:spcPct val="60000"/>
      </a:lnSpc>
      <a:spcBef>
        <a:spcPct val="20000"/>
      </a:spcBef>
      <a:spcAft>
        <a:spcPct val="0"/>
      </a:spcAft>
      <a:buClr>
        <a:schemeClr val="bg1"/>
      </a:buClr>
      <a:buSzPct val="100000"/>
      <a:defRPr b="1" kern="1200">
        <a:solidFill>
          <a:schemeClr val="tx1"/>
        </a:solidFill>
        <a:latin typeface="Times New Roman" pitchFamily="18" charset="0"/>
        <a:ea typeface="+mn-ea"/>
        <a:cs typeface="Times New Roman" pitchFamily="18" charset="0"/>
      </a:defRPr>
    </a:lvl2pPr>
    <a:lvl3pPr marL="914400" algn="ctr" rtl="0" fontAlgn="base">
      <a:lnSpc>
        <a:spcPct val="60000"/>
      </a:lnSpc>
      <a:spcBef>
        <a:spcPct val="20000"/>
      </a:spcBef>
      <a:spcAft>
        <a:spcPct val="0"/>
      </a:spcAft>
      <a:buClr>
        <a:schemeClr val="bg1"/>
      </a:buClr>
      <a:buSzPct val="100000"/>
      <a:defRPr b="1" kern="1200">
        <a:solidFill>
          <a:schemeClr val="tx1"/>
        </a:solidFill>
        <a:latin typeface="Times New Roman" pitchFamily="18" charset="0"/>
        <a:ea typeface="+mn-ea"/>
        <a:cs typeface="Times New Roman" pitchFamily="18" charset="0"/>
      </a:defRPr>
    </a:lvl3pPr>
    <a:lvl4pPr marL="1371600" algn="ctr" rtl="0" fontAlgn="base">
      <a:lnSpc>
        <a:spcPct val="60000"/>
      </a:lnSpc>
      <a:spcBef>
        <a:spcPct val="20000"/>
      </a:spcBef>
      <a:spcAft>
        <a:spcPct val="0"/>
      </a:spcAft>
      <a:buClr>
        <a:schemeClr val="bg1"/>
      </a:buClr>
      <a:buSzPct val="100000"/>
      <a:defRPr b="1" kern="1200">
        <a:solidFill>
          <a:schemeClr val="tx1"/>
        </a:solidFill>
        <a:latin typeface="Times New Roman" pitchFamily="18" charset="0"/>
        <a:ea typeface="+mn-ea"/>
        <a:cs typeface="Times New Roman" pitchFamily="18" charset="0"/>
      </a:defRPr>
    </a:lvl4pPr>
    <a:lvl5pPr marL="1828800" algn="ctr" rtl="0" fontAlgn="base">
      <a:lnSpc>
        <a:spcPct val="60000"/>
      </a:lnSpc>
      <a:spcBef>
        <a:spcPct val="20000"/>
      </a:spcBef>
      <a:spcAft>
        <a:spcPct val="0"/>
      </a:spcAft>
      <a:buClr>
        <a:schemeClr val="bg1"/>
      </a:buClr>
      <a:buSzPct val="100000"/>
      <a:defRPr b="1" kern="1200">
        <a:solidFill>
          <a:schemeClr val="tx1"/>
        </a:solidFill>
        <a:latin typeface="Times New Roman" pitchFamily="18" charset="0"/>
        <a:ea typeface="+mn-ea"/>
        <a:cs typeface="Times New Roman" pitchFamily="18" charset="0"/>
      </a:defRPr>
    </a:lvl5pPr>
    <a:lvl6pPr marL="2286000" algn="l" defTabSz="914400" rtl="0" eaLnBrk="1" latinLnBrk="0" hangingPunct="1">
      <a:defRPr b="1" kern="1200">
        <a:solidFill>
          <a:schemeClr val="tx1"/>
        </a:solidFill>
        <a:latin typeface="Times New Roman" pitchFamily="18" charset="0"/>
        <a:ea typeface="+mn-ea"/>
        <a:cs typeface="Times New Roman" pitchFamily="18" charset="0"/>
      </a:defRPr>
    </a:lvl6pPr>
    <a:lvl7pPr marL="2743200" algn="l" defTabSz="914400" rtl="0" eaLnBrk="1" latinLnBrk="0" hangingPunct="1">
      <a:defRPr b="1" kern="1200">
        <a:solidFill>
          <a:schemeClr val="tx1"/>
        </a:solidFill>
        <a:latin typeface="Times New Roman" pitchFamily="18" charset="0"/>
        <a:ea typeface="+mn-ea"/>
        <a:cs typeface="Times New Roman" pitchFamily="18" charset="0"/>
      </a:defRPr>
    </a:lvl7pPr>
    <a:lvl8pPr marL="3200400" algn="l" defTabSz="914400" rtl="0" eaLnBrk="1" latinLnBrk="0" hangingPunct="1">
      <a:defRPr b="1" kern="1200">
        <a:solidFill>
          <a:schemeClr val="tx1"/>
        </a:solidFill>
        <a:latin typeface="Times New Roman" pitchFamily="18" charset="0"/>
        <a:ea typeface="+mn-ea"/>
        <a:cs typeface="Times New Roman" pitchFamily="18" charset="0"/>
      </a:defRPr>
    </a:lvl8pPr>
    <a:lvl9pPr marL="3657600" algn="l" defTabSz="914400" rtl="0" eaLnBrk="1" latinLnBrk="0" hangingPunct="1">
      <a:defRPr b="1" kern="1200">
        <a:solidFill>
          <a:schemeClr val="tx1"/>
        </a:solidFill>
        <a:latin typeface="Times New Roman" pitchFamily="18" charset="0"/>
        <a:ea typeface="+mn-ea"/>
        <a:cs typeface="Times New Roman" pitchFamily="18" charset="0"/>
      </a:defRPr>
    </a:lvl9pPr>
  </p:defaultTextStyle>
  <p:extLst>
    <p:ext uri="{EFAFB233-063F-42B5-8137-9DF3F51BA10A}">
      <p15:sldGuideLst xmlns:p15="http://schemas.microsoft.com/office/powerpoint/2012/main">
        <p15:guide id="1" orient="horz" pos="22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7186"/>
    <a:srgbClr val="977539"/>
    <a:srgbClr val="684404"/>
    <a:srgbClr val="653D15"/>
    <a:srgbClr val="046249"/>
    <a:srgbClr val="5F5F5F"/>
    <a:srgbClr val="4F3011"/>
    <a:srgbClr val="1DA370"/>
    <a:srgbClr val="3B3BF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8" autoAdjust="0"/>
    <p:restoredTop sz="83416" autoAdjust="0"/>
  </p:normalViewPr>
  <p:slideViewPr>
    <p:cSldViewPr snapToGrid="0">
      <p:cViewPr varScale="1">
        <p:scale>
          <a:sx n="72" d="100"/>
          <a:sy n="72" d="100"/>
        </p:scale>
        <p:origin x="372" y="54"/>
      </p:cViewPr>
      <p:guideLst>
        <p:guide orient="horz" pos="2208"/>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_rels/viewProps.xml.rels><?xml version="1.0" encoding="UTF-8" standalone="yes"?>
<Relationships xmlns="http://schemas.openxmlformats.org/package/2006/relationships"><Relationship Id="rId26" Type="http://schemas.openxmlformats.org/officeDocument/2006/relationships/slide" Target="slides/slide30.xml"/><Relationship Id="rId117" Type="http://schemas.openxmlformats.org/officeDocument/2006/relationships/slide" Target="slides/slide143.xml"/><Relationship Id="rId21" Type="http://schemas.openxmlformats.org/officeDocument/2006/relationships/slide" Target="slides/slide25.xml"/><Relationship Id="rId42" Type="http://schemas.openxmlformats.org/officeDocument/2006/relationships/slide" Target="slides/slide52.xml"/><Relationship Id="rId47" Type="http://schemas.openxmlformats.org/officeDocument/2006/relationships/slide" Target="slides/slide58.xml"/><Relationship Id="rId63" Type="http://schemas.openxmlformats.org/officeDocument/2006/relationships/slide" Target="slides/slide76.xml"/><Relationship Id="rId68" Type="http://schemas.openxmlformats.org/officeDocument/2006/relationships/slide" Target="slides/slide81.xml"/><Relationship Id="rId84" Type="http://schemas.openxmlformats.org/officeDocument/2006/relationships/slide" Target="slides/slide101.xml"/><Relationship Id="rId89" Type="http://schemas.openxmlformats.org/officeDocument/2006/relationships/slide" Target="slides/slide108.xml"/><Relationship Id="rId112" Type="http://schemas.openxmlformats.org/officeDocument/2006/relationships/slide" Target="slides/slide138.xml"/><Relationship Id="rId133" Type="http://schemas.openxmlformats.org/officeDocument/2006/relationships/slide" Target="slides/slide161.xml"/><Relationship Id="rId138" Type="http://schemas.openxmlformats.org/officeDocument/2006/relationships/slide" Target="slides/slide167.xml"/><Relationship Id="rId16" Type="http://schemas.openxmlformats.org/officeDocument/2006/relationships/slide" Target="slides/slide20.xml"/><Relationship Id="rId107" Type="http://schemas.openxmlformats.org/officeDocument/2006/relationships/slide" Target="slides/slide132.xml"/><Relationship Id="rId11" Type="http://schemas.openxmlformats.org/officeDocument/2006/relationships/slide" Target="slides/slide12.xml"/><Relationship Id="rId32" Type="http://schemas.openxmlformats.org/officeDocument/2006/relationships/slide" Target="slides/slide36.xml"/><Relationship Id="rId37" Type="http://schemas.openxmlformats.org/officeDocument/2006/relationships/slide" Target="slides/slide42.xml"/><Relationship Id="rId53" Type="http://schemas.openxmlformats.org/officeDocument/2006/relationships/slide" Target="slides/slide65.xml"/><Relationship Id="rId58" Type="http://schemas.openxmlformats.org/officeDocument/2006/relationships/slide" Target="slides/slide70.xml"/><Relationship Id="rId74" Type="http://schemas.openxmlformats.org/officeDocument/2006/relationships/slide" Target="slides/slide90.xml"/><Relationship Id="rId79" Type="http://schemas.openxmlformats.org/officeDocument/2006/relationships/slide" Target="slides/slide95.xml"/><Relationship Id="rId102" Type="http://schemas.openxmlformats.org/officeDocument/2006/relationships/slide" Target="slides/slide127.xml"/><Relationship Id="rId123" Type="http://schemas.openxmlformats.org/officeDocument/2006/relationships/slide" Target="slides/slide149.xml"/><Relationship Id="rId128" Type="http://schemas.openxmlformats.org/officeDocument/2006/relationships/slide" Target="slides/slide156.xml"/><Relationship Id="rId5" Type="http://schemas.openxmlformats.org/officeDocument/2006/relationships/slide" Target="slides/slide5.xml"/><Relationship Id="rId90" Type="http://schemas.openxmlformats.org/officeDocument/2006/relationships/slide" Target="slides/slide112.xml"/><Relationship Id="rId95" Type="http://schemas.openxmlformats.org/officeDocument/2006/relationships/slide" Target="slides/slide120.xml"/><Relationship Id="rId22" Type="http://schemas.openxmlformats.org/officeDocument/2006/relationships/slide" Target="slides/slide26.xml"/><Relationship Id="rId27" Type="http://schemas.openxmlformats.org/officeDocument/2006/relationships/slide" Target="slides/slide31.xml"/><Relationship Id="rId43" Type="http://schemas.openxmlformats.org/officeDocument/2006/relationships/slide" Target="slides/slide54.xml"/><Relationship Id="rId48" Type="http://schemas.openxmlformats.org/officeDocument/2006/relationships/slide" Target="slides/slide59.xml"/><Relationship Id="rId64" Type="http://schemas.openxmlformats.org/officeDocument/2006/relationships/slide" Target="slides/slide77.xml"/><Relationship Id="rId69" Type="http://schemas.openxmlformats.org/officeDocument/2006/relationships/slide" Target="slides/slide83.xml"/><Relationship Id="rId113" Type="http://schemas.openxmlformats.org/officeDocument/2006/relationships/slide" Target="slides/slide139.xml"/><Relationship Id="rId118" Type="http://schemas.openxmlformats.org/officeDocument/2006/relationships/slide" Target="slides/slide144.xml"/><Relationship Id="rId134" Type="http://schemas.openxmlformats.org/officeDocument/2006/relationships/slide" Target="slides/slide162.xml"/><Relationship Id="rId139" Type="http://schemas.openxmlformats.org/officeDocument/2006/relationships/slide" Target="slides/slide168.xml"/><Relationship Id="rId8" Type="http://schemas.openxmlformats.org/officeDocument/2006/relationships/slide" Target="slides/slide8.xml"/><Relationship Id="rId51" Type="http://schemas.openxmlformats.org/officeDocument/2006/relationships/slide" Target="slides/slide62.xml"/><Relationship Id="rId72" Type="http://schemas.openxmlformats.org/officeDocument/2006/relationships/slide" Target="slides/slide86.xml"/><Relationship Id="rId80" Type="http://schemas.openxmlformats.org/officeDocument/2006/relationships/slide" Target="slides/slide96.xml"/><Relationship Id="rId85" Type="http://schemas.openxmlformats.org/officeDocument/2006/relationships/slide" Target="slides/slide103.xml"/><Relationship Id="rId93" Type="http://schemas.openxmlformats.org/officeDocument/2006/relationships/slide" Target="slides/slide118.xml"/><Relationship Id="rId98" Type="http://schemas.openxmlformats.org/officeDocument/2006/relationships/slide" Target="slides/slide123.xml"/><Relationship Id="rId121" Type="http://schemas.openxmlformats.org/officeDocument/2006/relationships/slide" Target="slides/slide147.xml"/><Relationship Id="rId142" Type="http://schemas.openxmlformats.org/officeDocument/2006/relationships/slide" Target="slides/slide173.xml"/><Relationship Id="rId3" Type="http://schemas.openxmlformats.org/officeDocument/2006/relationships/slide" Target="slides/slide3.xml"/><Relationship Id="rId12" Type="http://schemas.openxmlformats.org/officeDocument/2006/relationships/slide" Target="slides/slide15.xml"/><Relationship Id="rId17" Type="http://schemas.openxmlformats.org/officeDocument/2006/relationships/slide" Target="slides/slide21.xml"/><Relationship Id="rId25" Type="http://schemas.openxmlformats.org/officeDocument/2006/relationships/slide" Target="slides/slide29.xml"/><Relationship Id="rId33" Type="http://schemas.openxmlformats.org/officeDocument/2006/relationships/slide" Target="slides/slide37.xml"/><Relationship Id="rId38" Type="http://schemas.openxmlformats.org/officeDocument/2006/relationships/slide" Target="slides/slide43.xml"/><Relationship Id="rId46" Type="http://schemas.openxmlformats.org/officeDocument/2006/relationships/slide" Target="slides/slide57.xml"/><Relationship Id="rId59" Type="http://schemas.openxmlformats.org/officeDocument/2006/relationships/slide" Target="slides/slide71.xml"/><Relationship Id="rId67" Type="http://schemas.openxmlformats.org/officeDocument/2006/relationships/slide" Target="slides/slide80.xml"/><Relationship Id="rId103" Type="http://schemas.openxmlformats.org/officeDocument/2006/relationships/slide" Target="slides/slide128.xml"/><Relationship Id="rId108" Type="http://schemas.openxmlformats.org/officeDocument/2006/relationships/slide" Target="slides/slide134.xml"/><Relationship Id="rId116" Type="http://schemas.openxmlformats.org/officeDocument/2006/relationships/slide" Target="slides/slide142.xml"/><Relationship Id="rId124" Type="http://schemas.openxmlformats.org/officeDocument/2006/relationships/slide" Target="slides/slide150.xml"/><Relationship Id="rId129" Type="http://schemas.openxmlformats.org/officeDocument/2006/relationships/slide" Target="slides/slide157.xml"/><Relationship Id="rId137" Type="http://schemas.openxmlformats.org/officeDocument/2006/relationships/slide" Target="slides/slide166.xml"/><Relationship Id="rId20" Type="http://schemas.openxmlformats.org/officeDocument/2006/relationships/slide" Target="slides/slide24.xml"/><Relationship Id="rId41" Type="http://schemas.openxmlformats.org/officeDocument/2006/relationships/slide" Target="slides/slide50.xml"/><Relationship Id="rId54" Type="http://schemas.openxmlformats.org/officeDocument/2006/relationships/slide" Target="slides/slide66.xml"/><Relationship Id="rId62" Type="http://schemas.openxmlformats.org/officeDocument/2006/relationships/slide" Target="slides/slide75.xml"/><Relationship Id="rId70" Type="http://schemas.openxmlformats.org/officeDocument/2006/relationships/slide" Target="slides/slide84.xml"/><Relationship Id="rId75" Type="http://schemas.openxmlformats.org/officeDocument/2006/relationships/slide" Target="slides/slide91.xml"/><Relationship Id="rId83" Type="http://schemas.openxmlformats.org/officeDocument/2006/relationships/slide" Target="slides/slide100.xml"/><Relationship Id="rId88" Type="http://schemas.openxmlformats.org/officeDocument/2006/relationships/slide" Target="slides/slide107.xml"/><Relationship Id="rId91" Type="http://schemas.openxmlformats.org/officeDocument/2006/relationships/slide" Target="slides/slide113.xml"/><Relationship Id="rId96" Type="http://schemas.openxmlformats.org/officeDocument/2006/relationships/slide" Target="slides/slide121.xml"/><Relationship Id="rId111" Type="http://schemas.openxmlformats.org/officeDocument/2006/relationships/slide" Target="slides/slide137.xml"/><Relationship Id="rId132" Type="http://schemas.openxmlformats.org/officeDocument/2006/relationships/slide" Target="slides/slide160.xml"/><Relationship Id="rId140" Type="http://schemas.openxmlformats.org/officeDocument/2006/relationships/slide" Target="slides/slide169.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9.xml"/><Relationship Id="rId23" Type="http://schemas.openxmlformats.org/officeDocument/2006/relationships/slide" Target="slides/slide27.xml"/><Relationship Id="rId28" Type="http://schemas.openxmlformats.org/officeDocument/2006/relationships/slide" Target="slides/slide32.xml"/><Relationship Id="rId36" Type="http://schemas.openxmlformats.org/officeDocument/2006/relationships/slide" Target="slides/slide41.xml"/><Relationship Id="rId49" Type="http://schemas.openxmlformats.org/officeDocument/2006/relationships/slide" Target="slides/slide60.xml"/><Relationship Id="rId57" Type="http://schemas.openxmlformats.org/officeDocument/2006/relationships/slide" Target="slides/slide69.xml"/><Relationship Id="rId106" Type="http://schemas.openxmlformats.org/officeDocument/2006/relationships/slide" Target="slides/slide131.xml"/><Relationship Id="rId114" Type="http://schemas.openxmlformats.org/officeDocument/2006/relationships/slide" Target="slides/slide140.xml"/><Relationship Id="rId119" Type="http://schemas.openxmlformats.org/officeDocument/2006/relationships/slide" Target="slides/slide145.xml"/><Relationship Id="rId127" Type="http://schemas.openxmlformats.org/officeDocument/2006/relationships/slide" Target="slides/slide154.xml"/><Relationship Id="rId10" Type="http://schemas.openxmlformats.org/officeDocument/2006/relationships/slide" Target="slides/slide11.xml"/><Relationship Id="rId31" Type="http://schemas.openxmlformats.org/officeDocument/2006/relationships/slide" Target="slides/slide35.xml"/><Relationship Id="rId44" Type="http://schemas.openxmlformats.org/officeDocument/2006/relationships/slide" Target="slides/slide55.xml"/><Relationship Id="rId52" Type="http://schemas.openxmlformats.org/officeDocument/2006/relationships/slide" Target="slides/slide63.xml"/><Relationship Id="rId60" Type="http://schemas.openxmlformats.org/officeDocument/2006/relationships/slide" Target="slides/slide72.xml"/><Relationship Id="rId65" Type="http://schemas.openxmlformats.org/officeDocument/2006/relationships/slide" Target="slides/slide78.xml"/><Relationship Id="rId73" Type="http://schemas.openxmlformats.org/officeDocument/2006/relationships/slide" Target="slides/slide87.xml"/><Relationship Id="rId78" Type="http://schemas.openxmlformats.org/officeDocument/2006/relationships/slide" Target="slides/slide94.xml"/><Relationship Id="rId81" Type="http://schemas.openxmlformats.org/officeDocument/2006/relationships/slide" Target="slides/slide97.xml"/><Relationship Id="rId86" Type="http://schemas.openxmlformats.org/officeDocument/2006/relationships/slide" Target="slides/slide104.xml"/><Relationship Id="rId94" Type="http://schemas.openxmlformats.org/officeDocument/2006/relationships/slide" Target="slides/slide119.xml"/><Relationship Id="rId99" Type="http://schemas.openxmlformats.org/officeDocument/2006/relationships/slide" Target="slides/slide124.xml"/><Relationship Id="rId101" Type="http://schemas.openxmlformats.org/officeDocument/2006/relationships/slide" Target="slides/slide126.xml"/><Relationship Id="rId122" Type="http://schemas.openxmlformats.org/officeDocument/2006/relationships/slide" Target="slides/slide148.xml"/><Relationship Id="rId130" Type="http://schemas.openxmlformats.org/officeDocument/2006/relationships/slide" Target="slides/slide158.xml"/><Relationship Id="rId135" Type="http://schemas.openxmlformats.org/officeDocument/2006/relationships/slide" Target="slides/slide163.xml"/><Relationship Id="rId4" Type="http://schemas.openxmlformats.org/officeDocument/2006/relationships/slide" Target="slides/slide4.xml"/><Relationship Id="rId9" Type="http://schemas.openxmlformats.org/officeDocument/2006/relationships/slide" Target="slides/slide10.xml"/><Relationship Id="rId13" Type="http://schemas.openxmlformats.org/officeDocument/2006/relationships/slide" Target="slides/slide16.xml"/><Relationship Id="rId18" Type="http://schemas.openxmlformats.org/officeDocument/2006/relationships/slide" Target="slides/slide22.xml"/><Relationship Id="rId39" Type="http://schemas.openxmlformats.org/officeDocument/2006/relationships/slide" Target="slides/slide44.xml"/><Relationship Id="rId109" Type="http://schemas.openxmlformats.org/officeDocument/2006/relationships/slide" Target="slides/slide135.xml"/><Relationship Id="rId34" Type="http://schemas.openxmlformats.org/officeDocument/2006/relationships/slide" Target="slides/slide38.xml"/><Relationship Id="rId50" Type="http://schemas.openxmlformats.org/officeDocument/2006/relationships/slide" Target="slides/slide61.xml"/><Relationship Id="rId55" Type="http://schemas.openxmlformats.org/officeDocument/2006/relationships/slide" Target="slides/slide67.xml"/><Relationship Id="rId76" Type="http://schemas.openxmlformats.org/officeDocument/2006/relationships/slide" Target="slides/slide92.xml"/><Relationship Id="rId97" Type="http://schemas.openxmlformats.org/officeDocument/2006/relationships/slide" Target="slides/slide122.xml"/><Relationship Id="rId104" Type="http://schemas.openxmlformats.org/officeDocument/2006/relationships/slide" Target="slides/slide129.xml"/><Relationship Id="rId120" Type="http://schemas.openxmlformats.org/officeDocument/2006/relationships/slide" Target="slides/slide146.xml"/><Relationship Id="rId125" Type="http://schemas.openxmlformats.org/officeDocument/2006/relationships/slide" Target="slides/slide152.xml"/><Relationship Id="rId141" Type="http://schemas.openxmlformats.org/officeDocument/2006/relationships/slide" Target="slides/slide172.xml"/><Relationship Id="rId7" Type="http://schemas.openxmlformats.org/officeDocument/2006/relationships/slide" Target="slides/slide7.xml"/><Relationship Id="rId71" Type="http://schemas.openxmlformats.org/officeDocument/2006/relationships/slide" Target="slides/slide85.xml"/><Relationship Id="rId92" Type="http://schemas.openxmlformats.org/officeDocument/2006/relationships/slide" Target="slides/slide117.xml"/><Relationship Id="rId2" Type="http://schemas.openxmlformats.org/officeDocument/2006/relationships/slide" Target="slides/slide2.xml"/><Relationship Id="rId29" Type="http://schemas.openxmlformats.org/officeDocument/2006/relationships/slide" Target="slides/slide33.xml"/><Relationship Id="rId24" Type="http://schemas.openxmlformats.org/officeDocument/2006/relationships/slide" Target="slides/slide28.xml"/><Relationship Id="rId40" Type="http://schemas.openxmlformats.org/officeDocument/2006/relationships/slide" Target="slides/slide46.xml"/><Relationship Id="rId45" Type="http://schemas.openxmlformats.org/officeDocument/2006/relationships/slide" Target="slides/slide56.xml"/><Relationship Id="rId66" Type="http://schemas.openxmlformats.org/officeDocument/2006/relationships/slide" Target="slides/slide79.xml"/><Relationship Id="rId87" Type="http://schemas.openxmlformats.org/officeDocument/2006/relationships/slide" Target="slides/slide105.xml"/><Relationship Id="rId110" Type="http://schemas.openxmlformats.org/officeDocument/2006/relationships/slide" Target="slides/slide136.xml"/><Relationship Id="rId115" Type="http://schemas.openxmlformats.org/officeDocument/2006/relationships/slide" Target="slides/slide141.xml"/><Relationship Id="rId131" Type="http://schemas.openxmlformats.org/officeDocument/2006/relationships/slide" Target="slides/slide159.xml"/><Relationship Id="rId136" Type="http://schemas.openxmlformats.org/officeDocument/2006/relationships/slide" Target="slides/slide165.xml"/><Relationship Id="rId61" Type="http://schemas.openxmlformats.org/officeDocument/2006/relationships/slide" Target="slides/slide74.xml"/><Relationship Id="rId82" Type="http://schemas.openxmlformats.org/officeDocument/2006/relationships/slide" Target="slides/slide98.xml"/><Relationship Id="rId19" Type="http://schemas.openxmlformats.org/officeDocument/2006/relationships/slide" Target="slides/slide23.xml"/><Relationship Id="rId14" Type="http://schemas.openxmlformats.org/officeDocument/2006/relationships/slide" Target="slides/slide17.xml"/><Relationship Id="rId30" Type="http://schemas.openxmlformats.org/officeDocument/2006/relationships/slide" Target="slides/slide34.xml"/><Relationship Id="rId35" Type="http://schemas.openxmlformats.org/officeDocument/2006/relationships/slide" Target="slides/slide40.xml"/><Relationship Id="rId56" Type="http://schemas.openxmlformats.org/officeDocument/2006/relationships/slide" Target="slides/slide68.xml"/><Relationship Id="rId77" Type="http://schemas.openxmlformats.org/officeDocument/2006/relationships/slide" Target="slides/slide93.xml"/><Relationship Id="rId100" Type="http://schemas.openxmlformats.org/officeDocument/2006/relationships/slide" Target="slides/slide125.xml"/><Relationship Id="rId105" Type="http://schemas.openxmlformats.org/officeDocument/2006/relationships/slide" Target="slides/slide130.xml"/><Relationship Id="rId126" Type="http://schemas.openxmlformats.org/officeDocument/2006/relationships/slide" Target="slides/slide15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4"/>
    </mc:Choice>
    <mc:Fallback>
      <c:style val="44"/>
    </mc:Fallback>
  </mc:AlternateContent>
  <c:chart>
    <c:autoTitleDeleted val="1"/>
    <c:plotArea>
      <c:layout/>
      <c:barChart>
        <c:barDir val="col"/>
        <c:grouping val="clustered"/>
        <c:varyColors val="0"/>
        <c:ser>
          <c:idx val="0"/>
          <c:order val="0"/>
          <c:tx>
            <c:strRef>
              <c:f>Sheet1!$A$2</c:f>
              <c:strCache>
                <c:ptCount val="1"/>
                <c:pt idx="0">
                  <c:v>Avgerage Number of Foreign Hujjaj   (in Million)</c:v>
                </c:pt>
              </c:strCache>
            </c:strRef>
          </c:tx>
          <c:invertIfNegative val="0"/>
          <c:cat>
            <c:strRef>
              <c:f>Sheet1!$B$1:$J$1</c:f>
              <c:strCache>
                <c:ptCount val="9"/>
                <c:pt idx="0">
                  <c:v>1920s</c:v>
                </c:pt>
                <c:pt idx="1">
                  <c:v>1930s</c:v>
                </c:pt>
                <c:pt idx="2">
                  <c:v>1940s</c:v>
                </c:pt>
                <c:pt idx="3">
                  <c:v>1950s</c:v>
                </c:pt>
                <c:pt idx="4">
                  <c:v>1960s</c:v>
                </c:pt>
                <c:pt idx="5">
                  <c:v>1970s</c:v>
                </c:pt>
                <c:pt idx="6">
                  <c:v>1980s</c:v>
                </c:pt>
                <c:pt idx="7">
                  <c:v>1990s</c:v>
                </c:pt>
                <c:pt idx="8">
                  <c:v>2000s</c:v>
                </c:pt>
              </c:strCache>
            </c:strRef>
          </c:cat>
          <c:val>
            <c:numRef>
              <c:f>Sheet1!$B$2:$J$2</c:f>
              <c:numCache>
                <c:formatCode>General</c:formatCode>
                <c:ptCount val="9"/>
                <c:pt idx="0">
                  <c:v>9.2546000000000225E-2</c:v>
                </c:pt>
                <c:pt idx="1">
                  <c:v>4.4829000000000084E-2</c:v>
                </c:pt>
                <c:pt idx="2">
                  <c:v>4.7187000000000034E-2</c:v>
                </c:pt>
                <c:pt idx="3">
                  <c:v>0.17562900000000001</c:v>
                </c:pt>
                <c:pt idx="4">
                  <c:v>0.28083200000000008</c:v>
                </c:pt>
                <c:pt idx="5">
                  <c:v>0.68493800000000182</c:v>
                </c:pt>
                <c:pt idx="6">
                  <c:v>0.85783299999999996</c:v>
                </c:pt>
                <c:pt idx="7">
                  <c:v>1.0029409999999999</c:v>
                </c:pt>
                <c:pt idx="8">
                  <c:v>1.5122450000000001</c:v>
                </c:pt>
              </c:numCache>
            </c:numRef>
          </c:val>
          <c:extLst>
            <c:ext xmlns:c16="http://schemas.microsoft.com/office/drawing/2014/chart" uri="{C3380CC4-5D6E-409C-BE32-E72D297353CC}">
              <c16:uniqueId val="{00000000-CF93-4557-B869-5C8E15446C91}"/>
            </c:ext>
          </c:extLst>
        </c:ser>
        <c:dLbls>
          <c:showLegendKey val="0"/>
          <c:showVal val="0"/>
          <c:showCatName val="0"/>
          <c:showSerName val="0"/>
          <c:showPercent val="0"/>
          <c:showBubbleSize val="0"/>
        </c:dLbls>
        <c:gapWidth val="150"/>
        <c:axId val="357118816"/>
        <c:axId val="357118424"/>
      </c:barChart>
      <c:catAx>
        <c:axId val="357118816"/>
        <c:scaling>
          <c:orientation val="minMax"/>
        </c:scaling>
        <c:delete val="0"/>
        <c:axPos val="b"/>
        <c:numFmt formatCode="General" sourceLinked="0"/>
        <c:majorTickMark val="out"/>
        <c:minorTickMark val="none"/>
        <c:tickLblPos val="nextTo"/>
        <c:crossAx val="357118424"/>
        <c:crosses val="autoZero"/>
        <c:auto val="1"/>
        <c:lblAlgn val="ctr"/>
        <c:lblOffset val="100"/>
        <c:noMultiLvlLbl val="0"/>
      </c:catAx>
      <c:valAx>
        <c:axId val="357118424"/>
        <c:scaling>
          <c:orientation val="minMax"/>
        </c:scaling>
        <c:delete val="0"/>
        <c:axPos val="l"/>
        <c:majorGridlines/>
        <c:numFmt formatCode="General" sourceLinked="1"/>
        <c:majorTickMark val="out"/>
        <c:minorTickMark val="none"/>
        <c:tickLblPos val="nextTo"/>
        <c:crossAx val="35711881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6658" name="Rectangle 2"/>
          <p:cNvSpPr>
            <a:spLocks noGrp="1" noChangeArrowheads="1"/>
          </p:cNvSpPr>
          <p:nvPr>
            <p:ph type="hdr" sz="quarter"/>
          </p:nvPr>
        </p:nvSpPr>
        <p:spPr bwMode="auto">
          <a:xfrm>
            <a:off x="0" y="0"/>
            <a:ext cx="2971800"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20000"/>
              </a:lnSpc>
              <a:buFontTx/>
              <a:buChar char="•"/>
              <a:defRPr sz="1200" b="0" smtClean="0"/>
            </a:lvl1pPr>
          </a:lstStyle>
          <a:p>
            <a:pPr>
              <a:defRPr/>
            </a:pPr>
            <a:endParaRPr lang="en-US"/>
          </a:p>
        </p:txBody>
      </p:sp>
      <p:sp>
        <p:nvSpPr>
          <p:cNvPr id="326659" name="Rectangle 3"/>
          <p:cNvSpPr>
            <a:spLocks noGrp="1" noChangeArrowheads="1"/>
          </p:cNvSpPr>
          <p:nvPr>
            <p:ph type="dt" sz="quarter" idx="1"/>
          </p:nvPr>
        </p:nvSpPr>
        <p:spPr bwMode="auto">
          <a:xfrm>
            <a:off x="3886200" y="0"/>
            <a:ext cx="2971800"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20000"/>
              </a:lnSpc>
              <a:buFontTx/>
              <a:buChar char="•"/>
              <a:defRPr sz="1200" b="0" smtClean="0"/>
            </a:lvl1pPr>
          </a:lstStyle>
          <a:p>
            <a:pPr>
              <a:defRPr/>
            </a:pPr>
            <a:endParaRPr lang="en-US"/>
          </a:p>
        </p:txBody>
      </p:sp>
      <p:sp>
        <p:nvSpPr>
          <p:cNvPr id="326660" name="Rectangle 4"/>
          <p:cNvSpPr>
            <a:spLocks noGrp="1" noChangeArrowheads="1"/>
          </p:cNvSpPr>
          <p:nvPr>
            <p:ph type="ftr" sz="quarter" idx="2"/>
          </p:nvPr>
        </p:nvSpPr>
        <p:spPr bwMode="auto">
          <a:xfrm>
            <a:off x="0" y="8651875"/>
            <a:ext cx="2971800"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20000"/>
              </a:lnSpc>
              <a:buFontTx/>
              <a:buChar char="•"/>
              <a:defRPr sz="1200" b="0" smtClean="0"/>
            </a:lvl1pPr>
          </a:lstStyle>
          <a:p>
            <a:pPr>
              <a:defRPr/>
            </a:pPr>
            <a:endParaRPr lang="en-US"/>
          </a:p>
        </p:txBody>
      </p:sp>
      <p:sp>
        <p:nvSpPr>
          <p:cNvPr id="326661" name="Rectangle 5"/>
          <p:cNvSpPr>
            <a:spLocks noGrp="1" noChangeArrowheads="1"/>
          </p:cNvSpPr>
          <p:nvPr>
            <p:ph type="sldNum" sz="quarter" idx="3"/>
          </p:nvPr>
        </p:nvSpPr>
        <p:spPr bwMode="auto">
          <a:xfrm>
            <a:off x="3886200" y="8651875"/>
            <a:ext cx="2971800"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20000"/>
              </a:lnSpc>
              <a:buFontTx/>
              <a:buChar char="•"/>
              <a:defRPr sz="1200" b="0" smtClean="0"/>
            </a:lvl1pPr>
          </a:lstStyle>
          <a:p>
            <a:pPr>
              <a:defRPr/>
            </a:pPr>
            <a:fld id="{C8A2923C-264C-4687-A703-12A3D6D16DE2}" type="slidenum">
              <a:rPr lang="en-US"/>
              <a:pPr>
                <a:defRPr/>
              </a:pPr>
              <a:t>‹#›</a:t>
            </a:fld>
            <a:endParaRPr lang="en-US"/>
          </a:p>
        </p:txBody>
      </p:sp>
    </p:spTree>
    <p:extLst>
      <p:ext uri="{BB962C8B-B14F-4D97-AF65-F5344CB8AC3E}">
        <p14:creationId xmlns:p14="http://schemas.microsoft.com/office/powerpoint/2010/main" val="3070953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defRPr sz="1200" b="0" smtClean="0"/>
            </a:lvl1pPr>
          </a:lstStyle>
          <a:p>
            <a:pPr>
              <a:defRPr/>
            </a:pPr>
            <a:endParaRPr lang="en-US"/>
          </a:p>
        </p:txBody>
      </p:sp>
      <p:sp>
        <p:nvSpPr>
          <p:cNvPr id="29699" name="Rectangle 3"/>
          <p:cNvSpPr>
            <a:spLocks noGrp="1" noChangeArrowheads="1"/>
          </p:cNvSpPr>
          <p:nvPr>
            <p:ph type="dt" idx="1"/>
          </p:nvPr>
        </p:nvSpPr>
        <p:spPr bwMode="auto">
          <a:xfrm>
            <a:off x="3886200" y="0"/>
            <a:ext cx="2971800"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defRPr sz="1200" b="0" smtClean="0"/>
            </a:lvl1pPr>
          </a:lstStyle>
          <a:p>
            <a:pPr>
              <a:defRPr/>
            </a:pPr>
            <a:endParaRPr lang="en-US"/>
          </a:p>
        </p:txBody>
      </p:sp>
      <p:sp>
        <p:nvSpPr>
          <p:cNvPr id="201732" name="Rectangle 4"/>
          <p:cNvSpPr>
            <a:spLocks noGrp="1" noRot="1" noChangeAspect="1" noChangeArrowheads="1" noTextEdit="1"/>
          </p:cNvSpPr>
          <p:nvPr>
            <p:ph type="sldImg" idx="2"/>
          </p:nvPr>
        </p:nvSpPr>
        <p:spPr bwMode="auto">
          <a:xfrm>
            <a:off x="1150938" y="682625"/>
            <a:ext cx="4554537" cy="3416300"/>
          </a:xfrm>
          <a:prstGeom prst="rect">
            <a:avLst/>
          </a:prstGeom>
          <a:noFill/>
          <a:ln w="9525">
            <a:solidFill>
              <a:srgbClr val="000000"/>
            </a:solidFill>
            <a:miter lim="800000"/>
            <a:headEnd/>
            <a:tailEnd/>
          </a:ln>
        </p:spPr>
      </p:sp>
      <p:sp>
        <p:nvSpPr>
          <p:cNvPr id="29701" name="Rectangle 5"/>
          <p:cNvSpPr>
            <a:spLocks noGrp="1" noChangeArrowheads="1"/>
          </p:cNvSpPr>
          <p:nvPr>
            <p:ph type="body" sz="quarter" idx="3"/>
          </p:nvPr>
        </p:nvSpPr>
        <p:spPr bwMode="auto">
          <a:xfrm>
            <a:off x="914400" y="4325938"/>
            <a:ext cx="5029200" cy="409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8651875"/>
            <a:ext cx="2971800"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defRPr sz="1200" b="0" smtClean="0"/>
            </a:lvl1pPr>
          </a:lstStyle>
          <a:p>
            <a:pPr>
              <a:defRPr/>
            </a:pPr>
            <a:endParaRPr lang="en-US"/>
          </a:p>
        </p:txBody>
      </p:sp>
      <p:sp>
        <p:nvSpPr>
          <p:cNvPr id="29703" name="Rectangle 7"/>
          <p:cNvSpPr>
            <a:spLocks noGrp="1" noChangeArrowheads="1"/>
          </p:cNvSpPr>
          <p:nvPr>
            <p:ph type="sldNum" sz="quarter" idx="5"/>
          </p:nvPr>
        </p:nvSpPr>
        <p:spPr bwMode="auto">
          <a:xfrm>
            <a:off x="3886200" y="8651875"/>
            <a:ext cx="2971800" cy="4556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defRPr sz="1200" b="0" smtClean="0"/>
            </a:lvl1pPr>
          </a:lstStyle>
          <a:p>
            <a:pPr>
              <a:defRPr/>
            </a:pPr>
            <a:fld id="{93E4091E-A67F-4BDD-A326-5AC56B7E5345}" type="slidenum">
              <a:rPr lang="en-US"/>
              <a:pPr>
                <a:defRPr/>
              </a:pPr>
              <a:t>‹#›</a:t>
            </a:fld>
            <a:endParaRPr lang="en-US"/>
          </a:p>
        </p:txBody>
      </p:sp>
    </p:spTree>
    <p:extLst>
      <p:ext uri="{BB962C8B-B14F-4D97-AF65-F5344CB8AC3E}">
        <p14:creationId xmlns:p14="http://schemas.microsoft.com/office/powerpoint/2010/main" val="19899393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Times New Roman" pitchFamily="18"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Times New Roman" pitchFamily="18"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Times New Roman" pitchFamily="18"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Times New Roman" pitchFamily="18"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a:t>
            </a:fld>
            <a:endParaRPr lang="en-US"/>
          </a:p>
        </p:txBody>
      </p:sp>
    </p:spTree>
    <p:extLst>
      <p:ext uri="{BB962C8B-B14F-4D97-AF65-F5344CB8AC3E}">
        <p14:creationId xmlns:p14="http://schemas.microsoft.com/office/powerpoint/2010/main" val="3522807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a:t>
            </a:fld>
            <a:endParaRPr lang="en-US"/>
          </a:p>
        </p:txBody>
      </p:sp>
    </p:spTree>
    <p:extLst>
      <p:ext uri="{BB962C8B-B14F-4D97-AF65-F5344CB8AC3E}">
        <p14:creationId xmlns:p14="http://schemas.microsoft.com/office/powerpoint/2010/main" val="42243516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C1D66945-DE44-4B85-971E-843E4E1DA6C1}" type="slidenum">
              <a:rPr lang="en-US"/>
              <a:pPr/>
              <a:t>103</a:t>
            </a:fld>
            <a:endParaRPr lang="en-US"/>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algn="just" eaLnBrk="1" hangingPunct="1"/>
            <a:r>
              <a:rPr lang="en-US"/>
              <a:t>- 'a'eshah, wife of the Prophet (</a:t>
            </a:r>
            <a:r>
              <a:rPr lang="ar-SA"/>
              <a:t>صلى الله عليه وسلم</a:t>
            </a:r>
            <a:r>
              <a:rPr lang="en-US"/>
              <a:t>), said: “</a:t>
            </a:r>
            <a:r>
              <a:rPr lang="en-US" b="1"/>
              <a:t>I used to put scented oils on the Messenger of Allah when making Ihram, before he completed Ihram and for his Hall (coming out of Ihram) before he made Tawaf of the House.”</a:t>
            </a:r>
            <a:endParaRPr lang="en-US"/>
          </a:p>
          <a:p>
            <a:pPr eaLnBrk="1" hangingPunct="1"/>
            <a:endParaRPr lang="en-US"/>
          </a:p>
        </p:txBody>
      </p:sp>
    </p:spTree>
    <p:extLst>
      <p:ext uri="{BB962C8B-B14F-4D97-AF65-F5344CB8AC3E}">
        <p14:creationId xmlns:p14="http://schemas.microsoft.com/office/powerpoint/2010/main" val="7680664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104</a:t>
            </a:fld>
            <a:endParaRPr lang="en-US"/>
          </a:p>
        </p:txBody>
      </p:sp>
    </p:spTree>
    <p:extLst>
      <p:ext uri="{BB962C8B-B14F-4D97-AF65-F5344CB8AC3E}">
        <p14:creationId xmlns:p14="http://schemas.microsoft.com/office/powerpoint/2010/main" val="32490537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105</a:t>
            </a:fld>
            <a:endParaRPr lang="en-US"/>
          </a:p>
        </p:txBody>
      </p:sp>
    </p:spTree>
    <p:extLst>
      <p:ext uri="{BB962C8B-B14F-4D97-AF65-F5344CB8AC3E}">
        <p14:creationId xmlns:p14="http://schemas.microsoft.com/office/powerpoint/2010/main" val="42598258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106</a:t>
            </a:fld>
            <a:endParaRPr lang="en-US"/>
          </a:p>
        </p:txBody>
      </p:sp>
    </p:spTree>
    <p:extLst>
      <p:ext uri="{BB962C8B-B14F-4D97-AF65-F5344CB8AC3E}">
        <p14:creationId xmlns:p14="http://schemas.microsoft.com/office/powerpoint/2010/main" val="33138672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107</a:t>
            </a:fld>
            <a:endParaRPr lang="en-US"/>
          </a:p>
        </p:txBody>
      </p:sp>
    </p:spTree>
    <p:extLst>
      <p:ext uri="{BB962C8B-B14F-4D97-AF65-F5344CB8AC3E}">
        <p14:creationId xmlns:p14="http://schemas.microsoft.com/office/powerpoint/2010/main" val="30319326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108</a:t>
            </a:fld>
            <a:endParaRPr lang="en-US"/>
          </a:p>
        </p:txBody>
      </p:sp>
    </p:spTree>
    <p:extLst>
      <p:ext uri="{BB962C8B-B14F-4D97-AF65-F5344CB8AC3E}">
        <p14:creationId xmlns:p14="http://schemas.microsoft.com/office/powerpoint/2010/main" val="16893098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109</a:t>
            </a:fld>
            <a:endParaRPr lang="en-US"/>
          </a:p>
        </p:txBody>
      </p:sp>
    </p:spTree>
    <p:extLst>
      <p:ext uri="{BB962C8B-B14F-4D97-AF65-F5344CB8AC3E}">
        <p14:creationId xmlns:p14="http://schemas.microsoft.com/office/powerpoint/2010/main" val="33100583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110</a:t>
            </a:fld>
            <a:endParaRPr lang="en-US"/>
          </a:p>
        </p:txBody>
      </p:sp>
    </p:spTree>
    <p:extLst>
      <p:ext uri="{BB962C8B-B14F-4D97-AF65-F5344CB8AC3E}">
        <p14:creationId xmlns:p14="http://schemas.microsoft.com/office/powerpoint/2010/main" val="26698162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111</a:t>
            </a:fld>
            <a:endParaRPr lang="en-US"/>
          </a:p>
        </p:txBody>
      </p:sp>
    </p:spTree>
    <p:extLst>
      <p:ext uri="{BB962C8B-B14F-4D97-AF65-F5344CB8AC3E}">
        <p14:creationId xmlns:p14="http://schemas.microsoft.com/office/powerpoint/2010/main" val="14246163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112</a:t>
            </a:fld>
            <a:endParaRPr lang="en-US"/>
          </a:p>
        </p:txBody>
      </p:sp>
    </p:spTree>
    <p:extLst>
      <p:ext uri="{BB962C8B-B14F-4D97-AF65-F5344CB8AC3E}">
        <p14:creationId xmlns:p14="http://schemas.microsoft.com/office/powerpoint/2010/main" val="2786140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C82F774A-3F52-41AE-84A3-3732BEB33FA5}" type="slidenum">
              <a:rPr lang="en-US"/>
              <a:pPr/>
              <a:t>11</a:t>
            </a:fld>
            <a:endParaRPr lang="en-US"/>
          </a:p>
        </p:txBody>
      </p:sp>
      <p:sp>
        <p:nvSpPr>
          <p:cNvPr id="204803" name="Rectangle 2"/>
          <p:cNvSpPr>
            <a:spLocks noGrp="1" noRot="1" noChangeAspect="1" noChangeArrowheads="1" noTextEdit="1"/>
          </p:cNvSpPr>
          <p:nvPr>
            <p:ph type="sldImg"/>
          </p:nvPr>
        </p:nvSpPr>
        <p:spPr>
          <a:solidFill>
            <a:srgbClr val="FFFFFF"/>
          </a:solidFill>
          <a:ln/>
        </p:spPr>
      </p:sp>
      <p:sp>
        <p:nvSpPr>
          <p:cNvPr id="2048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t>Jeddah is inside the limits of the Meeqats…</a:t>
            </a:r>
          </a:p>
        </p:txBody>
      </p:sp>
    </p:spTree>
    <p:extLst>
      <p:ext uri="{BB962C8B-B14F-4D97-AF65-F5344CB8AC3E}">
        <p14:creationId xmlns:p14="http://schemas.microsoft.com/office/powerpoint/2010/main" val="20830284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113</a:t>
            </a:fld>
            <a:endParaRPr lang="en-US"/>
          </a:p>
        </p:txBody>
      </p:sp>
    </p:spTree>
    <p:extLst>
      <p:ext uri="{BB962C8B-B14F-4D97-AF65-F5344CB8AC3E}">
        <p14:creationId xmlns:p14="http://schemas.microsoft.com/office/powerpoint/2010/main" val="20211125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114</a:t>
            </a:fld>
            <a:endParaRPr lang="en-US"/>
          </a:p>
        </p:txBody>
      </p:sp>
    </p:spTree>
    <p:extLst>
      <p:ext uri="{BB962C8B-B14F-4D97-AF65-F5344CB8AC3E}">
        <p14:creationId xmlns:p14="http://schemas.microsoft.com/office/powerpoint/2010/main" val="8056333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115</a:t>
            </a:fld>
            <a:endParaRPr lang="en-US"/>
          </a:p>
        </p:txBody>
      </p:sp>
    </p:spTree>
    <p:extLst>
      <p:ext uri="{BB962C8B-B14F-4D97-AF65-F5344CB8AC3E}">
        <p14:creationId xmlns:p14="http://schemas.microsoft.com/office/powerpoint/2010/main" val="10878839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116</a:t>
            </a:fld>
            <a:endParaRPr lang="en-US"/>
          </a:p>
        </p:txBody>
      </p:sp>
    </p:spTree>
    <p:extLst>
      <p:ext uri="{BB962C8B-B14F-4D97-AF65-F5344CB8AC3E}">
        <p14:creationId xmlns:p14="http://schemas.microsoft.com/office/powerpoint/2010/main" val="19209684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117</a:t>
            </a:fld>
            <a:endParaRPr lang="en-US"/>
          </a:p>
        </p:txBody>
      </p:sp>
    </p:spTree>
    <p:extLst>
      <p:ext uri="{BB962C8B-B14F-4D97-AF65-F5344CB8AC3E}">
        <p14:creationId xmlns:p14="http://schemas.microsoft.com/office/powerpoint/2010/main" val="23547412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118</a:t>
            </a:fld>
            <a:endParaRPr lang="en-US"/>
          </a:p>
        </p:txBody>
      </p:sp>
    </p:spTree>
    <p:extLst>
      <p:ext uri="{BB962C8B-B14F-4D97-AF65-F5344CB8AC3E}">
        <p14:creationId xmlns:p14="http://schemas.microsoft.com/office/powerpoint/2010/main" val="19407224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119</a:t>
            </a:fld>
            <a:endParaRPr lang="en-US"/>
          </a:p>
        </p:txBody>
      </p:sp>
    </p:spTree>
    <p:extLst>
      <p:ext uri="{BB962C8B-B14F-4D97-AF65-F5344CB8AC3E}">
        <p14:creationId xmlns:p14="http://schemas.microsoft.com/office/powerpoint/2010/main" val="958468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120</a:t>
            </a:fld>
            <a:endParaRPr lang="en-US"/>
          </a:p>
        </p:txBody>
      </p:sp>
    </p:spTree>
    <p:extLst>
      <p:ext uri="{BB962C8B-B14F-4D97-AF65-F5344CB8AC3E}">
        <p14:creationId xmlns:p14="http://schemas.microsoft.com/office/powerpoint/2010/main" val="13057188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121</a:t>
            </a:fld>
            <a:endParaRPr lang="en-US"/>
          </a:p>
        </p:txBody>
      </p:sp>
    </p:spTree>
    <p:extLst>
      <p:ext uri="{BB962C8B-B14F-4D97-AF65-F5344CB8AC3E}">
        <p14:creationId xmlns:p14="http://schemas.microsoft.com/office/powerpoint/2010/main" val="39721689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122</a:t>
            </a:fld>
            <a:endParaRPr lang="en-US"/>
          </a:p>
        </p:txBody>
      </p:sp>
    </p:spTree>
    <p:extLst>
      <p:ext uri="{BB962C8B-B14F-4D97-AF65-F5344CB8AC3E}">
        <p14:creationId xmlns:p14="http://schemas.microsoft.com/office/powerpoint/2010/main" val="640701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a:t>
            </a:fld>
            <a:endParaRPr lang="en-US"/>
          </a:p>
        </p:txBody>
      </p:sp>
    </p:spTree>
    <p:extLst>
      <p:ext uri="{BB962C8B-B14F-4D97-AF65-F5344CB8AC3E}">
        <p14:creationId xmlns:p14="http://schemas.microsoft.com/office/powerpoint/2010/main" val="29459844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123</a:t>
            </a:fld>
            <a:endParaRPr lang="en-US"/>
          </a:p>
        </p:txBody>
      </p:sp>
    </p:spTree>
    <p:extLst>
      <p:ext uri="{BB962C8B-B14F-4D97-AF65-F5344CB8AC3E}">
        <p14:creationId xmlns:p14="http://schemas.microsoft.com/office/powerpoint/2010/main" val="1487649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124</a:t>
            </a:fld>
            <a:endParaRPr lang="en-US"/>
          </a:p>
        </p:txBody>
      </p:sp>
    </p:spTree>
    <p:extLst>
      <p:ext uri="{BB962C8B-B14F-4D97-AF65-F5344CB8AC3E}">
        <p14:creationId xmlns:p14="http://schemas.microsoft.com/office/powerpoint/2010/main" val="28451178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125</a:t>
            </a:fld>
            <a:endParaRPr lang="en-US"/>
          </a:p>
        </p:txBody>
      </p:sp>
    </p:spTree>
    <p:extLst>
      <p:ext uri="{BB962C8B-B14F-4D97-AF65-F5344CB8AC3E}">
        <p14:creationId xmlns:p14="http://schemas.microsoft.com/office/powerpoint/2010/main" val="3306499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126</a:t>
            </a:fld>
            <a:endParaRPr lang="en-US"/>
          </a:p>
        </p:txBody>
      </p:sp>
    </p:spTree>
    <p:extLst>
      <p:ext uri="{BB962C8B-B14F-4D97-AF65-F5344CB8AC3E}">
        <p14:creationId xmlns:p14="http://schemas.microsoft.com/office/powerpoint/2010/main" val="20557223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127</a:t>
            </a:fld>
            <a:endParaRPr lang="en-US"/>
          </a:p>
        </p:txBody>
      </p:sp>
    </p:spTree>
    <p:extLst>
      <p:ext uri="{BB962C8B-B14F-4D97-AF65-F5344CB8AC3E}">
        <p14:creationId xmlns:p14="http://schemas.microsoft.com/office/powerpoint/2010/main" val="22790862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128</a:t>
            </a:fld>
            <a:endParaRPr lang="en-US"/>
          </a:p>
        </p:txBody>
      </p:sp>
    </p:spTree>
    <p:extLst>
      <p:ext uri="{BB962C8B-B14F-4D97-AF65-F5344CB8AC3E}">
        <p14:creationId xmlns:p14="http://schemas.microsoft.com/office/powerpoint/2010/main" val="6009288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129</a:t>
            </a:fld>
            <a:endParaRPr lang="en-US"/>
          </a:p>
        </p:txBody>
      </p:sp>
    </p:spTree>
    <p:extLst>
      <p:ext uri="{BB962C8B-B14F-4D97-AF65-F5344CB8AC3E}">
        <p14:creationId xmlns:p14="http://schemas.microsoft.com/office/powerpoint/2010/main" val="24813109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130</a:t>
            </a:fld>
            <a:endParaRPr lang="en-US"/>
          </a:p>
        </p:txBody>
      </p:sp>
    </p:spTree>
    <p:extLst>
      <p:ext uri="{BB962C8B-B14F-4D97-AF65-F5344CB8AC3E}">
        <p14:creationId xmlns:p14="http://schemas.microsoft.com/office/powerpoint/2010/main" val="263154569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131</a:t>
            </a:fld>
            <a:endParaRPr lang="en-US"/>
          </a:p>
        </p:txBody>
      </p:sp>
    </p:spTree>
    <p:extLst>
      <p:ext uri="{BB962C8B-B14F-4D97-AF65-F5344CB8AC3E}">
        <p14:creationId xmlns:p14="http://schemas.microsoft.com/office/powerpoint/2010/main" val="10777903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132</a:t>
            </a:fld>
            <a:endParaRPr lang="en-US"/>
          </a:p>
        </p:txBody>
      </p:sp>
    </p:spTree>
    <p:extLst>
      <p:ext uri="{BB962C8B-B14F-4D97-AF65-F5344CB8AC3E}">
        <p14:creationId xmlns:p14="http://schemas.microsoft.com/office/powerpoint/2010/main" val="157148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a:t>
            </a:fld>
            <a:endParaRPr lang="en-US"/>
          </a:p>
        </p:txBody>
      </p:sp>
    </p:spTree>
    <p:extLst>
      <p:ext uri="{BB962C8B-B14F-4D97-AF65-F5344CB8AC3E}">
        <p14:creationId xmlns:p14="http://schemas.microsoft.com/office/powerpoint/2010/main" val="12194030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133</a:t>
            </a:fld>
            <a:endParaRPr lang="en-US"/>
          </a:p>
        </p:txBody>
      </p:sp>
    </p:spTree>
    <p:extLst>
      <p:ext uri="{BB962C8B-B14F-4D97-AF65-F5344CB8AC3E}">
        <p14:creationId xmlns:p14="http://schemas.microsoft.com/office/powerpoint/2010/main" val="1660595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134</a:t>
            </a:fld>
            <a:endParaRPr lang="en-US"/>
          </a:p>
        </p:txBody>
      </p:sp>
    </p:spTree>
    <p:extLst>
      <p:ext uri="{BB962C8B-B14F-4D97-AF65-F5344CB8AC3E}">
        <p14:creationId xmlns:p14="http://schemas.microsoft.com/office/powerpoint/2010/main" val="15492937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135</a:t>
            </a:fld>
            <a:endParaRPr lang="en-US"/>
          </a:p>
        </p:txBody>
      </p:sp>
    </p:spTree>
    <p:extLst>
      <p:ext uri="{BB962C8B-B14F-4D97-AF65-F5344CB8AC3E}">
        <p14:creationId xmlns:p14="http://schemas.microsoft.com/office/powerpoint/2010/main" val="7229268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136</a:t>
            </a:fld>
            <a:endParaRPr lang="en-US"/>
          </a:p>
        </p:txBody>
      </p:sp>
    </p:spTree>
    <p:extLst>
      <p:ext uri="{BB962C8B-B14F-4D97-AF65-F5344CB8AC3E}">
        <p14:creationId xmlns:p14="http://schemas.microsoft.com/office/powerpoint/2010/main" val="12100444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137</a:t>
            </a:fld>
            <a:endParaRPr lang="en-US"/>
          </a:p>
        </p:txBody>
      </p:sp>
    </p:spTree>
    <p:extLst>
      <p:ext uri="{BB962C8B-B14F-4D97-AF65-F5344CB8AC3E}">
        <p14:creationId xmlns:p14="http://schemas.microsoft.com/office/powerpoint/2010/main" val="67274485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138</a:t>
            </a:fld>
            <a:endParaRPr lang="en-US"/>
          </a:p>
        </p:txBody>
      </p:sp>
    </p:spTree>
    <p:extLst>
      <p:ext uri="{BB962C8B-B14F-4D97-AF65-F5344CB8AC3E}">
        <p14:creationId xmlns:p14="http://schemas.microsoft.com/office/powerpoint/2010/main" val="99741224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F9053CD8-C8EE-4335-9F5F-D10CDF90CD0C}" type="slidenum">
              <a:rPr lang="en-US"/>
              <a:pPr/>
              <a:t>139</a:t>
            </a:fld>
            <a:endParaRPr lang="en-US"/>
          </a:p>
        </p:txBody>
      </p:sp>
      <p:sp>
        <p:nvSpPr>
          <p:cNvPr id="218115" name="Rectangle 2"/>
          <p:cNvSpPr>
            <a:spLocks noGrp="1" noRot="1" noChangeAspect="1" noChangeArrowheads="1" noTextEdit="1"/>
          </p:cNvSpPr>
          <p:nvPr>
            <p:ph type="sldImg"/>
          </p:nvPr>
        </p:nvSpPr>
        <p:spPr>
          <a:solidFill>
            <a:srgbClr val="FFFFFF"/>
          </a:solidFill>
          <a:ln/>
        </p:spPr>
      </p:sp>
      <p:sp>
        <p:nvSpPr>
          <p:cNvPr id="21811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t>- The Prophet said: "Verily on this day everything that you were prohibited from (by Ihram) has been allowed for you, when you have stoned the Jamrah, except the women. If evening comes upon you before you have made Tawaf of this House then you revert to the state of Ihram as you were before stoning the Jamrah - until you make the Tawaf.”</a:t>
            </a:r>
          </a:p>
        </p:txBody>
      </p:sp>
    </p:spTree>
    <p:extLst>
      <p:ext uri="{BB962C8B-B14F-4D97-AF65-F5344CB8AC3E}">
        <p14:creationId xmlns:p14="http://schemas.microsoft.com/office/powerpoint/2010/main" val="243339223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140</a:t>
            </a:fld>
            <a:endParaRPr lang="en-US"/>
          </a:p>
        </p:txBody>
      </p:sp>
    </p:spTree>
    <p:extLst>
      <p:ext uri="{BB962C8B-B14F-4D97-AF65-F5344CB8AC3E}">
        <p14:creationId xmlns:p14="http://schemas.microsoft.com/office/powerpoint/2010/main" val="23621492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141</a:t>
            </a:fld>
            <a:endParaRPr lang="en-US"/>
          </a:p>
        </p:txBody>
      </p:sp>
    </p:spTree>
    <p:extLst>
      <p:ext uri="{BB962C8B-B14F-4D97-AF65-F5344CB8AC3E}">
        <p14:creationId xmlns:p14="http://schemas.microsoft.com/office/powerpoint/2010/main" val="3061342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142</a:t>
            </a:fld>
            <a:endParaRPr lang="en-US"/>
          </a:p>
        </p:txBody>
      </p:sp>
    </p:spTree>
    <p:extLst>
      <p:ext uri="{BB962C8B-B14F-4D97-AF65-F5344CB8AC3E}">
        <p14:creationId xmlns:p14="http://schemas.microsoft.com/office/powerpoint/2010/main" val="1447499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a:t>
            </a:fld>
            <a:endParaRPr lang="en-US"/>
          </a:p>
        </p:txBody>
      </p:sp>
    </p:spTree>
    <p:extLst>
      <p:ext uri="{BB962C8B-B14F-4D97-AF65-F5344CB8AC3E}">
        <p14:creationId xmlns:p14="http://schemas.microsoft.com/office/powerpoint/2010/main" val="42701314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143</a:t>
            </a:fld>
            <a:endParaRPr lang="en-US"/>
          </a:p>
        </p:txBody>
      </p:sp>
    </p:spTree>
    <p:extLst>
      <p:ext uri="{BB962C8B-B14F-4D97-AF65-F5344CB8AC3E}">
        <p14:creationId xmlns:p14="http://schemas.microsoft.com/office/powerpoint/2010/main" val="8324468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144</a:t>
            </a:fld>
            <a:endParaRPr lang="en-US"/>
          </a:p>
        </p:txBody>
      </p:sp>
    </p:spTree>
    <p:extLst>
      <p:ext uri="{BB962C8B-B14F-4D97-AF65-F5344CB8AC3E}">
        <p14:creationId xmlns:p14="http://schemas.microsoft.com/office/powerpoint/2010/main" val="292182180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145</a:t>
            </a:fld>
            <a:endParaRPr lang="en-US"/>
          </a:p>
        </p:txBody>
      </p:sp>
    </p:spTree>
    <p:extLst>
      <p:ext uri="{BB962C8B-B14F-4D97-AF65-F5344CB8AC3E}">
        <p14:creationId xmlns:p14="http://schemas.microsoft.com/office/powerpoint/2010/main" val="22079305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146</a:t>
            </a:fld>
            <a:endParaRPr lang="en-US"/>
          </a:p>
        </p:txBody>
      </p:sp>
    </p:spTree>
    <p:extLst>
      <p:ext uri="{BB962C8B-B14F-4D97-AF65-F5344CB8AC3E}">
        <p14:creationId xmlns:p14="http://schemas.microsoft.com/office/powerpoint/2010/main" val="20087093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147</a:t>
            </a:fld>
            <a:endParaRPr lang="en-US"/>
          </a:p>
        </p:txBody>
      </p:sp>
    </p:spTree>
    <p:extLst>
      <p:ext uri="{BB962C8B-B14F-4D97-AF65-F5344CB8AC3E}">
        <p14:creationId xmlns:p14="http://schemas.microsoft.com/office/powerpoint/2010/main" val="260932520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148</a:t>
            </a:fld>
            <a:endParaRPr lang="en-US"/>
          </a:p>
        </p:txBody>
      </p:sp>
    </p:spTree>
    <p:extLst>
      <p:ext uri="{BB962C8B-B14F-4D97-AF65-F5344CB8AC3E}">
        <p14:creationId xmlns:p14="http://schemas.microsoft.com/office/powerpoint/2010/main" val="242166940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149</a:t>
            </a:fld>
            <a:endParaRPr lang="en-US"/>
          </a:p>
        </p:txBody>
      </p:sp>
    </p:spTree>
    <p:extLst>
      <p:ext uri="{BB962C8B-B14F-4D97-AF65-F5344CB8AC3E}">
        <p14:creationId xmlns:p14="http://schemas.microsoft.com/office/powerpoint/2010/main" val="287651873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150</a:t>
            </a:fld>
            <a:endParaRPr lang="en-US"/>
          </a:p>
        </p:txBody>
      </p:sp>
    </p:spTree>
    <p:extLst>
      <p:ext uri="{BB962C8B-B14F-4D97-AF65-F5344CB8AC3E}">
        <p14:creationId xmlns:p14="http://schemas.microsoft.com/office/powerpoint/2010/main" val="10244263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151</a:t>
            </a:fld>
            <a:endParaRPr lang="en-US"/>
          </a:p>
        </p:txBody>
      </p:sp>
    </p:spTree>
    <p:extLst>
      <p:ext uri="{BB962C8B-B14F-4D97-AF65-F5344CB8AC3E}">
        <p14:creationId xmlns:p14="http://schemas.microsoft.com/office/powerpoint/2010/main" val="37793927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152</a:t>
            </a:fld>
            <a:endParaRPr lang="en-US"/>
          </a:p>
        </p:txBody>
      </p:sp>
    </p:spTree>
    <p:extLst>
      <p:ext uri="{BB962C8B-B14F-4D97-AF65-F5344CB8AC3E}">
        <p14:creationId xmlns:p14="http://schemas.microsoft.com/office/powerpoint/2010/main" val="240762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a:t>
            </a:fld>
            <a:endParaRPr lang="en-US"/>
          </a:p>
        </p:txBody>
      </p:sp>
    </p:spTree>
    <p:extLst>
      <p:ext uri="{BB962C8B-B14F-4D97-AF65-F5344CB8AC3E}">
        <p14:creationId xmlns:p14="http://schemas.microsoft.com/office/powerpoint/2010/main" val="94520232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153</a:t>
            </a:fld>
            <a:endParaRPr lang="en-US"/>
          </a:p>
        </p:txBody>
      </p:sp>
    </p:spTree>
    <p:extLst>
      <p:ext uri="{BB962C8B-B14F-4D97-AF65-F5344CB8AC3E}">
        <p14:creationId xmlns:p14="http://schemas.microsoft.com/office/powerpoint/2010/main" val="30431375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154</a:t>
            </a:fld>
            <a:endParaRPr lang="en-US"/>
          </a:p>
        </p:txBody>
      </p:sp>
    </p:spTree>
    <p:extLst>
      <p:ext uri="{BB962C8B-B14F-4D97-AF65-F5344CB8AC3E}">
        <p14:creationId xmlns:p14="http://schemas.microsoft.com/office/powerpoint/2010/main" val="235594916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155</a:t>
            </a:fld>
            <a:endParaRPr lang="en-US"/>
          </a:p>
        </p:txBody>
      </p:sp>
    </p:spTree>
    <p:extLst>
      <p:ext uri="{BB962C8B-B14F-4D97-AF65-F5344CB8AC3E}">
        <p14:creationId xmlns:p14="http://schemas.microsoft.com/office/powerpoint/2010/main" val="231668680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156</a:t>
            </a:fld>
            <a:endParaRPr lang="en-US"/>
          </a:p>
        </p:txBody>
      </p:sp>
    </p:spTree>
    <p:extLst>
      <p:ext uri="{BB962C8B-B14F-4D97-AF65-F5344CB8AC3E}">
        <p14:creationId xmlns:p14="http://schemas.microsoft.com/office/powerpoint/2010/main" val="80647299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157</a:t>
            </a:fld>
            <a:endParaRPr lang="en-US"/>
          </a:p>
        </p:txBody>
      </p:sp>
    </p:spTree>
    <p:extLst>
      <p:ext uri="{BB962C8B-B14F-4D97-AF65-F5344CB8AC3E}">
        <p14:creationId xmlns:p14="http://schemas.microsoft.com/office/powerpoint/2010/main" val="16107841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158</a:t>
            </a:fld>
            <a:endParaRPr lang="en-US"/>
          </a:p>
        </p:txBody>
      </p:sp>
    </p:spTree>
    <p:extLst>
      <p:ext uri="{BB962C8B-B14F-4D97-AF65-F5344CB8AC3E}">
        <p14:creationId xmlns:p14="http://schemas.microsoft.com/office/powerpoint/2010/main" val="204130845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159</a:t>
            </a:fld>
            <a:endParaRPr lang="en-US"/>
          </a:p>
        </p:txBody>
      </p:sp>
    </p:spTree>
    <p:extLst>
      <p:ext uri="{BB962C8B-B14F-4D97-AF65-F5344CB8AC3E}">
        <p14:creationId xmlns:p14="http://schemas.microsoft.com/office/powerpoint/2010/main" val="284828495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160</a:t>
            </a:fld>
            <a:endParaRPr lang="en-US"/>
          </a:p>
        </p:txBody>
      </p:sp>
    </p:spTree>
    <p:extLst>
      <p:ext uri="{BB962C8B-B14F-4D97-AF65-F5344CB8AC3E}">
        <p14:creationId xmlns:p14="http://schemas.microsoft.com/office/powerpoint/2010/main" val="145185410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161</a:t>
            </a:fld>
            <a:endParaRPr lang="en-US"/>
          </a:p>
        </p:txBody>
      </p:sp>
    </p:spTree>
    <p:extLst>
      <p:ext uri="{BB962C8B-B14F-4D97-AF65-F5344CB8AC3E}">
        <p14:creationId xmlns:p14="http://schemas.microsoft.com/office/powerpoint/2010/main" val="8617616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14064854-59BE-4A17-BC65-3ADF1AE11A78}" type="slidenum">
              <a:rPr lang="en-US"/>
              <a:pPr/>
              <a:t>162</a:t>
            </a:fld>
            <a:endParaRPr lang="en-US"/>
          </a:p>
        </p:txBody>
      </p:sp>
      <p:sp>
        <p:nvSpPr>
          <p:cNvPr id="219139" name="Rectangle 2"/>
          <p:cNvSpPr>
            <a:spLocks noGrp="1" noRot="1" noChangeAspect="1" noChangeArrowheads="1" noTextEdit="1"/>
          </p:cNvSpPr>
          <p:nvPr>
            <p:ph type="sldImg"/>
          </p:nvPr>
        </p:nvSpPr>
        <p:spPr>
          <a:solidFill>
            <a:srgbClr val="FFFFFF"/>
          </a:solidFill>
          <a:ln/>
        </p:spPr>
      </p:sp>
      <p:sp>
        <p:nvSpPr>
          <p:cNvPr id="21914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t>(1) Ibn Majah : Ch. Scaraficial Animals : 3149 </a:t>
            </a:r>
          </a:p>
          <a:p>
            <a:pPr eaLnBrk="1" hangingPunct="1"/>
            <a:r>
              <a:rPr lang="en-US"/>
              <a:t>(2) Al-Bukhari : Ch. Hajj : 1752 </a:t>
            </a:r>
            <a:br>
              <a:rPr lang="en-US"/>
            </a:br>
            <a:r>
              <a:rPr lang="en-US"/>
              <a:t>Muslim : Ch. Hajj : 2432 </a:t>
            </a:r>
            <a:br>
              <a:rPr lang="en-US"/>
            </a:br>
            <a:r>
              <a:rPr lang="en-US"/>
              <a:t>Ahmad : The Rest of Oft-narrating Companions : 11999 </a:t>
            </a:r>
          </a:p>
          <a:p>
            <a:pPr eaLnBrk="1" hangingPunct="1"/>
            <a:r>
              <a:rPr lang="en-US"/>
              <a:t>(3) Tabarani in Al-Ausat with an Authentic Chain </a:t>
            </a:r>
            <a:br>
              <a:rPr lang="en-US"/>
            </a:br>
            <a:endParaRPr lang="en-US"/>
          </a:p>
        </p:txBody>
      </p:sp>
    </p:spTree>
    <p:extLst>
      <p:ext uri="{BB962C8B-B14F-4D97-AF65-F5344CB8AC3E}">
        <p14:creationId xmlns:p14="http://schemas.microsoft.com/office/powerpoint/2010/main" val="3229418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a:t>
            </a:fld>
            <a:endParaRPr lang="en-US"/>
          </a:p>
        </p:txBody>
      </p:sp>
    </p:spTree>
    <p:extLst>
      <p:ext uri="{BB962C8B-B14F-4D97-AF65-F5344CB8AC3E}">
        <p14:creationId xmlns:p14="http://schemas.microsoft.com/office/powerpoint/2010/main" val="222042042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163</a:t>
            </a:fld>
            <a:endParaRPr lang="en-US"/>
          </a:p>
        </p:txBody>
      </p:sp>
    </p:spTree>
    <p:extLst>
      <p:ext uri="{BB962C8B-B14F-4D97-AF65-F5344CB8AC3E}">
        <p14:creationId xmlns:p14="http://schemas.microsoft.com/office/powerpoint/2010/main" val="39626683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164</a:t>
            </a:fld>
            <a:endParaRPr lang="en-US"/>
          </a:p>
        </p:txBody>
      </p:sp>
    </p:spTree>
    <p:extLst>
      <p:ext uri="{BB962C8B-B14F-4D97-AF65-F5344CB8AC3E}">
        <p14:creationId xmlns:p14="http://schemas.microsoft.com/office/powerpoint/2010/main" val="14859970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165</a:t>
            </a:fld>
            <a:endParaRPr lang="en-US"/>
          </a:p>
        </p:txBody>
      </p:sp>
    </p:spTree>
    <p:extLst>
      <p:ext uri="{BB962C8B-B14F-4D97-AF65-F5344CB8AC3E}">
        <p14:creationId xmlns:p14="http://schemas.microsoft.com/office/powerpoint/2010/main" val="286481171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166</a:t>
            </a:fld>
            <a:endParaRPr lang="en-US"/>
          </a:p>
        </p:txBody>
      </p:sp>
    </p:spTree>
    <p:extLst>
      <p:ext uri="{BB962C8B-B14F-4D97-AF65-F5344CB8AC3E}">
        <p14:creationId xmlns:p14="http://schemas.microsoft.com/office/powerpoint/2010/main" val="412130272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167</a:t>
            </a:fld>
            <a:endParaRPr lang="en-US"/>
          </a:p>
        </p:txBody>
      </p:sp>
    </p:spTree>
    <p:extLst>
      <p:ext uri="{BB962C8B-B14F-4D97-AF65-F5344CB8AC3E}">
        <p14:creationId xmlns:p14="http://schemas.microsoft.com/office/powerpoint/2010/main" val="20819048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168</a:t>
            </a:fld>
            <a:endParaRPr lang="en-US"/>
          </a:p>
        </p:txBody>
      </p:sp>
    </p:spTree>
    <p:extLst>
      <p:ext uri="{BB962C8B-B14F-4D97-AF65-F5344CB8AC3E}">
        <p14:creationId xmlns:p14="http://schemas.microsoft.com/office/powerpoint/2010/main" val="236612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169</a:t>
            </a:fld>
            <a:endParaRPr lang="en-US"/>
          </a:p>
        </p:txBody>
      </p:sp>
    </p:spTree>
    <p:extLst>
      <p:ext uri="{BB962C8B-B14F-4D97-AF65-F5344CB8AC3E}">
        <p14:creationId xmlns:p14="http://schemas.microsoft.com/office/powerpoint/2010/main" val="13148405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170</a:t>
            </a:fld>
            <a:endParaRPr lang="en-US"/>
          </a:p>
        </p:txBody>
      </p:sp>
    </p:spTree>
    <p:extLst>
      <p:ext uri="{BB962C8B-B14F-4D97-AF65-F5344CB8AC3E}">
        <p14:creationId xmlns:p14="http://schemas.microsoft.com/office/powerpoint/2010/main" val="192800355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171</a:t>
            </a:fld>
            <a:endParaRPr lang="en-US"/>
          </a:p>
        </p:txBody>
      </p:sp>
    </p:spTree>
    <p:extLst>
      <p:ext uri="{BB962C8B-B14F-4D97-AF65-F5344CB8AC3E}">
        <p14:creationId xmlns:p14="http://schemas.microsoft.com/office/powerpoint/2010/main" val="41860548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172</a:t>
            </a:fld>
            <a:endParaRPr lang="en-US"/>
          </a:p>
        </p:txBody>
      </p:sp>
    </p:spTree>
    <p:extLst>
      <p:ext uri="{BB962C8B-B14F-4D97-AF65-F5344CB8AC3E}">
        <p14:creationId xmlns:p14="http://schemas.microsoft.com/office/powerpoint/2010/main" val="738588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a:t>
            </a:fld>
            <a:endParaRPr lang="en-US"/>
          </a:p>
        </p:txBody>
      </p:sp>
    </p:spTree>
    <p:extLst>
      <p:ext uri="{BB962C8B-B14F-4D97-AF65-F5344CB8AC3E}">
        <p14:creationId xmlns:p14="http://schemas.microsoft.com/office/powerpoint/2010/main" val="202944117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173</a:t>
            </a:fld>
            <a:endParaRPr lang="en-US"/>
          </a:p>
        </p:txBody>
      </p:sp>
    </p:spTree>
    <p:extLst>
      <p:ext uri="{BB962C8B-B14F-4D97-AF65-F5344CB8AC3E}">
        <p14:creationId xmlns:p14="http://schemas.microsoft.com/office/powerpoint/2010/main" val="308521367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174</a:t>
            </a:fld>
            <a:endParaRPr lang="en-US"/>
          </a:p>
        </p:txBody>
      </p:sp>
    </p:spTree>
    <p:extLst>
      <p:ext uri="{BB962C8B-B14F-4D97-AF65-F5344CB8AC3E}">
        <p14:creationId xmlns:p14="http://schemas.microsoft.com/office/powerpoint/2010/main" val="200270735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175</a:t>
            </a:fld>
            <a:endParaRPr lang="en-US"/>
          </a:p>
        </p:txBody>
      </p:sp>
    </p:spTree>
    <p:extLst>
      <p:ext uri="{BB962C8B-B14F-4D97-AF65-F5344CB8AC3E}">
        <p14:creationId xmlns:p14="http://schemas.microsoft.com/office/powerpoint/2010/main" val="260974340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176</a:t>
            </a:fld>
            <a:endParaRPr lang="en-US"/>
          </a:p>
        </p:txBody>
      </p:sp>
    </p:spTree>
    <p:extLst>
      <p:ext uri="{BB962C8B-B14F-4D97-AF65-F5344CB8AC3E}">
        <p14:creationId xmlns:p14="http://schemas.microsoft.com/office/powerpoint/2010/main" val="160541398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177</a:t>
            </a:fld>
            <a:endParaRPr lang="en-US"/>
          </a:p>
        </p:txBody>
      </p:sp>
    </p:spTree>
    <p:extLst>
      <p:ext uri="{BB962C8B-B14F-4D97-AF65-F5344CB8AC3E}">
        <p14:creationId xmlns:p14="http://schemas.microsoft.com/office/powerpoint/2010/main" val="66056507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178</a:t>
            </a:fld>
            <a:endParaRPr lang="en-US"/>
          </a:p>
        </p:txBody>
      </p:sp>
    </p:spTree>
    <p:extLst>
      <p:ext uri="{BB962C8B-B14F-4D97-AF65-F5344CB8AC3E}">
        <p14:creationId xmlns:p14="http://schemas.microsoft.com/office/powerpoint/2010/main" val="394377790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179</a:t>
            </a:fld>
            <a:endParaRPr lang="en-US"/>
          </a:p>
        </p:txBody>
      </p:sp>
    </p:spTree>
    <p:extLst>
      <p:ext uri="{BB962C8B-B14F-4D97-AF65-F5344CB8AC3E}">
        <p14:creationId xmlns:p14="http://schemas.microsoft.com/office/powerpoint/2010/main" val="311759864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180</a:t>
            </a:fld>
            <a:endParaRPr lang="en-US"/>
          </a:p>
        </p:txBody>
      </p:sp>
    </p:spTree>
    <p:extLst>
      <p:ext uri="{BB962C8B-B14F-4D97-AF65-F5344CB8AC3E}">
        <p14:creationId xmlns:p14="http://schemas.microsoft.com/office/powerpoint/2010/main" val="413636940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181</a:t>
            </a:fld>
            <a:endParaRPr lang="en-US"/>
          </a:p>
        </p:txBody>
      </p:sp>
    </p:spTree>
    <p:extLst>
      <p:ext uri="{BB962C8B-B14F-4D97-AF65-F5344CB8AC3E}">
        <p14:creationId xmlns:p14="http://schemas.microsoft.com/office/powerpoint/2010/main" val="73776087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182</a:t>
            </a:fld>
            <a:endParaRPr lang="en-US"/>
          </a:p>
        </p:txBody>
      </p:sp>
    </p:spTree>
    <p:extLst>
      <p:ext uri="{BB962C8B-B14F-4D97-AF65-F5344CB8AC3E}">
        <p14:creationId xmlns:p14="http://schemas.microsoft.com/office/powerpoint/2010/main" val="429863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a:t>
            </a:fld>
            <a:endParaRPr lang="en-US"/>
          </a:p>
        </p:txBody>
      </p:sp>
    </p:spTree>
    <p:extLst>
      <p:ext uri="{BB962C8B-B14F-4D97-AF65-F5344CB8AC3E}">
        <p14:creationId xmlns:p14="http://schemas.microsoft.com/office/powerpoint/2010/main" val="357816069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183</a:t>
            </a:fld>
            <a:endParaRPr lang="en-US"/>
          </a:p>
        </p:txBody>
      </p:sp>
    </p:spTree>
    <p:extLst>
      <p:ext uri="{BB962C8B-B14F-4D97-AF65-F5344CB8AC3E}">
        <p14:creationId xmlns:p14="http://schemas.microsoft.com/office/powerpoint/2010/main" val="29112640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185</a:t>
            </a:fld>
            <a:endParaRPr lang="en-US"/>
          </a:p>
        </p:txBody>
      </p:sp>
    </p:spTree>
    <p:extLst>
      <p:ext uri="{BB962C8B-B14F-4D97-AF65-F5344CB8AC3E}">
        <p14:creationId xmlns:p14="http://schemas.microsoft.com/office/powerpoint/2010/main" val="42362368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186</a:t>
            </a:fld>
            <a:endParaRPr lang="en-US"/>
          </a:p>
        </p:txBody>
      </p:sp>
    </p:spTree>
    <p:extLst>
      <p:ext uri="{BB962C8B-B14F-4D97-AF65-F5344CB8AC3E}">
        <p14:creationId xmlns:p14="http://schemas.microsoft.com/office/powerpoint/2010/main" val="68642519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187</a:t>
            </a:fld>
            <a:endParaRPr lang="en-US"/>
          </a:p>
        </p:txBody>
      </p:sp>
    </p:spTree>
    <p:extLst>
      <p:ext uri="{BB962C8B-B14F-4D97-AF65-F5344CB8AC3E}">
        <p14:creationId xmlns:p14="http://schemas.microsoft.com/office/powerpoint/2010/main" val="172010460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188</a:t>
            </a:fld>
            <a:endParaRPr lang="en-US"/>
          </a:p>
        </p:txBody>
      </p:sp>
    </p:spTree>
    <p:extLst>
      <p:ext uri="{BB962C8B-B14F-4D97-AF65-F5344CB8AC3E}">
        <p14:creationId xmlns:p14="http://schemas.microsoft.com/office/powerpoint/2010/main" val="409881286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189</a:t>
            </a:fld>
            <a:endParaRPr lang="en-US"/>
          </a:p>
        </p:txBody>
      </p:sp>
    </p:spTree>
    <p:extLst>
      <p:ext uri="{BB962C8B-B14F-4D97-AF65-F5344CB8AC3E}">
        <p14:creationId xmlns:p14="http://schemas.microsoft.com/office/powerpoint/2010/main" val="773592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191</a:t>
            </a:fld>
            <a:endParaRPr lang="en-US"/>
          </a:p>
        </p:txBody>
      </p:sp>
    </p:spTree>
    <p:extLst>
      <p:ext uri="{BB962C8B-B14F-4D97-AF65-F5344CB8AC3E}">
        <p14:creationId xmlns:p14="http://schemas.microsoft.com/office/powerpoint/2010/main" val="2610604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19</a:t>
            </a:fld>
            <a:endParaRPr lang="en-US"/>
          </a:p>
        </p:txBody>
      </p:sp>
    </p:spTree>
    <p:extLst>
      <p:ext uri="{BB962C8B-B14F-4D97-AF65-F5344CB8AC3E}">
        <p14:creationId xmlns:p14="http://schemas.microsoft.com/office/powerpoint/2010/main" val="162347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2</a:t>
            </a:fld>
            <a:endParaRPr lang="en-US"/>
          </a:p>
        </p:txBody>
      </p:sp>
    </p:spTree>
    <p:extLst>
      <p:ext uri="{BB962C8B-B14F-4D97-AF65-F5344CB8AC3E}">
        <p14:creationId xmlns:p14="http://schemas.microsoft.com/office/powerpoint/2010/main" val="776938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20</a:t>
            </a:fld>
            <a:endParaRPr lang="en-US"/>
          </a:p>
        </p:txBody>
      </p:sp>
    </p:spTree>
    <p:extLst>
      <p:ext uri="{BB962C8B-B14F-4D97-AF65-F5344CB8AC3E}">
        <p14:creationId xmlns:p14="http://schemas.microsoft.com/office/powerpoint/2010/main" val="184698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21</a:t>
            </a:fld>
            <a:endParaRPr lang="en-US"/>
          </a:p>
        </p:txBody>
      </p:sp>
    </p:spTree>
    <p:extLst>
      <p:ext uri="{BB962C8B-B14F-4D97-AF65-F5344CB8AC3E}">
        <p14:creationId xmlns:p14="http://schemas.microsoft.com/office/powerpoint/2010/main" val="1553747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22</a:t>
            </a:fld>
            <a:endParaRPr lang="en-US"/>
          </a:p>
        </p:txBody>
      </p:sp>
    </p:spTree>
    <p:extLst>
      <p:ext uri="{BB962C8B-B14F-4D97-AF65-F5344CB8AC3E}">
        <p14:creationId xmlns:p14="http://schemas.microsoft.com/office/powerpoint/2010/main" val="3918778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EAA27D5F-B89E-4D8E-B303-D61397DC9F8E}" type="slidenum">
              <a:rPr lang="en-US"/>
              <a:pPr/>
              <a:t>23</a:t>
            </a:fld>
            <a:endParaRPr lang="en-US"/>
          </a:p>
        </p:txBody>
      </p:sp>
      <p:sp>
        <p:nvSpPr>
          <p:cNvPr id="205827" name="Rectangle 2"/>
          <p:cNvSpPr>
            <a:spLocks noGrp="1" noRot="1" noChangeAspect="1" noChangeArrowheads="1" noTextEdit="1"/>
          </p:cNvSpPr>
          <p:nvPr>
            <p:ph type="sldImg"/>
          </p:nvPr>
        </p:nvSpPr>
        <p:spPr>
          <a:solidFill>
            <a:srgbClr val="FFFFFF"/>
          </a:solidFill>
          <a:ln/>
        </p:spPr>
      </p:sp>
      <p:sp>
        <p:nvSpPr>
          <p:cNvPr id="205828" name="Rectangle 3"/>
          <p:cNvSpPr>
            <a:spLocks noGrp="1" noChangeArrowheads="1"/>
          </p:cNvSpPr>
          <p:nvPr>
            <p:ph type="body" idx="1"/>
          </p:nvPr>
        </p:nvSpPr>
        <p:spPr>
          <a:solidFill>
            <a:srgbClr val="FFFFFF"/>
          </a:solidFill>
          <a:ln>
            <a:solidFill>
              <a:srgbClr val="000000"/>
            </a:solidFill>
          </a:ln>
        </p:spPr>
        <p:txBody>
          <a:bodyPr/>
          <a:lstStyle/>
          <a:p>
            <a:pPr algn="just" eaLnBrk="1" hangingPunct="1"/>
            <a:r>
              <a:rPr lang="en-US"/>
              <a:t>- 'a'eshah, wife of the Prophet (</a:t>
            </a:r>
            <a:r>
              <a:rPr lang="ar-SA"/>
              <a:t>صلى الله عليه وسلم</a:t>
            </a:r>
            <a:r>
              <a:rPr lang="en-US"/>
              <a:t>), said: “</a:t>
            </a:r>
            <a:r>
              <a:rPr lang="en-US" b="1"/>
              <a:t>I used to put scented oils on the Messenger of Allah when making Ihram, before he completed Ihram and for his Hall (coming out of Ihram) before he made Tawaf of the House.”</a:t>
            </a:r>
            <a:endParaRPr lang="en-US"/>
          </a:p>
          <a:p>
            <a:pPr eaLnBrk="1" hangingPunct="1"/>
            <a:endParaRPr lang="en-US"/>
          </a:p>
        </p:txBody>
      </p:sp>
    </p:spTree>
    <p:extLst>
      <p:ext uri="{BB962C8B-B14F-4D97-AF65-F5344CB8AC3E}">
        <p14:creationId xmlns:p14="http://schemas.microsoft.com/office/powerpoint/2010/main" val="749916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24</a:t>
            </a:fld>
            <a:endParaRPr lang="en-US"/>
          </a:p>
        </p:txBody>
      </p:sp>
    </p:spTree>
    <p:extLst>
      <p:ext uri="{BB962C8B-B14F-4D97-AF65-F5344CB8AC3E}">
        <p14:creationId xmlns:p14="http://schemas.microsoft.com/office/powerpoint/2010/main" val="1270350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3F64B3E5-8511-4E56-9410-854741DD2568}" type="slidenum">
              <a:rPr lang="en-US"/>
              <a:pPr/>
              <a:t>25</a:t>
            </a:fld>
            <a:endParaRPr lang="en-US"/>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p:spPr>
        <p:txBody>
          <a:bodyPr/>
          <a:lstStyle/>
          <a:p>
            <a:pPr algn="just" eaLnBrk="1" hangingPunct="1"/>
            <a:r>
              <a:rPr lang="en-US"/>
              <a:t>- 'a'eshah, wife of the Prophet (</a:t>
            </a:r>
            <a:r>
              <a:rPr lang="ar-SA"/>
              <a:t>صلى الله عليه وسلم</a:t>
            </a:r>
            <a:r>
              <a:rPr lang="en-US"/>
              <a:t>), said: “</a:t>
            </a:r>
            <a:r>
              <a:rPr lang="en-US" b="1"/>
              <a:t>I used to put scented oils on the Messenger of Allah when making Ihram, before he completed Ihram and for his Hall (coming out of Ihram) before he made Tawaf of the House.”</a:t>
            </a:r>
            <a:endParaRPr lang="en-US"/>
          </a:p>
          <a:p>
            <a:pPr eaLnBrk="1" hangingPunct="1"/>
            <a:endParaRPr lang="en-US"/>
          </a:p>
        </p:txBody>
      </p:sp>
    </p:spTree>
    <p:extLst>
      <p:ext uri="{BB962C8B-B14F-4D97-AF65-F5344CB8AC3E}">
        <p14:creationId xmlns:p14="http://schemas.microsoft.com/office/powerpoint/2010/main" val="935080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26</a:t>
            </a:fld>
            <a:endParaRPr lang="en-US"/>
          </a:p>
        </p:txBody>
      </p:sp>
    </p:spTree>
    <p:extLst>
      <p:ext uri="{BB962C8B-B14F-4D97-AF65-F5344CB8AC3E}">
        <p14:creationId xmlns:p14="http://schemas.microsoft.com/office/powerpoint/2010/main" val="63236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8C5A30E2-517B-4154-AE20-72CB7DCB9293}" type="slidenum">
              <a:rPr lang="en-US"/>
              <a:pPr/>
              <a:t>27</a:t>
            </a:fld>
            <a:endParaRPr lang="en-US"/>
          </a:p>
        </p:txBody>
      </p:sp>
      <p:sp>
        <p:nvSpPr>
          <p:cNvPr id="207875" name="Rectangle 2"/>
          <p:cNvSpPr>
            <a:spLocks noGrp="1" noRot="1" noChangeAspect="1" noChangeArrowheads="1" noTextEdit="1"/>
          </p:cNvSpPr>
          <p:nvPr>
            <p:ph type="sldImg"/>
          </p:nvPr>
        </p:nvSpPr>
        <p:spPr>
          <a:solidFill>
            <a:srgbClr val="FFFFFF"/>
          </a:solidFill>
          <a:ln/>
        </p:spPr>
      </p:sp>
      <p:sp>
        <p:nvSpPr>
          <p:cNvPr id="207876" name="Rectangle 3"/>
          <p:cNvSpPr>
            <a:spLocks noGrp="1" noChangeArrowheads="1"/>
          </p:cNvSpPr>
          <p:nvPr>
            <p:ph type="body" idx="1"/>
          </p:nvPr>
        </p:nvSpPr>
        <p:spPr>
          <a:solidFill>
            <a:srgbClr val="FFFFFF"/>
          </a:solidFill>
          <a:ln>
            <a:solidFill>
              <a:srgbClr val="000000"/>
            </a:solidFill>
          </a:ln>
        </p:spPr>
        <p:txBody>
          <a:bodyPr/>
          <a:lstStyle/>
          <a:p>
            <a:pPr algn="just" eaLnBrk="1" hangingPunct="1"/>
            <a:r>
              <a:rPr lang="en-US"/>
              <a:t>- The Prophet (</a:t>
            </a:r>
            <a:r>
              <a:rPr lang="ar-SA"/>
              <a:t>صلى الله عليه وسلم</a:t>
            </a:r>
            <a:r>
              <a:rPr lang="en-US"/>
              <a:t>) was reported to have said,   </a:t>
            </a:r>
            <a:r>
              <a:rPr lang="en-US" b="1"/>
              <a:t>Jibreel came to me to convey Allah's message that I should command my followers to say Talbeeyah in a loud voice. </a:t>
            </a:r>
            <a:r>
              <a:rPr lang="en-US"/>
              <a:t>  </a:t>
            </a:r>
          </a:p>
          <a:p>
            <a:pPr eaLnBrk="1" hangingPunct="1"/>
            <a:endParaRPr lang="en-US"/>
          </a:p>
        </p:txBody>
      </p:sp>
    </p:spTree>
    <p:extLst>
      <p:ext uri="{BB962C8B-B14F-4D97-AF65-F5344CB8AC3E}">
        <p14:creationId xmlns:p14="http://schemas.microsoft.com/office/powerpoint/2010/main" val="4117820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E552AD60-3474-4DF2-A4CB-09B509FF29FE}" type="slidenum">
              <a:rPr lang="en-US"/>
              <a:pPr/>
              <a:t>28</a:t>
            </a:fld>
            <a:endParaRPr lang="en-US"/>
          </a:p>
        </p:txBody>
      </p:sp>
      <p:sp>
        <p:nvSpPr>
          <p:cNvPr id="208899" name="Rectangle 2050"/>
          <p:cNvSpPr>
            <a:spLocks noGrp="1" noRot="1" noChangeAspect="1" noChangeArrowheads="1" noTextEdit="1"/>
          </p:cNvSpPr>
          <p:nvPr>
            <p:ph type="sldImg"/>
          </p:nvPr>
        </p:nvSpPr>
        <p:spPr>
          <a:solidFill>
            <a:srgbClr val="FFFFFF"/>
          </a:solidFill>
          <a:ln/>
        </p:spPr>
      </p:sp>
      <p:sp>
        <p:nvSpPr>
          <p:cNvPr id="208900" name="Rectangle 2051"/>
          <p:cNvSpPr>
            <a:spLocks noGrp="1" noChangeArrowheads="1"/>
          </p:cNvSpPr>
          <p:nvPr>
            <p:ph type="body" idx="1"/>
          </p:nvPr>
        </p:nvSpPr>
        <p:spPr>
          <a:solidFill>
            <a:srgbClr val="FFFFFF"/>
          </a:solidFill>
          <a:ln>
            <a:solidFill>
              <a:srgbClr val="000000"/>
            </a:solidFill>
          </a:ln>
        </p:spPr>
        <p:txBody>
          <a:bodyPr/>
          <a:lstStyle/>
          <a:p>
            <a:pPr algn="just" eaLnBrk="1" hangingPunct="1"/>
            <a:r>
              <a:rPr lang="en-US"/>
              <a:t>- The Prophet (</a:t>
            </a:r>
            <a:r>
              <a:rPr lang="ar-SA"/>
              <a:t>صلى الله عليه وسلم</a:t>
            </a:r>
            <a:r>
              <a:rPr lang="en-US"/>
              <a:t>) was reported to have said,   </a:t>
            </a:r>
            <a:r>
              <a:rPr lang="en-US" b="1"/>
              <a:t>Jibreel came to me to convey Allah's message that I should command my followers to say Talbeeyah in a loud voice. </a:t>
            </a:r>
            <a:r>
              <a:rPr lang="en-US"/>
              <a:t>  </a:t>
            </a:r>
          </a:p>
          <a:p>
            <a:pPr eaLnBrk="1" hangingPunct="1"/>
            <a:endParaRPr lang="en-US"/>
          </a:p>
        </p:txBody>
      </p:sp>
    </p:spTree>
    <p:extLst>
      <p:ext uri="{BB962C8B-B14F-4D97-AF65-F5344CB8AC3E}">
        <p14:creationId xmlns:p14="http://schemas.microsoft.com/office/powerpoint/2010/main" val="2581594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5EE115AD-DB38-45FC-BF5C-3B9BDF002DF7}" type="slidenum">
              <a:rPr lang="en-US"/>
              <a:pPr/>
              <a:t>29</a:t>
            </a:fld>
            <a:endParaRPr lang="en-US"/>
          </a:p>
        </p:txBody>
      </p:sp>
      <p:sp>
        <p:nvSpPr>
          <p:cNvPr id="209923" name="Rectangle 2"/>
          <p:cNvSpPr>
            <a:spLocks noGrp="1" noRot="1" noChangeAspect="1" noChangeArrowheads="1" noTextEdit="1"/>
          </p:cNvSpPr>
          <p:nvPr>
            <p:ph type="sldImg"/>
          </p:nvPr>
        </p:nvSpPr>
        <p:spPr>
          <a:solidFill>
            <a:srgbClr val="FFFFFF"/>
          </a:solidFill>
          <a:ln/>
        </p:spPr>
      </p:sp>
      <p:sp>
        <p:nvSpPr>
          <p:cNvPr id="209924" name="Rectangle 3"/>
          <p:cNvSpPr>
            <a:spLocks noGrp="1" noChangeArrowheads="1"/>
          </p:cNvSpPr>
          <p:nvPr>
            <p:ph type="body" idx="1"/>
          </p:nvPr>
        </p:nvSpPr>
        <p:spPr>
          <a:solidFill>
            <a:srgbClr val="FFFFFF"/>
          </a:solidFill>
          <a:ln>
            <a:solidFill>
              <a:srgbClr val="000000"/>
            </a:solidFill>
          </a:ln>
        </p:spPr>
        <p:txBody>
          <a:bodyPr/>
          <a:lstStyle/>
          <a:p>
            <a:pPr algn="just" eaLnBrk="1" hangingPunct="1"/>
            <a:r>
              <a:rPr lang="en-US"/>
              <a:t>- The Prophet (</a:t>
            </a:r>
            <a:r>
              <a:rPr lang="ar-SA"/>
              <a:t>صلى الله عليه وسلم</a:t>
            </a:r>
            <a:r>
              <a:rPr lang="en-US"/>
              <a:t>) was reported to have said,   </a:t>
            </a:r>
            <a:r>
              <a:rPr lang="en-US" b="1"/>
              <a:t>Jibreel came to me to convey Allah's message that I should command my followers to say Talbeeyah in a loud voice. </a:t>
            </a:r>
            <a:r>
              <a:rPr lang="en-US"/>
              <a:t>  </a:t>
            </a:r>
          </a:p>
          <a:p>
            <a:pPr eaLnBrk="1" hangingPunct="1"/>
            <a:endParaRPr lang="en-US"/>
          </a:p>
        </p:txBody>
      </p:sp>
    </p:spTree>
    <p:extLst>
      <p:ext uri="{BB962C8B-B14F-4D97-AF65-F5344CB8AC3E}">
        <p14:creationId xmlns:p14="http://schemas.microsoft.com/office/powerpoint/2010/main" val="121084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a:t>
            </a:fld>
            <a:endParaRPr lang="en-US"/>
          </a:p>
        </p:txBody>
      </p:sp>
    </p:spTree>
    <p:extLst>
      <p:ext uri="{BB962C8B-B14F-4D97-AF65-F5344CB8AC3E}">
        <p14:creationId xmlns:p14="http://schemas.microsoft.com/office/powerpoint/2010/main" val="316860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30</a:t>
            </a:fld>
            <a:endParaRPr lang="en-US"/>
          </a:p>
        </p:txBody>
      </p:sp>
    </p:spTree>
    <p:extLst>
      <p:ext uri="{BB962C8B-B14F-4D97-AF65-F5344CB8AC3E}">
        <p14:creationId xmlns:p14="http://schemas.microsoft.com/office/powerpoint/2010/main" val="11999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31</a:t>
            </a:fld>
            <a:endParaRPr lang="en-US"/>
          </a:p>
        </p:txBody>
      </p:sp>
    </p:spTree>
    <p:extLst>
      <p:ext uri="{BB962C8B-B14F-4D97-AF65-F5344CB8AC3E}">
        <p14:creationId xmlns:p14="http://schemas.microsoft.com/office/powerpoint/2010/main" val="775607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32</a:t>
            </a:fld>
            <a:endParaRPr lang="en-US"/>
          </a:p>
        </p:txBody>
      </p:sp>
    </p:spTree>
    <p:extLst>
      <p:ext uri="{BB962C8B-B14F-4D97-AF65-F5344CB8AC3E}">
        <p14:creationId xmlns:p14="http://schemas.microsoft.com/office/powerpoint/2010/main" val="1568403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33</a:t>
            </a:fld>
            <a:endParaRPr lang="en-US"/>
          </a:p>
        </p:txBody>
      </p:sp>
    </p:spTree>
    <p:extLst>
      <p:ext uri="{BB962C8B-B14F-4D97-AF65-F5344CB8AC3E}">
        <p14:creationId xmlns:p14="http://schemas.microsoft.com/office/powerpoint/2010/main" val="650186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34</a:t>
            </a:fld>
            <a:endParaRPr lang="en-US"/>
          </a:p>
        </p:txBody>
      </p:sp>
    </p:spTree>
    <p:extLst>
      <p:ext uri="{BB962C8B-B14F-4D97-AF65-F5344CB8AC3E}">
        <p14:creationId xmlns:p14="http://schemas.microsoft.com/office/powerpoint/2010/main" val="1126756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35</a:t>
            </a:fld>
            <a:endParaRPr lang="en-US"/>
          </a:p>
        </p:txBody>
      </p:sp>
    </p:spTree>
    <p:extLst>
      <p:ext uri="{BB962C8B-B14F-4D97-AF65-F5344CB8AC3E}">
        <p14:creationId xmlns:p14="http://schemas.microsoft.com/office/powerpoint/2010/main" val="3710307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36</a:t>
            </a:fld>
            <a:endParaRPr lang="en-US"/>
          </a:p>
        </p:txBody>
      </p:sp>
    </p:spTree>
    <p:extLst>
      <p:ext uri="{BB962C8B-B14F-4D97-AF65-F5344CB8AC3E}">
        <p14:creationId xmlns:p14="http://schemas.microsoft.com/office/powerpoint/2010/main" val="3046073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37</a:t>
            </a:fld>
            <a:endParaRPr lang="en-US"/>
          </a:p>
        </p:txBody>
      </p:sp>
    </p:spTree>
    <p:extLst>
      <p:ext uri="{BB962C8B-B14F-4D97-AF65-F5344CB8AC3E}">
        <p14:creationId xmlns:p14="http://schemas.microsoft.com/office/powerpoint/2010/main" val="2091029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38</a:t>
            </a:fld>
            <a:endParaRPr lang="en-US"/>
          </a:p>
        </p:txBody>
      </p:sp>
    </p:spTree>
    <p:extLst>
      <p:ext uri="{BB962C8B-B14F-4D97-AF65-F5344CB8AC3E}">
        <p14:creationId xmlns:p14="http://schemas.microsoft.com/office/powerpoint/2010/main" val="1440806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39</a:t>
            </a:fld>
            <a:endParaRPr lang="en-US"/>
          </a:p>
        </p:txBody>
      </p:sp>
    </p:spTree>
    <p:extLst>
      <p:ext uri="{BB962C8B-B14F-4D97-AF65-F5344CB8AC3E}">
        <p14:creationId xmlns:p14="http://schemas.microsoft.com/office/powerpoint/2010/main" val="4151964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a:t>
            </a:fld>
            <a:endParaRPr lang="en-US"/>
          </a:p>
        </p:txBody>
      </p:sp>
    </p:spTree>
    <p:extLst>
      <p:ext uri="{BB962C8B-B14F-4D97-AF65-F5344CB8AC3E}">
        <p14:creationId xmlns:p14="http://schemas.microsoft.com/office/powerpoint/2010/main" val="3522781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40</a:t>
            </a:fld>
            <a:endParaRPr lang="en-US"/>
          </a:p>
        </p:txBody>
      </p:sp>
    </p:spTree>
    <p:extLst>
      <p:ext uri="{BB962C8B-B14F-4D97-AF65-F5344CB8AC3E}">
        <p14:creationId xmlns:p14="http://schemas.microsoft.com/office/powerpoint/2010/main" val="3678317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41</a:t>
            </a:fld>
            <a:endParaRPr lang="en-US"/>
          </a:p>
        </p:txBody>
      </p:sp>
    </p:spTree>
    <p:extLst>
      <p:ext uri="{BB962C8B-B14F-4D97-AF65-F5344CB8AC3E}">
        <p14:creationId xmlns:p14="http://schemas.microsoft.com/office/powerpoint/2010/main" val="1118494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42</a:t>
            </a:fld>
            <a:endParaRPr lang="en-US"/>
          </a:p>
        </p:txBody>
      </p:sp>
    </p:spTree>
    <p:extLst>
      <p:ext uri="{BB962C8B-B14F-4D97-AF65-F5344CB8AC3E}">
        <p14:creationId xmlns:p14="http://schemas.microsoft.com/office/powerpoint/2010/main" val="69929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43</a:t>
            </a:fld>
            <a:endParaRPr lang="en-US"/>
          </a:p>
        </p:txBody>
      </p:sp>
    </p:spTree>
    <p:extLst>
      <p:ext uri="{BB962C8B-B14F-4D97-AF65-F5344CB8AC3E}">
        <p14:creationId xmlns:p14="http://schemas.microsoft.com/office/powerpoint/2010/main" val="1323335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44</a:t>
            </a:fld>
            <a:endParaRPr lang="en-US"/>
          </a:p>
        </p:txBody>
      </p:sp>
    </p:spTree>
    <p:extLst>
      <p:ext uri="{BB962C8B-B14F-4D97-AF65-F5344CB8AC3E}">
        <p14:creationId xmlns:p14="http://schemas.microsoft.com/office/powerpoint/2010/main" val="4219972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45</a:t>
            </a:fld>
            <a:endParaRPr lang="en-US"/>
          </a:p>
        </p:txBody>
      </p:sp>
    </p:spTree>
    <p:extLst>
      <p:ext uri="{BB962C8B-B14F-4D97-AF65-F5344CB8AC3E}">
        <p14:creationId xmlns:p14="http://schemas.microsoft.com/office/powerpoint/2010/main" val="2873006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46</a:t>
            </a:fld>
            <a:endParaRPr lang="en-US"/>
          </a:p>
        </p:txBody>
      </p:sp>
    </p:spTree>
    <p:extLst>
      <p:ext uri="{BB962C8B-B14F-4D97-AF65-F5344CB8AC3E}">
        <p14:creationId xmlns:p14="http://schemas.microsoft.com/office/powerpoint/2010/main" val="1311919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47</a:t>
            </a:fld>
            <a:endParaRPr lang="en-US"/>
          </a:p>
        </p:txBody>
      </p:sp>
    </p:spTree>
    <p:extLst>
      <p:ext uri="{BB962C8B-B14F-4D97-AF65-F5344CB8AC3E}">
        <p14:creationId xmlns:p14="http://schemas.microsoft.com/office/powerpoint/2010/main" val="3490177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48</a:t>
            </a:fld>
            <a:endParaRPr lang="en-US"/>
          </a:p>
        </p:txBody>
      </p:sp>
    </p:spTree>
    <p:extLst>
      <p:ext uri="{BB962C8B-B14F-4D97-AF65-F5344CB8AC3E}">
        <p14:creationId xmlns:p14="http://schemas.microsoft.com/office/powerpoint/2010/main" val="1595106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49</a:t>
            </a:fld>
            <a:endParaRPr lang="en-US"/>
          </a:p>
        </p:txBody>
      </p:sp>
    </p:spTree>
    <p:extLst>
      <p:ext uri="{BB962C8B-B14F-4D97-AF65-F5344CB8AC3E}">
        <p14:creationId xmlns:p14="http://schemas.microsoft.com/office/powerpoint/2010/main" val="304632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a:t>
            </a:fld>
            <a:endParaRPr lang="en-US"/>
          </a:p>
        </p:txBody>
      </p:sp>
    </p:spTree>
    <p:extLst>
      <p:ext uri="{BB962C8B-B14F-4D97-AF65-F5344CB8AC3E}">
        <p14:creationId xmlns:p14="http://schemas.microsoft.com/office/powerpoint/2010/main" val="2981756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50</a:t>
            </a:fld>
            <a:endParaRPr lang="en-US"/>
          </a:p>
        </p:txBody>
      </p:sp>
    </p:spTree>
    <p:extLst>
      <p:ext uri="{BB962C8B-B14F-4D97-AF65-F5344CB8AC3E}">
        <p14:creationId xmlns:p14="http://schemas.microsoft.com/office/powerpoint/2010/main" val="4075892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51</a:t>
            </a:fld>
            <a:endParaRPr lang="en-US"/>
          </a:p>
        </p:txBody>
      </p:sp>
    </p:spTree>
    <p:extLst>
      <p:ext uri="{BB962C8B-B14F-4D97-AF65-F5344CB8AC3E}">
        <p14:creationId xmlns:p14="http://schemas.microsoft.com/office/powerpoint/2010/main" val="681508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52</a:t>
            </a:fld>
            <a:endParaRPr lang="en-US"/>
          </a:p>
        </p:txBody>
      </p:sp>
    </p:spTree>
    <p:extLst>
      <p:ext uri="{BB962C8B-B14F-4D97-AF65-F5344CB8AC3E}">
        <p14:creationId xmlns:p14="http://schemas.microsoft.com/office/powerpoint/2010/main" val="34366891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54</a:t>
            </a:fld>
            <a:endParaRPr lang="en-US"/>
          </a:p>
        </p:txBody>
      </p:sp>
    </p:spTree>
    <p:extLst>
      <p:ext uri="{BB962C8B-B14F-4D97-AF65-F5344CB8AC3E}">
        <p14:creationId xmlns:p14="http://schemas.microsoft.com/office/powerpoint/2010/main" val="37973370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55</a:t>
            </a:fld>
            <a:endParaRPr lang="en-US"/>
          </a:p>
        </p:txBody>
      </p:sp>
    </p:spTree>
    <p:extLst>
      <p:ext uri="{BB962C8B-B14F-4D97-AF65-F5344CB8AC3E}">
        <p14:creationId xmlns:p14="http://schemas.microsoft.com/office/powerpoint/2010/main" val="36085504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56</a:t>
            </a:fld>
            <a:endParaRPr lang="en-US"/>
          </a:p>
        </p:txBody>
      </p:sp>
    </p:spTree>
    <p:extLst>
      <p:ext uri="{BB962C8B-B14F-4D97-AF65-F5344CB8AC3E}">
        <p14:creationId xmlns:p14="http://schemas.microsoft.com/office/powerpoint/2010/main" val="1974112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57</a:t>
            </a:fld>
            <a:endParaRPr lang="en-US"/>
          </a:p>
        </p:txBody>
      </p:sp>
    </p:spTree>
    <p:extLst>
      <p:ext uri="{BB962C8B-B14F-4D97-AF65-F5344CB8AC3E}">
        <p14:creationId xmlns:p14="http://schemas.microsoft.com/office/powerpoint/2010/main" val="1435239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58</a:t>
            </a:fld>
            <a:endParaRPr lang="en-US"/>
          </a:p>
        </p:txBody>
      </p:sp>
    </p:spTree>
    <p:extLst>
      <p:ext uri="{BB962C8B-B14F-4D97-AF65-F5344CB8AC3E}">
        <p14:creationId xmlns:p14="http://schemas.microsoft.com/office/powerpoint/2010/main" val="1173479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59</a:t>
            </a:fld>
            <a:endParaRPr lang="en-US"/>
          </a:p>
        </p:txBody>
      </p:sp>
    </p:spTree>
    <p:extLst>
      <p:ext uri="{BB962C8B-B14F-4D97-AF65-F5344CB8AC3E}">
        <p14:creationId xmlns:p14="http://schemas.microsoft.com/office/powerpoint/2010/main" val="31705525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60</a:t>
            </a:fld>
            <a:endParaRPr lang="en-US"/>
          </a:p>
        </p:txBody>
      </p:sp>
    </p:spTree>
    <p:extLst>
      <p:ext uri="{BB962C8B-B14F-4D97-AF65-F5344CB8AC3E}">
        <p14:creationId xmlns:p14="http://schemas.microsoft.com/office/powerpoint/2010/main" val="3366439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9EAA9B1D-4F3C-4EA9-B2B0-38D853B76619}" type="slidenum">
              <a:rPr lang="en-US"/>
              <a:pPr/>
              <a:t>6</a:t>
            </a:fld>
            <a:endParaRPr lang="en-US"/>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r>
              <a:rPr lang="en-US" b="1"/>
              <a:t>- Hadith “Verily, Allah is Good and only accepts the good.”</a:t>
            </a:r>
          </a:p>
          <a:p>
            <a:pPr eaLnBrk="1" hangingPunct="1"/>
            <a:r>
              <a:rPr lang="en-US" b="1"/>
              <a:t>- Abu Hurayrah reported that the Prophet (</a:t>
            </a:r>
            <a:r>
              <a:rPr lang="ar-SA" b="1">
                <a:ea typeface="Times New Roman (Arabic)"/>
                <a:cs typeface="Times New Roman (Arabic)"/>
              </a:rPr>
              <a:t>صلى الله عليه وسلم</a:t>
            </a:r>
            <a:r>
              <a:rPr lang="en-US" b="1"/>
              <a:t>) said: “If a man sets out with filthy earnings, places his foot in the stirrup (of his riding animal) and calls out: Labbayk Allahumma Labbayk (I hear your call and am coming. Oh Allah, I hear your call) - a caller will call from the heavens, You do not hear the call and you will not be pleased. Your provisions are Haram and your earnings are Haram and your Hajj is not blessed nor accepted.”</a:t>
            </a:r>
          </a:p>
          <a:p>
            <a:pPr eaLnBrk="1" hangingPunct="1"/>
            <a:endParaRPr lang="en-US" b="1"/>
          </a:p>
        </p:txBody>
      </p:sp>
    </p:spTree>
    <p:extLst>
      <p:ext uri="{BB962C8B-B14F-4D97-AF65-F5344CB8AC3E}">
        <p14:creationId xmlns:p14="http://schemas.microsoft.com/office/powerpoint/2010/main" val="479216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61</a:t>
            </a:fld>
            <a:endParaRPr lang="en-US"/>
          </a:p>
        </p:txBody>
      </p:sp>
    </p:spTree>
    <p:extLst>
      <p:ext uri="{BB962C8B-B14F-4D97-AF65-F5344CB8AC3E}">
        <p14:creationId xmlns:p14="http://schemas.microsoft.com/office/powerpoint/2010/main" val="7829428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62</a:t>
            </a:fld>
            <a:endParaRPr lang="en-US"/>
          </a:p>
        </p:txBody>
      </p:sp>
    </p:spTree>
    <p:extLst>
      <p:ext uri="{BB962C8B-B14F-4D97-AF65-F5344CB8AC3E}">
        <p14:creationId xmlns:p14="http://schemas.microsoft.com/office/powerpoint/2010/main" val="4235604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63</a:t>
            </a:fld>
            <a:endParaRPr lang="en-US"/>
          </a:p>
        </p:txBody>
      </p:sp>
    </p:spTree>
    <p:extLst>
      <p:ext uri="{BB962C8B-B14F-4D97-AF65-F5344CB8AC3E}">
        <p14:creationId xmlns:p14="http://schemas.microsoft.com/office/powerpoint/2010/main" val="2329945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64</a:t>
            </a:fld>
            <a:endParaRPr lang="en-US"/>
          </a:p>
        </p:txBody>
      </p:sp>
    </p:spTree>
    <p:extLst>
      <p:ext uri="{BB962C8B-B14F-4D97-AF65-F5344CB8AC3E}">
        <p14:creationId xmlns:p14="http://schemas.microsoft.com/office/powerpoint/2010/main" val="17794855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77F547D6-1AFF-4EC8-8891-0F424B071182}" type="slidenum">
              <a:rPr lang="en-US"/>
              <a:pPr/>
              <a:t>65</a:t>
            </a:fld>
            <a:endParaRPr lang="en-US"/>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buFontTx/>
              <a:buChar char="-"/>
            </a:pPr>
            <a:r>
              <a:rPr lang="en-US"/>
              <a:t>The Prophet said : “Tawaf around the House is prayer, except that Allah has allowed speech in it, so he who speaks then let him not say except, good things and in a narration : so let him limit his talk in it.“</a:t>
            </a:r>
          </a:p>
          <a:p>
            <a:pPr eaLnBrk="1" hangingPunct="1"/>
            <a:r>
              <a:rPr lang="en-US"/>
              <a:t>- The Prophet said to 'a'ishah when she came to make Umra in the final Hajj: “Do as anyone making Hajj does, except do not make tawaf of the House (and do not pray) until you become clean.”</a:t>
            </a:r>
          </a:p>
          <a:p>
            <a:pPr eaLnBrk="1" hangingPunct="1">
              <a:buFontTx/>
              <a:buChar char="-"/>
            </a:pPr>
            <a:endParaRPr lang="en-US"/>
          </a:p>
          <a:p>
            <a:pPr eaLnBrk="1" hangingPunct="1"/>
            <a:endParaRPr lang="en-US"/>
          </a:p>
        </p:txBody>
      </p:sp>
    </p:spTree>
    <p:extLst>
      <p:ext uri="{BB962C8B-B14F-4D97-AF65-F5344CB8AC3E}">
        <p14:creationId xmlns:p14="http://schemas.microsoft.com/office/powerpoint/2010/main" val="3147262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66</a:t>
            </a:fld>
            <a:endParaRPr lang="en-US"/>
          </a:p>
        </p:txBody>
      </p:sp>
    </p:spTree>
    <p:extLst>
      <p:ext uri="{BB962C8B-B14F-4D97-AF65-F5344CB8AC3E}">
        <p14:creationId xmlns:p14="http://schemas.microsoft.com/office/powerpoint/2010/main" val="19520572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67</a:t>
            </a:fld>
            <a:endParaRPr lang="en-US"/>
          </a:p>
        </p:txBody>
      </p:sp>
    </p:spTree>
    <p:extLst>
      <p:ext uri="{BB962C8B-B14F-4D97-AF65-F5344CB8AC3E}">
        <p14:creationId xmlns:p14="http://schemas.microsoft.com/office/powerpoint/2010/main" val="3590235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68</a:t>
            </a:fld>
            <a:endParaRPr lang="en-US"/>
          </a:p>
        </p:txBody>
      </p:sp>
    </p:spTree>
    <p:extLst>
      <p:ext uri="{BB962C8B-B14F-4D97-AF65-F5344CB8AC3E}">
        <p14:creationId xmlns:p14="http://schemas.microsoft.com/office/powerpoint/2010/main" val="4023476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69</a:t>
            </a:fld>
            <a:endParaRPr lang="en-US"/>
          </a:p>
        </p:txBody>
      </p:sp>
    </p:spTree>
    <p:extLst>
      <p:ext uri="{BB962C8B-B14F-4D97-AF65-F5344CB8AC3E}">
        <p14:creationId xmlns:p14="http://schemas.microsoft.com/office/powerpoint/2010/main" val="2120595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70</a:t>
            </a:fld>
            <a:endParaRPr lang="en-US"/>
          </a:p>
        </p:txBody>
      </p:sp>
    </p:spTree>
    <p:extLst>
      <p:ext uri="{BB962C8B-B14F-4D97-AF65-F5344CB8AC3E}">
        <p14:creationId xmlns:p14="http://schemas.microsoft.com/office/powerpoint/2010/main" val="1304152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9EAA9B1D-4F3C-4EA9-B2B0-38D853B76619}" type="slidenum">
              <a:rPr lang="en-US"/>
              <a:pPr/>
              <a:t>7</a:t>
            </a:fld>
            <a:endParaRPr lang="en-US"/>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r>
              <a:rPr lang="en-US" b="1"/>
              <a:t>- Hadith “Verily, Allah is Good and only accepts the good.”</a:t>
            </a:r>
          </a:p>
          <a:p>
            <a:pPr eaLnBrk="1" hangingPunct="1"/>
            <a:r>
              <a:rPr lang="en-US" b="1"/>
              <a:t>- Abu Hurayrah reported that the Prophet (</a:t>
            </a:r>
            <a:r>
              <a:rPr lang="ar-SA" b="1">
                <a:ea typeface="Times New Roman (Arabic)"/>
                <a:cs typeface="Times New Roman (Arabic)"/>
              </a:rPr>
              <a:t>صلى الله عليه وسلم</a:t>
            </a:r>
            <a:r>
              <a:rPr lang="en-US" b="1"/>
              <a:t>) said: “If a man sets out with filthy earnings, places his foot in the stirrup (of his riding animal) and calls out: Labbayk Allahumma Labbayk (I hear your call and am coming. Oh Allah, I hear your call) - a caller will call from the heavens, You do not hear the call and you will not be pleased. Your provisions are Haram and your earnings are Haram and your Hajj is not blessed nor accepted.”</a:t>
            </a:r>
          </a:p>
          <a:p>
            <a:pPr eaLnBrk="1" hangingPunct="1"/>
            <a:endParaRPr lang="en-US" b="1"/>
          </a:p>
        </p:txBody>
      </p:sp>
    </p:spTree>
    <p:extLst>
      <p:ext uri="{BB962C8B-B14F-4D97-AF65-F5344CB8AC3E}">
        <p14:creationId xmlns:p14="http://schemas.microsoft.com/office/powerpoint/2010/main" val="307509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71</a:t>
            </a:fld>
            <a:endParaRPr lang="en-US"/>
          </a:p>
        </p:txBody>
      </p:sp>
    </p:spTree>
    <p:extLst>
      <p:ext uri="{BB962C8B-B14F-4D97-AF65-F5344CB8AC3E}">
        <p14:creationId xmlns:p14="http://schemas.microsoft.com/office/powerpoint/2010/main" val="25697583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72</a:t>
            </a:fld>
            <a:endParaRPr lang="en-US"/>
          </a:p>
        </p:txBody>
      </p:sp>
    </p:spTree>
    <p:extLst>
      <p:ext uri="{BB962C8B-B14F-4D97-AF65-F5344CB8AC3E}">
        <p14:creationId xmlns:p14="http://schemas.microsoft.com/office/powerpoint/2010/main" val="4724177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74</a:t>
            </a:fld>
            <a:endParaRPr lang="en-US"/>
          </a:p>
        </p:txBody>
      </p:sp>
    </p:spTree>
    <p:extLst>
      <p:ext uri="{BB962C8B-B14F-4D97-AF65-F5344CB8AC3E}">
        <p14:creationId xmlns:p14="http://schemas.microsoft.com/office/powerpoint/2010/main" val="31689498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D7748811-5848-4025-9261-6B5A0F615C0E}" type="slidenum">
              <a:rPr lang="en-US"/>
              <a:pPr/>
              <a:t>75</a:t>
            </a:fld>
            <a:endParaRPr lang="en-US"/>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r>
              <a:rPr lang="en-US"/>
              <a:t>- The prophet (</a:t>
            </a:r>
            <a:r>
              <a:rPr lang="ar-SA"/>
              <a:t>صلى الله عليه وسلم</a:t>
            </a:r>
            <a:r>
              <a:rPr lang="en-US"/>
              <a:t>) said : "Zamzam water is for what it drunk for" and he said "It is blessed and it is a food and a cure for illness" and he said : The best water upon the face of the earth is Zamzam water, in it is nourishment and a cure from illness.</a:t>
            </a:r>
          </a:p>
          <a:p>
            <a:pPr eaLnBrk="1" hangingPunct="1"/>
            <a:endParaRPr lang="en-US"/>
          </a:p>
        </p:txBody>
      </p:sp>
    </p:spTree>
    <p:extLst>
      <p:ext uri="{BB962C8B-B14F-4D97-AF65-F5344CB8AC3E}">
        <p14:creationId xmlns:p14="http://schemas.microsoft.com/office/powerpoint/2010/main" val="42929627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76</a:t>
            </a:fld>
            <a:endParaRPr lang="en-US"/>
          </a:p>
        </p:txBody>
      </p:sp>
    </p:spTree>
    <p:extLst>
      <p:ext uri="{BB962C8B-B14F-4D97-AF65-F5344CB8AC3E}">
        <p14:creationId xmlns:p14="http://schemas.microsoft.com/office/powerpoint/2010/main" val="14631445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77</a:t>
            </a:fld>
            <a:endParaRPr lang="en-US"/>
          </a:p>
        </p:txBody>
      </p:sp>
    </p:spTree>
    <p:extLst>
      <p:ext uri="{BB962C8B-B14F-4D97-AF65-F5344CB8AC3E}">
        <p14:creationId xmlns:p14="http://schemas.microsoft.com/office/powerpoint/2010/main" val="17387424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78</a:t>
            </a:fld>
            <a:endParaRPr lang="en-US"/>
          </a:p>
        </p:txBody>
      </p:sp>
    </p:spTree>
    <p:extLst>
      <p:ext uri="{BB962C8B-B14F-4D97-AF65-F5344CB8AC3E}">
        <p14:creationId xmlns:p14="http://schemas.microsoft.com/office/powerpoint/2010/main" val="997646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79</a:t>
            </a:fld>
            <a:endParaRPr lang="en-US"/>
          </a:p>
        </p:txBody>
      </p:sp>
    </p:spTree>
    <p:extLst>
      <p:ext uri="{BB962C8B-B14F-4D97-AF65-F5344CB8AC3E}">
        <p14:creationId xmlns:p14="http://schemas.microsoft.com/office/powerpoint/2010/main" val="17915515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4FF778BC-085C-4F64-AADA-304BEB935C80}" type="slidenum">
              <a:rPr lang="en-US"/>
              <a:pPr/>
              <a:t>80</a:t>
            </a:fld>
            <a:endParaRPr lang="en-US"/>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p:spPr>
        <p:txBody>
          <a:bodyPr/>
          <a:lstStyle/>
          <a:p>
            <a:pPr eaLnBrk="1" hangingPunct="1"/>
            <a:r>
              <a:rPr lang="en-US"/>
              <a:t>Behold! Safa and Marwa are among the Symbols of Allah. So if those who visit the House in the Season or at other times should compass them round, it is no sin in them, and if any one obeys his own impulse to good, be sure that Allah is He Who recognises and knows. [2,158]</a:t>
            </a:r>
          </a:p>
        </p:txBody>
      </p:sp>
    </p:spTree>
    <p:extLst>
      <p:ext uri="{BB962C8B-B14F-4D97-AF65-F5344CB8AC3E}">
        <p14:creationId xmlns:p14="http://schemas.microsoft.com/office/powerpoint/2010/main" val="24000025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414FD3BD-F9E1-46F4-96B7-E52489E810FC}" type="slidenum">
              <a:rPr lang="en-US"/>
              <a:pPr/>
              <a:t>81</a:t>
            </a:fld>
            <a:endParaRPr lang="en-US"/>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p:spPr>
        <p:txBody>
          <a:bodyPr/>
          <a:lstStyle/>
          <a:p>
            <a:pPr eaLnBrk="1" hangingPunct="1"/>
            <a:r>
              <a:rPr lang="en-US"/>
              <a:t>Behold! Safa and Marwa are among the Symbols of Allah. So if those who visit the House in the Season or at other times should compass them round, it is no sin in them, and if any one obeys his own impulse to good, be sure that Allah is He Who recognises and knows. [2,158]</a:t>
            </a:r>
          </a:p>
        </p:txBody>
      </p:sp>
    </p:spTree>
    <p:extLst>
      <p:ext uri="{BB962C8B-B14F-4D97-AF65-F5344CB8AC3E}">
        <p14:creationId xmlns:p14="http://schemas.microsoft.com/office/powerpoint/2010/main" val="184859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8</a:t>
            </a:fld>
            <a:endParaRPr lang="en-US"/>
          </a:p>
        </p:txBody>
      </p:sp>
    </p:spTree>
    <p:extLst>
      <p:ext uri="{BB962C8B-B14F-4D97-AF65-F5344CB8AC3E}">
        <p14:creationId xmlns:p14="http://schemas.microsoft.com/office/powerpoint/2010/main" val="57554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5A97A5FF-47F6-413E-8FA8-9D93FE5848A8}" type="slidenum">
              <a:rPr lang="en-US"/>
              <a:pPr/>
              <a:t>83</a:t>
            </a:fld>
            <a:endParaRPr lang="en-US"/>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p:spPr>
        <p:txBody>
          <a:bodyPr/>
          <a:lstStyle/>
          <a:p>
            <a:pPr eaLnBrk="1" hangingPunct="1"/>
            <a:r>
              <a:rPr lang="en-US"/>
              <a:t>Behold! Safa and Marwa are among the Symbols of Allah. So if those who visit the House in the Season or at other times should compass them round, it is no sin in them, and if any one obeys his own impulse to good, be sure that Allah is He Who recognises and knows. [2,158]</a:t>
            </a:r>
          </a:p>
        </p:txBody>
      </p:sp>
    </p:spTree>
    <p:extLst>
      <p:ext uri="{BB962C8B-B14F-4D97-AF65-F5344CB8AC3E}">
        <p14:creationId xmlns:p14="http://schemas.microsoft.com/office/powerpoint/2010/main" val="29948782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5FD33246-9896-499D-9481-F3FD0D8856CF}" type="slidenum">
              <a:rPr lang="en-US"/>
              <a:pPr/>
              <a:t>84</a:t>
            </a:fld>
            <a:endParaRPr lang="en-US"/>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r>
              <a:rPr lang="en-US"/>
              <a:t>Between the two green sign-posts: this place was in the time of the Prophet a dried river bed covered with small stones, and the Prophet said: “The river bed is not crossed except with vigour.” </a:t>
            </a:r>
          </a:p>
        </p:txBody>
      </p:sp>
    </p:spTree>
    <p:extLst>
      <p:ext uri="{BB962C8B-B14F-4D97-AF65-F5344CB8AC3E}">
        <p14:creationId xmlns:p14="http://schemas.microsoft.com/office/powerpoint/2010/main" val="36073708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85</a:t>
            </a:fld>
            <a:endParaRPr lang="en-US"/>
          </a:p>
        </p:txBody>
      </p:sp>
    </p:spTree>
    <p:extLst>
      <p:ext uri="{BB962C8B-B14F-4D97-AF65-F5344CB8AC3E}">
        <p14:creationId xmlns:p14="http://schemas.microsoft.com/office/powerpoint/2010/main" val="29008549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86</a:t>
            </a:fld>
            <a:endParaRPr lang="en-US"/>
          </a:p>
        </p:txBody>
      </p:sp>
    </p:spTree>
    <p:extLst>
      <p:ext uri="{BB962C8B-B14F-4D97-AF65-F5344CB8AC3E}">
        <p14:creationId xmlns:p14="http://schemas.microsoft.com/office/powerpoint/2010/main" val="22743052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87</a:t>
            </a:fld>
            <a:endParaRPr lang="en-US"/>
          </a:p>
        </p:txBody>
      </p:sp>
    </p:spTree>
    <p:extLst>
      <p:ext uri="{BB962C8B-B14F-4D97-AF65-F5344CB8AC3E}">
        <p14:creationId xmlns:p14="http://schemas.microsoft.com/office/powerpoint/2010/main" val="2275403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88</a:t>
            </a:fld>
            <a:endParaRPr lang="en-US"/>
          </a:p>
        </p:txBody>
      </p:sp>
    </p:spTree>
    <p:extLst>
      <p:ext uri="{BB962C8B-B14F-4D97-AF65-F5344CB8AC3E}">
        <p14:creationId xmlns:p14="http://schemas.microsoft.com/office/powerpoint/2010/main" val="35220875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89</a:t>
            </a:fld>
            <a:endParaRPr lang="en-US"/>
          </a:p>
        </p:txBody>
      </p:sp>
    </p:spTree>
    <p:extLst>
      <p:ext uri="{BB962C8B-B14F-4D97-AF65-F5344CB8AC3E}">
        <p14:creationId xmlns:p14="http://schemas.microsoft.com/office/powerpoint/2010/main" val="445411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90</a:t>
            </a:fld>
            <a:endParaRPr lang="en-US"/>
          </a:p>
        </p:txBody>
      </p:sp>
    </p:spTree>
    <p:extLst>
      <p:ext uri="{BB962C8B-B14F-4D97-AF65-F5344CB8AC3E}">
        <p14:creationId xmlns:p14="http://schemas.microsoft.com/office/powerpoint/2010/main" val="26965505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91</a:t>
            </a:fld>
            <a:endParaRPr lang="en-US"/>
          </a:p>
        </p:txBody>
      </p:sp>
    </p:spTree>
    <p:extLst>
      <p:ext uri="{BB962C8B-B14F-4D97-AF65-F5344CB8AC3E}">
        <p14:creationId xmlns:p14="http://schemas.microsoft.com/office/powerpoint/2010/main" val="32278411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92</a:t>
            </a:fld>
            <a:endParaRPr lang="en-US"/>
          </a:p>
        </p:txBody>
      </p:sp>
    </p:spTree>
    <p:extLst>
      <p:ext uri="{BB962C8B-B14F-4D97-AF65-F5344CB8AC3E}">
        <p14:creationId xmlns:p14="http://schemas.microsoft.com/office/powerpoint/2010/main" val="115906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a:t>
            </a:fld>
            <a:endParaRPr lang="en-US"/>
          </a:p>
        </p:txBody>
      </p:sp>
    </p:spTree>
    <p:extLst>
      <p:ext uri="{BB962C8B-B14F-4D97-AF65-F5344CB8AC3E}">
        <p14:creationId xmlns:p14="http://schemas.microsoft.com/office/powerpoint/2010/main" val="8829589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93</a:t>
            </a:fld>
            <a:endParaRPr lang="en-US"/>
          </a:p>
        </p:txBody>
      </p:sp>
    </p:spTree>
    <p:extLst>
      <p:ext uri="{BB962C8B-B14F-4D97-AF65-F5344CB8AC3E}">
        <p14:creationId xmlns:p14="http://schemas.microsoft.com/office/powerpoint/2010/main" val="8505793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94</a:t>
            </a:fld>
            <a:endParaRPr lang="en-US"/>
          </a:p>
        </p:txBody>
      </p:sp>
    </p:spTree>
    <p:extLst>
      <p:ext uri="{BB962C8B-B14F-4D97-AF65-F5344CB8AC3E}">
        <p14:creationId xmlns:p14="http://schemas.microsoft.com/office/powerpoint/2010/main" val="39073974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95</a:t>
            </a:fld>
            <a:endParaRPr lang="en-US"/>
          </a:p>
        </p:txBody>
      </p:sp>
    </p:spTree>
    <p:extLst>
      <p:ext uri="{BB962C8B-B14F-4D97-AF65-F5344CB8AC3E}">
        <p14:creationId xmlns:p14="http://schemas.microsoft.com/office/powerpoint/2010/main" val="8578722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96</a:t>
            </a:fld>
            <a:endParaRPr lang="en-US"/>
          </a:p>
        </p:txBody>
      </p:sp>
    </p:spTree>
    <p:extLst>
      <p:ext uri="{BB962C8B-B14F-4D97-AF65-F5344CB8AC3E}">
        <p14:creationId xmlns:p14="http://schemas.microsoft.com/office/powerpoint/2010/main" val="31888639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97</a:t>
            </a:fld>
            <a:endParaRPr lang="en-US"/>
          </a:p>
        </p:txBody>
      </p:sp>
    </p:spTree>
    <p:extLst>
      <p:ext uri="{BB962C8B-B14F-4D97-AF65-F5344CB8AC3E}">
        <p14:creationId xmlns:p14="http://schemas.microsoft.com/office/powerpoint/2010/main" val="31726938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98</a:t>
            </a:fld>
            <a:endParaRPr lang="en-US"/>
          </a:p>
        </p:txBody>
      </p:sp>
    </p:spTree>
    <p:extLst>
      <p:ext uri="{BB962C8B-B14F-4D97-AF65-F5344CB8AC3E}">
        <p14:creationId xmlns:p14="http://schemas.microsoft.com/office/powerpoint/2010/main" val="30632057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99</a:t>
            </a:fld>
            <a:endParaRPr lang="en-US"/>
          </a:p>
        </p:txBody>
      </p:sp>
    </p:spTree>
    <p:extLst>
      <p:ext uri="{BB962C8B-B14F-4D97-AF65-F5344CB8AC3E}">
        <p14:creationId xmlns:p14="http://schemas.microsoft.com/office/powerpoint/2010/main" val="14287393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100</a:t>
            </a:fld>
            <a:endParaRPr lang="en-US"/>
          </a:p>
        </p:txBody>
      </p:sp>
    </p:spTree>
    <p:extLst>
      <p:ext uri="{BB962C8B-B14F-4D97-AF65-F5344CB8AC3E}">
        <p14:creationId xmlns:p14="http://schemas.microsoft.com/office/powerpoint/2010/main" val="19180021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101</a:t>
            </a:fld>
            <a:endParaRPr lang="en-US"/>
          </a:p>
        </p:txBody>
      </p:sp>
    </p:spTree>
    <p:extLst>
      <p:ext uri="{BB962C8B-B14F-4D97-AF65-F5344CB8AC3E}">
        <p14:creationId xmlns:p14="http://schemas.microsoft.com/office/powerpoint/2010/main" val="9945114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3E4091E-A67F-4BDD-A326-5AC56B7E5345}" type="slidenum">
              <a:rPr lang="en-US" smtClean="0"/>
              <a:pPr>
                <a:defRPr/>
              </a:pPr>
              <a:t>102</a:t>
            </a:fld>
            <a:endParaRPr lang="en-US"/>
          </a:p>
        </p:txBody>
      </p:sp>
    </p:spTree>
    <p:extLst>
      <p:ext uri="{BB962C8B-B14F-4D97-AF65-F5344CB8AC3E}">
        <p14:creationId xmlns:p14="http://schemas.microsoft.com/office/powerpoint/2010/main" val="357746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a:p>
          </p:txBody>
        </p:sp>
        <p:sp>
          <p:nvSpPr>
            <p:cNvPr id="6"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en-US"/>
            </a:p>
          </p:txBody>
        </p:sp>
      </p:grpSp>
      <p:sp>
        <p:nvSpPr>
          <p:cNvPr id="236549" name="Rectangle 5"/>
          <p:cNvSpPr>
            <a:spLocks noGrp="1" noChangeArrowheads="1"/>
          </p:cNvSpPr>
          <p:nvPr>
            <p:ph type="ctrTitle" sz="quarter"/>
          </p:nvPr>
        </p:nvSpPr>
        <p:spPr>
          <a:xfrm>
            <a:off x="914400" y="0"/>
            <a:ext cx="7772400" cy="1143000"/>
          </a:xfrm>
        </p:spPr>
        <p:txBody>
          <a:bodyPr anchor="b"/>
          <a:lstStyle>
            <a:lvl1pPr>
              <a:defRPr/>
            </a:lvl1pPr>
          </a:lstStyle>
          <a:p>
            <a:r>
              <a:rPr lang="en-US"/>
              <a:t>Click to edit Master title style</a:t>
            </a:r>
          </a:p>
        </p:txBody>
      </p:sp>
      <p:sp>
        <p:nvSpPr>
          <p:cNvPr id="236550"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en-US"/>
              <a:t>Click to edit Master subtitle style</a:t>
            </a:r>
          </a:p>
        </p:txBody>
      </p:sp>
      <p:sp>
        <p:nvSpPr>
          <p:cNvPr id="7" name="Rectangle 7"/>
          <p:cNvSpPr>
            <a:spLocks noGrp="1" noChangeArrowheads="1"/>
          </p:cNvSpPr>
          <p:nvPr>
            <p:ph type="dt" sz="quarter" idx="10"/>
          </p:nvPr>
        </p:nvSpPr>
        <p:spPr/>
        <p:txBody>
          <a:bodyPr/>
          <a:lstStyle>
            <a:lvl1pPr>
              <a:defRPr smtClean="0"/>
            </a:lvl1pPr>
          </a:lstStyle>
          <a:p>
            <a:pPr>
              <a:defRPr/>
            </a:pPr>
            <a:endParaRPr lang="en-US"/>
          </a:p>
        </p:txBody>
      </p:sp>
      <p:sp>
        <p:nvSpPr>
          <p:cNvPr id="8" name="Rectangle 8"/>
          <p:cNvSpPr>
            <a:spLocks noGrp="1" noChangeArrowheads="1"/>
          </p:cNvSpPr>
          <p:nvPr>
            <p:ph type="ftr" sz="quarter" idx="11"/>
          </p:nvPr>
        </p:nvSpPr>
        <p:spPr/>
        <p:txBody>
          <a:bodyPr/>
          <a:lstStyle>
            <a:lvl1pPr>
              <a:defRPr smtClean="0"/>
            </a:lvl1pPr>
          </a:lstStyle>
          <a:p>
            <a:pPr>
              <a:defRPr/>
            </a:pPr>
            <a:endParaRPr lang="en-US"/>
          </a:p>
        </p:txBody>
      </p:sp>
      <p:sp>
        <p:nvSpPr>
          <p:cNvPr id="9" name="Rectangle 9"/>
          <p:cNvSpPr>
            <a:spLocks noGrp="1" noChangeArrowheads="1"/>
          </p:cNvSpPr>
          <p:nvPr>
            <p:ph type="sldNum" sz="quarter" idx="12"/>
          </p:nvPr>
        </p:nvSpPr>
        <p:spPr>
          <a:xfrm>
            <a:off x="6553200" y="6248400"/>
            <a:ext cx="1905000" cy="457200"/>
          </a:xfrm>
        </p:spPr>
        <p:txBody>
          <a:bodyPr/>
          <a:lstStyle>
            <a:lvl1pPr>
              <a:defRPr smtClean="0"/>
            </a:lvl1pPr>
          </a:lstStyle>
          <a:p>
            <a:pPr>
              <a:defRPr/>
            </a:pPr>
            <a:fld id="{1F9EBA61-9F1E-4983-9124-5DB953F8562E}" type="slidenum">
              <a:rPr lang="en-US"/>
              <a:pPr>
                <a:defRPr/>
              </a:pPr>
              <a:t>‹#›</a:t>
            </a:fld>
            <a:endParaRPr lang="en-US"/>
          </a:p>
        </p:txBody>
      </p:sp>
    </p:spTree>
  </p:cSld>
  <p:clrMapOvr>
    <a:masterClrMapping/>
  </p:clrMapOvr>
  <p:transition advTm="200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F91E053E-D806-495E-8A1C-89F70C282BC1}" type="slidenum">
              <a:rPr lang="en-US"/>
              <a:pPr>
                <a:defRPr/>
              </a:pPr>
              <a:t>‹#›</a:t>
            </a:fld>
            <a:endParaRPr lang="en-US"/>
          </a:p>
        </p:txBody>
      </p:sp>
    </p:spTree>
  </p:cSld>
  <p:clrMapOvr>
    <a:masterClrMapping/>
  </p:clrMapOvr>
  <p:transition advTm="200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D7CD4E5C-36A9-412C-BCD6-5F93E2073E66}" type="slidenum">
              <a:rPr lang="en-US"/>
              <a:pPr>
                <a:defRPr/>
              </a:pPr>
              <a:t>‹#›</a:t>
            </a:fld>
            <a:endParaRPr lang="en-US"/>
          </a:p>
        </p:txBody>
      </p:sp>
    </p:spTree>
  </p:cSld>
  <p:clrMapOvr>
    <a:masterClrMapping/>
  </p:clrMapOvr>
  <p:transition advTm="200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524000"/>
            <a:ext cx="3810000" cy="4114800"/>
          </a:xfrm>
        </p:spPr>
        <p:txBody>
          <a:bodyPr/>
          <a:lstStyle/>
          <a:p>
            <a:pPr lvl="0"/>
            <a:endParaRPr lang="en-US" noProof="0"/>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E2D11D53-0026-42C6-8E5C-68BEB2129D45}" type="slidenum">
              <a:rPr lang="en-US"/>
              <a:pPr>
                <a:defRPr/>
              </a:pPr>
              <a:t>‹#›</a:t>
            </a:fld>
            <a:endParaRPr lang="en-US"/>
          </a:p>
        </p:txBody>
      </p:sp>
    </p:spTree>
  </p:cSld>
  <p:clrMapOvr>
    <a:masterClrMapping/>
  </p:clrMapOvr>
  <p:transition advTm="2000">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838200"/>
          </a:xfrm>
        </p:spPr>
        <p:txBody>
          <a:bodyPr/>
          <a:lstStyle/>
          <a:p>
            <a:r>
              <a:rPr lang="en-US"/>
              <a:t>Click to edit Master title style</a:t>
            </a:r>
          </a:p>
        </p:txBody>
      </p:sp>
      <p:sp>
        <p:nvSpPr>
          <p:cNvPr id="3" name="ClipArt Placeholder 2"/>
          <p:cNvSpPr>
            <a:spLocks noGrp="1"/>
          </p:cNvSpPr>
          <p:nvPr>
            <p:ph type="clipArt" sz="half" idx="1"/>
          </p:nvPr>
        </p:nvSpPr>
        <p:spPr>
          <a:xfrm>
            <a:off x="685800" y="1524000"/>
            <a:ext cx="3810000" cy="4114800"/>
          </a:xfrm>
        </p:spPr>
        <p:txBody>
          <a:bodyPr/>
          <a:lstStyle/>
          <a:p>
            <a:pPr lvl="0"/>
            <a:endParaRPr lang="en-US" noProof="0"/>
          </a:p>
        </p:txBody>
      </p:sp>
      <p:sp>
        <p:nvSpPr>
          <p:cNvPr id="4" name="Text Placeholder 3"/>
          <p:cNvSpPr>
            <a:spLocks noGrp="1"/>
          </p:cNvSpPr>
          <p:nvPr>
            <p:ph type="body" sz="half" idx="2"/>
          </p:nvPr>
        </p:nvSpPr>
        <p:spPr>
          <a:xfrm>
            <a:off x="4648200" y="15240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D4CF223B-9276-46D9-B379-9ECA92E5FFB5}" type="slidenum">
              <a:rPr lang="en-US"/>
              <a:pPr>
                <a:defRPr/>
              </a:pPr>
              <a:t>‹#›</a:t>
            </a:fld>
            <a:endParaRPr lang="en-US"/>
          </a:p>
        </p:txBody>
      </p:sp>
    </p:spTree>
  </p:cSld>
  <p:clrMapOvr>
    <a:masterClrMapping/>
  </p:clrMapOvr>
  <p:transition advTm="2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5FE3BFF2-C3BF-4B93-90E4-D495FC38F82D}" type="slidenum">
              <a:rPr lang="en-US"/>
              <a:pPr>
                <a:defRPr/>
              </a:pPr>
              <a:t>‹#›</a:t>
            </a:fld>
            <a:endParaRPr lang="en-US"/>
          </a:p>
        </p:txBody>
      </p:sp>
    </p:spTree>
  </p:cSld>
  <p:clrMapOvr>
    <a:masterClrMapping/>
  </p:clrMapOvr>
  <p:transition advTm="2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69C4535C-6845-4356-8A9F-FEA8FAD57CDE}" type="slidenum">
              <a:rPr lang="en-US"/>
              <a:pPr>
                <a:defRPr/>
              </a:pPr>
              <a:t>‹#›</a:t>
            </a:fld>
            <a:endParaRPr lang="en-US"/>
          </a:p>
        </p:txBody>
      </p:sp>
    </p:spTree>
  </p:cSld>
  <p:clrMapOvr>
    <a:masterClrMapping/>
  </p:clrMapOvr>
  <p:transition advTm="2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D7F19DC6-9BDD-4C50-B16E-5D8277157637}" type="slidenum">
              <a:rPr lang="en-US"/>
              <a:pPr>
                <a:defRPr/>
              </a:pPr>
              <a:t>‹#›</a:t>
            </a:fld>
            <a:endParaRPr lang="en-US"/>
          </a:p>
        </p:txBody>
      </p:sp>
    </p:spTree>
  </p:cSld>
  <p:clrMapOvr>
    <a:masterClrMapping/>
  </p:clrMapOvr>
  <p:transition advTm="2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endParaRPr lang="en-US"/>
          </a:p>
        </p:txBody>
      </p:sp>
      <p:sp>
        <p:nvSpPr>
          <p:cNvPr id="9" name="Rectangle 8"/>
          <p:cNvSpPr>
            <a:spLocks noGrp="1" noChangeArrowheads="1"/>
          </p:cNvSpPr>
          <p:nvPr>
            <p:ph type="sldNum" sz="quarter" idx="12"/>
          </p:nvPr>
        </p:nvSpPr>
        <p:spPr>
          <a:ln/>
        </p:spPr>
        <p:txBody>
          <a:bodyPr/>
          <a:lstStyle>
            <a:lvl1pPr>
              <a:defRPr/>
            </a:lvl1pPr>
          </a:lstStyle>
          <a:p>
            <a:pPr>
              <a:defRPr/>
            </a:pPr>
            <a:fld id="{E10E3DF9-9853-4A8B-BB9F-563877AAAA36}" type="slidenum">
              <a:rPr lang="en-US"/>
              <a:pPr>
                <a:defRPr/>
              </a:pPr>
              <a:t>‹#›</a:t>
            </a:fld>
            <a:endParaRPr lang="en-US"/>
          </a:p>
        </p:txBody>
      </p:sp>
    </p:spTree>
  </p:cSld>
  <p:clrMapOvr>
    <a:masterClrMapping/>
  </p:clrMapOvr>
  <p:transition advTm="200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endParaRPr lang="en-US"/>
          </a:p>
        </p:txBody>
      </p:sp>
      <p:sp>
        <p:nvSpPr>
          <p:cNvPr id="5" name="Rectangle 8"/>
          <p:cNvSpPr>
            <a:spLocks noGrp="1" noChangeArrowheads="1"/>
          </p:cNvSpPr>
          <p:nvPr>
            <p:ph type="sldNum" sz="quarter" idx="12"/>
          </p:nvPr>
        </p:nvSpPr>
        <p:spPr>
          <a:ln/>
        </p:spPr>
        <p:txBody>
          <a:bodyPr/>
          <a:lstStyle>
            <a:lvl1pPr>
              <a:defRPr/>
            </a:lvl1pPr>
          </a:lstStyle>
          <a:p>
            <a:pPr>
              <a:defRPr/>
            </a:pPr>
            <a:fld id="{F4C4FA09-9636-411D-9826-519CA583D6F9}" type="slidenum">
              <a:rPr lang="en-US"/>
              <a:pPr>
                <a:defRPr/>
              </a:pPr>
              <a:t>‹#›</a:t>
            </a:fld>
            <a:endParaRPr lang="en-US"/>
          </a:p>
        </p:txBody>
      </p:sp>
    </p:spTree>
  </p:cSld>
  <p:clrMapOvr>
    <a:masterClrMapping/>
  </p:clrMapOvr>
  <p:transition advTm="200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endParaRPr lang="en-US"/>
          </a:p>
        </p:txBody>
      </p:sp>
      <p:sp>
        <p:nvSpPr>
          <p:cNvPr id="4" name="Rectangle 8"/>
          <p:cNvSpPr>
            <a:spLocks noGrp="1" noChangeArrowheads="1"/>
          </p:cNvSpPr>
          <p:nvPr>
            <p:ph type="sldNum" sz="quarter" idx="12"/>
          </p:nvPr>
        </p:nvSpPr>
        <p:spPr>
          <a:ln/>
        </p:spPr>
        <p:txBody>
          <a:bodyPr/>
          <a:lstStyle>
            <a:lvl1pPr>
              <a:defRPr/>
            </a:lvl1pPr>
          </a:lstStyle>
          <a:p>
            <a:pPr>
              <a:defRPr/>
            </a:pPr>
            <a:fld id="{105BFE1A-C5E8-47D1-81E4-DFCCB0DEACBE}" type="slidenum">
              <a:rPr lang="en-US"/>
              <a:pPr>
                <a:defRPr/>
              </a:pPr>
              <a:t>‹#›</a:t>
            </a:fld>
            <a:endParaRPr lang="en-US"/>
          </a:p>
        </p:txBody>
      </p:sp>
    </p:spTree>
  </p:cSld>
  <p:clrMapOvr>
    <a:masterClrMapping/>
  </p:clrMapOvr>
  <p:transition advTm="200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235652FD-B65C-4094-990F-6CB9338C83FE}" type="slidenum">
              <a:rPr lang="en-US"/>
              <a:pPr>
                <a:defRPr/>
              </a:pPr>
              <a:t>‹#›</a:t>
            </a:fld>
            <a:endParaRPr lang="en-US"/>
          </a:p>
        </p:txBody>
      </p:sp>
    </p:spTree>
  </p:cSld>
  <p:clrMapOvr>
    <a:masterClrMapping/>
  </p:clrMapOvr>
  <p:transition advTm="200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A7F001A3-4D50-442D-AB2D-5D59715C744E}" type="slidenum">
              <a:rPr lang="en-US"/>
              <a:pPr>
                <a:defRPr/>
              </a:pPr>
              <a:t>‹#›</a:t>
            </a:fld>
            <a:endParaRPr lang="en-US"/>
          </a:p>
        </p:txBody>
      </p:sp>
    </p:spTree>
  </p:cSld>
  <p:clrMapOvr>
    <a:masterClrMapping/>
  </p:clrMapOvr>
  <p:transition advTm="200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1266" name="Group 2"/>
          <p:cNvGrpSpPr>
            <a:grpSpLocks/>
          </p:cNvGrpSpPr>
          <p:nvPr/>
        </p:nvGrpSpPr>
        <p:grpSpPr bwMode="auto">
          <a:xfrm>
            <a:off x="0" y="1588"/>
            <a:ext cx="9132888" cy="6845300"/>
            <a:chOff x="0" y="1"/>
            <a:chExt cx="5753" cy="4312"/>
          </a:xfrm>
        </p:grpSpPr>
        <p:sp>
          <p:nvSpPr>
            <p:cNvPr id="235523"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a:p>
          </p:txBody>
        </p:sp>
        <p:sp>
          <p:nvSpPr>
            <p:cNvPr id="235524"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lstStyle/>
            <a:p>
              <a:pPr>
                <a:defRPr/>
              </a:pPr>
              <a:endParaRPr lang="en-US"/>
            </a:p>
          </p:txBody>
        </p:sp>
      </p:grpSp>
      <p:sp>
        <p:nvSpPr>
          <p:cNvPr id="235525" name="Rectangle 5"/>
          <p:cNvSpPr>
            <a:spLocks noGrp="1" noChangeArrowheads="1"/>
          </p:cNvSpPr>
          <p:nvPr>
            <p:ph type="title"/>
          </p:nvPr>
        </p:nvSpPr>
        <p:spPr bwMode="auto">
          <a:xfrm>
            <a:off x="685800" y="228600"/>
            <a:ext cx="7772400" cy="838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35526"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l">
              <a:lnSpc>
                <a:spcPct val="100000"/>
              </a:lnSpc>
              <a:spcBef>
                <a:spcPct val="0"/>
              </a:spcBef>
              <a:buClrTx/>
              <a:buSzTx/>
              <a:defRPr sz="1400" b="0" smtClean="0"/>
            </a:lvl1pPr>
          </a:lstStyle>
          <a:p>
            <a:pPr>
              <a:defRPr/>
            </a:pPr>
            <a:endParaRPr lang="en-US"/>
          </a:p>
        </p:txBody>
      </p:sp>
      <p:sp>
        <p:nvSpPr>
          <p:cNvPr id="235527"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nSpc>
                <a:spcPct val="100000"/>
              </a:lnSpc>
              <a:spcBef>
                <a:spcPct val="0"/>
              </a:spcBef>
              <a:buClrTx/>
              <a:buSzTx/>
              <a:defRPr sz="1400" b="0" smtClean="0"/>
            </a:lvl1pPr>
          </a:lstStyle>
          <a:p>
            <a:pPr>
              <a:defRPr/>
            </a:pPr>
            <a:endParaRPr lang="en-US"/>
          </a:p>
        </p:txBody>
      </p:sp>
      <p:sp>
        <p:nvSpPr>
          <p:cNvPr id="235528" name="Rectangle 8"/>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lnSpc>
                <a:spcPct val="100000"/>
              </a:lnSpc>
              <a:spcBef>
                <a:spcPct val="0"/>
              </a:spcBef>
              <a:buClrTx/>
              <a:buSzTx/>
              <a:defRPr sz="1400" b="0" smtClean="0"/>
            </a:lvl1pPr>
          </a:lstStyle>
          <a:p>
            <a:pPr>
              <a:defRPr/>
            </a:pPr>
            <a:fld id="{A4B7AB46-141C-4485-94BC-AAFFF0EED379}" type="slidenum">
              <a:rPr lang="en-US"/>
              <a:pPr>
                <a:defRPr/>
              </a:pPr>
              <a:t>‹#›</a:t>
            </a:fld>
            <a:endParaRPr lang="en-US"/>
          </a:p>
        </p:txBody>
      </p:sp>
      <p:sp>
        <p:nvSpPr>
          <p:cNvPr id="11271" name="Rectangle 9"/>
          <p:cNvSpPr>
            <a:spLocks noGrp="1" noChangeArrowheads="1"/>
          </p:cNvSpPr>
          <p:nvPr>
            <p:ph type="body" idx="1"/>
          </p:nvPr>
        </p:nvSpPr>
        <p:spPr bwMode="auto">
          <a:xfrm>
            <a:off x="685800" y="1524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82"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ransition advTm="2000">
    <p:pull/>
  </p:transition>
  <p:hf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just" rtl="0" eaLnBrk="0" fontAlgn="base" hangingPunct="0">
        <a:lnSpc>
          <a:spcPct val="130000"/>
        </a:lnSpc>
        <a:spcBef>
          <a:spcPct val="20000"/>
        </a:spcBef>
        <a:spcAft>
          <a:spcPct val="0"/>
        </a:spcAft>
        <a:buClr>
          <a:schemeClr val="accent2"/>
        </a:buClr>
        <a:buSzPct val="80000"/>
        <a:buFont typeface="Wingdings" pitchFamily="2" charset="2"/>
        <a:buBlip>
          <a:blip r:embed="rId15"/>
        </a:buBlip>
        <a:defRPr sz="2400">
          <a:solidFill>
            <a:schemeClr val="tx1"/>
          </a:solidFill>
          <a:latin typeface="+mn-lt"/>
          <a:ea typeface="+mn-ea"/>
          <a:cs typeface="+mn-cs"/>
        </a:defRPr>
      </a:lvl1pPr>
      <a:lvl2pPr marL="742950" indent="-285750" algn="just" rtl="0" eaLnBrk="0" fontAlgn="base" hangingPunct="0">
        <a:lnSpc>
          <a:spcPct val="130000"/>
        </a:lnSpc>
        <a:spcBef>
          <a:spcPct val="20000"/>
        </a:spcBef>
        <a:spcAft>
          <a:spcPct val="0"/>
        </a:spcAft>
        <a:buClr>
          <a:schemeClr val="tx1"/>
        </a:buClr>
        <a:buSzPct val="90000"/>
        <a:buBlip>
          <a:blip r:embed="rId16"/>
        </a:buBlip>
        <a:defRPr sz="2000">
          <a:solidFill>
            <a:schemeClr val="tx1"/>
          </a:solidFill>
          <a:latin typeface="+mn-lt"/>
        </a:defRPr>
      </a:lvl2pPr>
      <a:lvl3pPr marL="1143000" indent="-228600" algn="just" rtl="0" eaLnBrk="0" fontAlgn="base" hangingPunct="0">
        <a:lnSpc>
          <a:spcPct val="130000"/>
        </a:lnSpc>
        <a:spcBef>
          <a:spcPct val="20000"/>
        </a:spcBef>
        <a:spcAft>
          <a:spcPct val="0"/>
        </a:spcAft>
        <a:buClr>
          <a:schemeClr val="accent1"/>
        </a:buClr>
        <a:buSzPct val="60000"/>
        <a:buFont typeface="Wingdings" pitchFamily="2" charset="2"/>
        <a:buChar char="l"/>
        <a:defRPr>
          <a:solidFill>
            <a:schemeClr val="tx1"/>
          </a:solidFill>
          <a:latin typeface="+mn-lt"/>
        </a:defRPr>
      </a:lvl3pPr>
      <a:lvl4pPr marL="1600200" indent="-228600" algn="just" rtl="0" eaLnBrk="0" fontAlgn="base" hangingPunct="0">
        <a:lnSpc>
          <a:spcPct val="130000"/>
        </a:lnSpc>
        <a:spcBef>
          <a:spcPct val="20000"/>
        </a:spcBef>
        <a:spcAft>
          <a:spcPct val="0"/>
        </a:spcAft>
        <a:buClr>
          <a:schemeClr val="tx1"/>
        </a:buClr>
        <a:buChar char="–"/>
        <a:defRPr sz="1600">
          <a:solidFill>
            <a:schemeClr val="tx1"/>
          </a:solidFill>
          <a:latin typeface="+mn-lt"/>
        </a:defRPr>
      </a:lvl4pPr>
      <a:lvl5pPr marL="2057400" indent="-228600" algn="just" rtl="0" eaLnBrk="0" fontAlgn="base" hangingPunct="0">
        <a:lnSpc>
          <a:spcPct val="130000"/>
        </a:lnSpc>
        <a:spcBef>
          <a:spcPct val="20000"/>
        </a:spcBef>
        <a:spcAft>
          <a:spcPct val="0"/>
        </a:spcAft>
        <a:buClr>
          <a:schemeClr val="accent1"/>
        </a:buClr>
        <a:buChar char="•"/>
        <a:defRPr sz="1400">
          <a:solidFill>
            <a:schemeClr val="tx1"/>
          </a:solidFill>
          <a:latin typeface="+mn-lt"/>
        </a:defRPr>
      </a:lvl5pPr>
      <a:lvl6pPr marL="2514600" indent="-228600" algn="just" rtl="0" fontAlgn="base">
        <a:lnSpc>
          <a:spcPct val="130000"/>
        </a:lnSpc>
        <a:spcBef>
          <a:spcPct val="20000"/>
        </a:spcBef>
        <a:spcAft>
          <a:spcPct val="0"/>
        </a:spcAft>
        <a:buClr>
          <a:schemeClr val="accent1"/>
        </a:buClr>
        <a:buChar char="•"/>
        <a:defRPr sz="1400">
          <a:solidFill>
            <a:schemeClr val="tx1"/>
          </a:solidFill>
          <a:latin typeface="+mn-lt"/>
        </a:defRPr>
      </a:lvl6pPr>
      <a:lvl7pPr marL="2971800" indent="-228600" algn="just" rtl="0" fontAlgn="base">
        <a:lnSpc>
          <a:spcPct val="130000"/>
        </a:lnSpc>
        <a:spcBef>
          <a:spcPct val="20000"/>
        </a:spcBef>
        <a:spcAft>
          <a:spcPct val="0"/>
        </a:spcAft>
        <a:buClr>
          <a:schemeClr val="accent1"/>
        </a:buClr>
        <a:buChar char="•"/>
        <a:defRPr sz="1400">
          <a:solidFill>
            <a:schemeClr val="tx1"/>
          </a:solidFill>
          <a:latin typeface="+mn-lt"/>
        </a:defRPr>
      </a:lvl7pPr>
      <a:lvl8pPr marL="3429000" indent="-228600" algn="just" rtl="0" fontAlgn="base">
        <a:lnSpc>
          <a:spcPct val="130000"/>
        </a:lnSpc>
        <a:spcBef>
          <a:spcPct val="20000"/>
        </a:spcBef>
        <a:spcAft>
          <a:spcPct val="0"/>
        </a:spcAft>
        <a:buClr>
          <a:schemeClr val="accent1"/>
        </a:buClr>
        <a:buChar char="•"/>
        <a:defRPr sz="1400">
          <a:solidFill>
            <a:schemeClr val="tx1"/>
          </a:solidFill>
          <a:latin typeface="+mn-lt"/>
        </a:defRPr>
      </a:lvl8pPr>
      <a:lvl9pPr marL="3886200" indent="-228600" algn="just" rtl="0" fontAlgn="base">
        <a:lnSpc>
          <a:spcPct val="130000"/>
        </a:lnSpc>
        <a:spcBef>
          <a:spcPct val="20000"/>
        </a:spcBef>
        <a:spcAft>
          <a:spcPct val="0"/>
        </a:spcAft>
        <a:buClr>
          <a:schemeClr val="accent1"/>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72.jpeg"/></Relationships>
</file>

<file path=ppt/slides/_rels/slide10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75.jpeg"/><Relationship Id="rId4" Type="http://schemas.openxmlformats.org/officeDocument/2006/relationships/image" Target="../media/image74.jpe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11.xml"/><Relationship Id="rId1" Type="http://schemas.openxmlformats.org/officeDocument/2006/relationships/slideLayout" Target="../slideLayouts/slideLayout6.xml"/><Relationship Id="rId5" Type="http://schemas.openxmlformats.org/officeDocument/2006/relationships/image" Target="../media/image86.jpeg"/><Relationship Id="rId4" Type="http://schemas.openxmlformats.org/officeDocument/2006/relationships/image" Target="../media/image85.jpeg"/></Relationships>
</file>

<file path=ppt/slides/_rels/slide11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image" Target="../media/image90.jpeg"/><Relationship Id="rId2" Type="http://schemas.openxmlformats.org/officeDocument/2006/relationships/notesSlide" Target="../notesSlides/notesSlide113.xml"/><Relationship Id="rId1" Type="http://schemas.openxmlformats.org/officeDocument/2006/relationships/slideLayout" Target="../slideLayouts/slideLayout6.xml"/><Relationship Id="rId6" Type="http://schemas.openxmlformats.org/officeDocument/2006/relationships/image" Target="../media/image89.jpeg"/><Relationship Id="rId5" Type="http://schemas.openxmlformats.org/officeDocument/2006/relationships/image" Target="../media/image1.jpeg"/><Relationship Id="rId4" Type="http://schemas.openxmlformats.org/officeDocument/2006/relationships/image" Target="../media/image74.jpeg"/></Relationships>
</file>

<file path=ppt/slides/_rels/slide11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slideLayout" Target="../slideLayouts/slideLayout12.xml"/><Relationship Id="rId7" Type="http://schemas.openxmlformats.org/officeDocument/2006/relationships/image" Target="../media/image16.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notesSlide" Target="../notesSlides/notesSlide120.xml"/><Relationship Id="rId9" Type="http://schemas.openxmlformats.org/officeDocument/2006/relationships/image" Target="../media/image100.jpeg"/></Relationships>
</file>

<file path=ppt/slides/_rels/slide12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12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2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27.xml"/><Relationship Id="rId1" Type="http://schemas.openxmlformats.org/officeDocument/2006/relationships/slideLayout" Target="../slideLayouts/slideLayout12.xml"/><Relationship Id="rId4" Type="http://schemas.openxmlformats.org/officeDocument/2006/relationships/image" Target="../media/image111.jpeg"/></Relationships>
</file>

<file path=ppt/slides/_rels/slide13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30.xml"/><Relationship Id="rId1" Type="http://schemas.openxmlformats.org/officeDocument/2006/relationships/slideLayout" Target="../slideLayouts/slideLayout6.xml"/><Relationship Id="rId5" Type="http://schemas.openxmlformats.org/officeDocument/2006/relationships/image" Target="../media/image116.jpeg"/><Relationship Id="rId4" Type="http://schemas.openxmlformats.org/officeDocument/2006/relationships/image" Target="../media/image115.jpeg"/></Relationships>
</file>

<file path=ppt/slides/_rels/slide1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33.xml"/><Relationship Id="rId1" Type="http://schemas.openxmlformats.org/officeDocument/2006/relationships/slideLayout" Target="../slideLayouts/slideLayout12.xml"/><Relationship Id="rId5" Type="http://schemas.openxmlformats.org/officeDocument/2006/relationships/image" Target="../media/image119.jpe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notesSlide" Target="../notesSlides/notesSlide148.xml"/><Relationship Id="rId7" Type="http://schemas.openxmlformats.org/officeDocument/2006/relationships/image" Target="../media/image134.jpe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33.jpeg"/><Relationship Id="rId5" Type="http://schemas.openxmlformats.org/officeDocument/2006/relationships/image" Target="../media/image132.jpeg"/><Relationship Id="rId10" Type="http://schemas.openxmlformats.org/officeDocument/2006/relationships/image" Target="../media/image130.png"/><Relationship Id="rId4" Type="http://schemas.openxmlformats.org/officeDocument/2006/relationships/image" Target="../media/image131.jpeg"/><Relationship Id="rId9" Type="http://schemas.openxmlformats.org/officeDocument/2006/relationships/oleObject" Target="../embeddings/oleObject3.bin"/></Relationships>
</file>

<file path=ppt/slides/_rels/slide15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9.xml"/><Relationship Id="rId1" Type="http://schemas.openxmlformats.org/officeDocument/2006/relationships/slideLayout" Target="../slideLayouts/slideLayout4.xml"/><Relationship Id="rId5" Type="http://schemas.openxmlformats.org/officeDocument/2006/relationships/image" Target="../media/image137.jpeg"/><Relationship Id="rId4" Type="http://schemas.openxmlformats.org/officeDocument/2006/relationships/image" Target="../media/image136.png"/></Relationships>
</file>

<file path=ppt/slides/_rels/slide1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0.xml"/><Relationship Id="rId1" Type="http://schemas.openxmlformats.org/officeDocument/2006/relationships/slideLayout" Target="../slideLayouts/slideLayout4.xml"/><Relationship Id="rId4" Type="http://schemas.openxmlformats.org/officeDocument/2006/relationships/image" Target="../media/image139.jpe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image" Target="../media/image144.jpeg"/><Relationship Id="rId7" Type="http://schemas.openxmlformats.org/officeDocument/2006/relationships/image" Target="../media/image148.jpeg"/><Relationship Id="rId2" Type="http://schemas.openxmlformats.org/officeDocument/2006/relationships/notesSlide" Target="../notesSlides/notesSlide161.xml"/><Relationship Id="rId1" Type="http://schemas.openxmlformats.org/officeDocument/2006/relationships/slideLayout" Target="../slideLayouts/slideLayout13.xml"/><Relationship Id="rId6" Type="http://schemas.openxmlformats.org/officeDocument/2006/relationships/image" Target="../media/image147.gif"/><Relationship Id="rId11" Type="http://schemas.openxmlformats.org/officeDocument/2006/relationships/image" Target="../media/image152.jpeg"/><Relationship Id="rId5" Type="http://schemas.openxmlformats.org/officeDocument/2006/relationships/image" Target="../media/image146.png"/><Relationship Id="rId10" Type="http://schemas.openxmlformats.org/officeDocument/2006/relationships/image" Target="../media/image151.jpeg"/><Relationship Id="rId4" Type="http://schemas.openxmlformats.org/officeDocument/2006/relationships/image" Target="../media/image145.jpeg"/><Relationship Id="rId9" Type="http://schemas.openxmlformats.org/officeDocument/2006/relationships/image" Target="../media/image150.jpe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6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notesSlide" Target="../notesSlides/notesSlide170.xml"/></Relationships>
</file>

<file path=ppt/slides/_rels/slide17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3" Type="http://schemas.openxmlformats.org/officeDocument/2006/relationships/image" Target="../media/image161.jpeg"/><Relationship Id="rId7" Type="http://schemas.openxmlformats.org/officeDocument/2006/relationships/image" Target="../media/image165.jpeg"/><Relationship Id="rId12" Type="http://schemas.openxmlformats.org/officeDocument/2006/relationships/image" Target="../media/image170.jpeg"/><Relationship Id="rId2" Type="http://schemas.openxmlformats.org/officeDocument/2006/relationships/notesSlide" Target="../notesSlides/notesSlide173.xml"/><Relationship Id="rId1" Type="http://schemas.openxmlformats.org/officeDocument/2006/relationships/slideLayout" Target="../slideLayouts/slideLayout6.xml"/><Relationship Id="rId6" Type="http://schemas.openxmlformats.org/officeDocument/2006/relationships/image" Target="../media/image164.jpeg"/><Relationship Id="rId11" Type="http://schemas.openxmlformats.org/officeDocument/2006/relationships/image" Target="../media/image169.jpeg"/><Relationship Id="rId5" Type="http://schemas.openxmlformats.org/officeDocument/2006/relationships/image" Target="../media/image163.jpeg"/><Relationship Id="rId15" Type="http://schemas.openxmlformats.org/officeDocument/2006/relationships/image" Target="../media/image173.jpeg"/><Relationship Id="rId10" Type="http://schemas.openxmlformats.org/officeDocument/2006/relationships/image" Target="../media/image168.jpeg"/><Relationship Id="rId4" Type="http://schemas.openxmlformats.org/officeDocument/2006/relationships/image" Target="../media/image162.jpeg"/><Relationship Id="rId9" Type="http://schemas.openxmlformats.org/officeDocument/2006/relationships/image" Target="../media/image167.jpeg"/><Relationship Id="rId14" Type="http://schemas.openxmlformats.org/officeDocument/2006/relationships/image" Target="../media/image172.jpeg"/></Relationships>
</file>

<file path=ppt/slides/_rels/slide177.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81.xml"/><Relationship Id="rId1" Type="http://schemas.openxmlformats.org/officeDocument/2006/relationships/slideLayout" Target="../slideLayouts/slideLayout2.xml"/><Relationship Id="rId5" Type="http://schemas.openxmlformats.org/officeDocument/2006/relationships/image" Target="../media/image181.jpeg"/><Relationship Id="rId4" Type="http://schemas.openxmlformats.org/officeDocument/2006/relationships/image" Target="../media/image180.jpeg"/></Relationships>
</file>

<file path=ppt/slides/_rels/slide18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jpeg"/></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WAV"/><Relationship Id="rId7" Type="http://schemas.openxmlformats.org/officeDocument/2006/relationships/image" Target="../media/image39.jpe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54.xml"/><Relationship Id="rId5" Type="http://schemas.openxmlformats.org/officeDocument/2006/relationships/slideLayout" Target="../slideLayouts/slideLayout12.xml"/><Relationship Id="rId4" Type="http://schemas.openxmlformats.org/officeDocument/2006/relationships/audio" Target="../media/media4.WAV"/></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41.jpeg"/><Relationship Id="rId5" Type="http://schemas.openxmlformats.org/officeDocument/2006/relationships/image" Target="../media/image16.png"/><Relationship Id="rId4"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slideLayout" Target="../slideLayouts/slideLayout12.xml"/><Relationship Id="rId7" Type="http://schemas.openxmlformats.org/officeDocument/2006/relationships/image" Target="../media/image42.jpe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16.png"/><Relationship Id="rId4"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50.jpeg"/><Relationship Id="rId5" Type="http://schemas.openxmlformats.org/officeDocument/2006/relationships/image" Target="../media/image16.png"/><Relationship Id="rId4"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54.jpeg"/></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57.jpeg"/></Relationships>
</file>

<file path=ppt/slides/_rels/slide7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www.islamicfinder.org/" TargetMode="Externa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6.png"/><Relationship Id="rId4"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6.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png"/><Relationship Id="rId5" Type="http://schemas.openxmlformats.org/officeDocument/2006/relationships/image" Target="../media/image60.jpeg"/><Relationship Id="rId4"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80.xml"/><Relationship Id="rId3" Type="http://schemas.microsoft.com/office/2007/relationships/media" Target="../media/media12.WAV"/><Relationship Id="rId7" Type="http://schemas.openxmlformats.org/officeDocument/2006/relationships/slideLayout" Target="../slideLayouts/slideLayout1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audio" Target="../media/media13.WAV"/><Relationship Id="rId5" Type="http://schemas.microsoft.com/office/2007/relationships/media" Target="../media/media13.WAV"/><Relationship Id="rId10" Type="http://schemas.openxmlformats.org/officeDocument/2006/relationships/image" Target="../media/image16.png"/><Relationship Id="rId4" Type="http://schemas.openxmlformats.org/officeDocument/2006/relationships/audio" Target="../media/media12.WAV"/><Relationship Id="rId9"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6.png"/><Relationship Id="rId5" Type="http://schemas.openxmlformats.org/officeDocument/2006/relationships/image" Target="../media/image63.jpeg"/><Relationship Id="rId4"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l="-17000" r="-17000"/>
          </a:stretch>
        </a:blipFill>
        <a:effectLst/>
      </p:bgPr>
    </p:bg>
    <p:spTree>
      <p:nvGrpSpPr>
        <p:cNvPr id="1" name=""/>
        <p:cNvGrpSpPr/>
        <p:nvPr/>
      </p:nvGrpSpPr>
      <p:grpSpPr>
        <a:xfrm>
          <a:off x="0" y="0"/>
          <a:ext cx="0" cy="0"/>
          <a:chOff x="0" y="0"/>
          <a:chExt cx="0" cy="0"/>
        </a:xfrm>
      </p:grpSpPr>
      <p:pic>
        <p:nvPicPr>
          <p:cNvPr id="15377" name="Picture 17" descr="C:\Documents and Settings\obellal\My Documents\Hajj\Makkah\panoramic view of al-Haram 4.jpg"/>
          <p:cNvPicPr>
            <a:picLocks noChangeAspect="1" noChangeArrowheads="1"/>
          </p:cNvPicPr>
          <p:nvPr/>
        </p:nvPicPr>
        <p:blipFill>
          <a:blip r:embed="rId4" cstate="print"/>
          <a:srcRect/>
          <a:stretch>
            <a:fillRect/>
          </a:stretch>
        </p:blipFill>
        <p:spPr bwMode="auto">
          <a:xfrm>
            <a:off x="0" y="1466850"/>
            <a:ext cx="9144000" cy="4022987"/>
          </a:xfrm>
          <a:prstGeom prst="ellipse">
            <a:avLst/>
          </a:prstGeom>
          <a:noFill/>
          <a:ln>
            <a:noFill/>
          </a:ln>
          <a:effectLst>
            <a:softEdge rad="112500"/>
          </a:effectLst>
        </p:spPr>
      </p:pic>
      <p:sp>
        <p:nvSpPr>
          <p:cNvPr id="22530" name="Slide Number Placeholder 4"/>
          <p:cNvSpPr>
            <a:spLocks noGrp="1"/>
          </p:cNvSpPr>
          <p:nvPr>
            <p:ph type="sldNum" sz="quarter" idx="12"/>
          </p:nvPr>
        </p:nvSpPr>
        <p:spPr>
          <a:noFill/>
        </p:spPr>
        <p:txBody>
          <a:bodyPr/>
          <a:lstStyle/>
          <a:p>
            <a:fld id="{32C68943-8741-40D8-95DE-8CC383D1B991}" type="slidenum">
              <a:rPr lang="ar-SA" smtClean="0"/>
              <a:pPr/>
              <a:t>1</a:t>
            </a:fld>
            <a:endParaRPr lang="en-US"/>
          </a:p>
        </p:txBody>
      </p:sp>
      <p:pic>
        <p:nvPicPr>
          <p:cNvPr id="15373" name="Picture 13" descr="C:\Documents and Settings\obellal\My Documents\Hajj\Madinah\panorama1.jpg"/>
          <p:cNvPicPr>
            <a:picLocks noChangeAspect="1" noChangeArrowheads="1"/>
          </p:cNvPicPr>
          <p:nvPr/>
        </p:nvPicPr>
        <p:blipFill>
          <a:blip r:embed="rId5" cstate="print"/>
          <a:srcRect/>
          <a:stretch>
            <a:fillRect/>
          </a:stretch>
        </p:blipFill>
        <p:spPr bwMode="auto">
          <a:xfrm>
            <a:off x="0" y="5335603"/>
            <a:ext cx="9144000" cy="1522397"/>
          </a:xfrm>
          <a:prstGeom prst="roundRect">
            <a:avLst/>
          </a:prstGeom>
          <a:ln>
            <a:noFill/>
          </a:ln>
          <a:effectLst>
            <a:softEdge rad="112500"/>
          </a:effectLst>
        </p:spPr>
      </p:pic>
      <p:pic>
        <p:nvPicPr>
          <p:cNvPr id="15361" name="Picture 1" descr="C:\Documents and Settings\obellal\My Documents\Hajj\Madinah\Masjid Nabawi.jpg"/>
          <p:cNvPicPr>
            <a:picLocks noChangeAspect="1" noChangeArrowheads="1"/>
          </p:cNvPicPr>
          <p:nvPr/>
        </p:nvPicPr>
        <p:blipFill>
          <a:blip r:embed="rId6" cstate="print"/>
          <a:srcRect/>
          <a:stretch>
            <a:fillRect/>
          </a:stretch>
        </p:blipFill>
        <p:spPr bwMode="auto">
          <a:xfrm>
            <a:off x="5857876" y="0"/>
            <a:ext cx="3105150" cy="21031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1" descr="C:\Documents and Settings\obellal\My Documents\Hajj\Madinah\Masjid Nabawi.jpg"/>
          <p:cNvPicPr>
            <a:picLocks noChangeArrowheads="1"/>
          </p:cNvPicPr>
          <p:nvPr/>
        </p:nvPicPr>
        <p:blipFill>
          <a:blip r:embed="rId7" cstate="print"/>
          <a:stretch>
            <a:fillRect/>
          </a:stretch>
        </p:blipFill>
        <p:spPr bwMode="auto">
          <a:xfrm>
            <a:off x="131443" y="-1"/>
            <a:ext cx="3108960" cy="21031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WordArt 30" descr="White marble"/>
          <p:cNvSpPr>
            <a:spLocks noChangeArrowheads="1" noChangeShapeType="1" noTextEdit="1"/>
          </p:cNvSpPr>
          <p:nvPr/>
        </p:nvSpPr>
        <p:spPr bwMode="auto">
          <a:xfrm>
            <a:off x="3489057" y="368458"/>
            <a:ext cx="2538881" cy="847783"/>
          </a:xfrm>
          <a:prstGeom prst="rect">
            <a:avLst/>
          </a:prstGeom>
        </p:spPr>
        <p:txBody>
          <a:bodyPr wrap="none" fromWordArt="1">
            <a:prstTxWarp prst="textPlain">
              <a:avLst>
                <a:gd name="adj" fmla="val 50000"/>
              </a:avLst>
            </a:prstTxWarp>
            <a:scene3d>
              <a:camera prst="legacyObliqueBottomLeft"/>
              <a:lightRig rig="legacyHarsh3" dir="t"/>
            </a:scene3d>
            <a:sp3d extrusionH="430200" prstMaterial="legacyMatte">
              <a:extrusionClr>
                <a:srgbClr val="993300"/>
              </a:extrusionClr>
            </a:sp3d>
          </a:bodyPr>
          <a:lstStyle/>
          <a:p>
            <a:r>
              <a:rPr lang="en-US" sz="3600" kern="10" dirty="0">
                <a:ln w="9525">
                  <a:round/>
                  <a:headEnd/>
                  <a:tailEnd/>
                </a:ln>
                <a:blipFill dpi="0" rotWithShape="0">
                  <a:blip r:embed="rId8"/>
                  <a:srcRect/>
                  <a:tile tx="0" ty="0" sx="100000" sy="100000" flip="none" algn="tl"/>
                </a:blipFill>
                <a:latin typeface="Arial Black"/>
              </a:rPr>
              <a:t>H A J </a:t>
            </a:r>
            <a:r>
              <a:rPr lang="en-US" sz="3600" kern="10" dirty="0" err="1">
                <a:ln w="9525">
                  <a:round/>
                  <a:headEnd/>
                  <a:tailEnd/>
                </a:ln>
                <a:blipFill dpi="0" rotWithShape="0">
                  <a:blip r:embed="rId8"/>
                  <a:srcRect/>
                  <a:tile tx="0" ty="0" sx="100000" sy="100000" flip="none" algn="tl"/>
                </a:blipFill>
                <a:latin typeface="Arial Black"/>
              </a:rPr>
              <a:t>J</a:t>
            </a:r>
            <a:endParaRPr lang="en-US" sz="3600" kern="10" dirty="0">
              <a:ln w="9525">
                <a:round/>
                <a:headEnd/>
                <a:tailEnd/>
              </a:ln>
              <a:blipFill dpi="0" rotWithShape="0">
                <a:blip r:embed="rId8"/>
                <a:srcRect/>
                <a:tile tx="0" ty="0" sx="100000" sy="100000" flip="none" algn="tl"/>
              </a:blipFill>
              <a:latin typeface="Arial Black"/>
            </a:endParaRPr>
          </a:p>
        </p:txBody>
      </p:sp>
    </p:spTree>
  </p:cSld>
  <p:clrMapOvr>
    <a:masterClrMapping/>
  </p:clrMapOvr>
  <p:transition advTm="2000">
    <p:pull/>
  </p:transition>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097C8847-FD9B-4B31-9409-4092324414D4}" type="slidenum">
              <a:rPr lang="en-US"/>
              <a:pPr/>
              <a:t>10</a:t>
            </a:fld>
            <a:endParaRPr lang="en-US"/>
          </a:p>
        </p:txBody>
      </p:sp>
      <p:sp>
        <p:nvSpPr>
          <p:cNvPr id="206850" name="Rectangle 2"/>
          <p:cNvSpPr>
            <a:spLocks noGrp="1" noChangeArrowheads="1"/>
          </p:cNvSpPr>
          <p:nvPr>
            <p:ph type="title"/>
          </p:nvPr>
        </p:nvSpPr>
        <p:spPr>
          <a:xfrm>
            <a:off x="685800" y="546100"/>
            <a:ext cx="7772400" cy="838200"/>
          </a:xfrm>
        </p:spPr>
        <p:txBody>
          <a:bodyPr/>
          <a:lstStyle/>
          <a:p>
            <a:pPr eaLnBrk="1" hangingPunct="1">
              <a:defRPr/>
            </a:pPr>
            <a:r>
              <a:rPr lang="en-US"/>
              <a:t>Mawaqeet (1)</a:t>
            </a:r>
          </a:p>
        </p:txBody>
      </p:sp>
      <p:sp>
        <p:nvSpPr>
          <p:cNvPr id="206851" name="Rectangle 3"/>
          <p:cNvSpPr>
            <a:spLocks noGrp="1" noChangeArrowheads="1"/>
          </p:cNvSpPr>
          <p:nvPr>
            <p:ph type="body" idx="1"/>
          </p:nvPr>
        </p:nvSpPr>
        <p:spPr>
          <a:xfrm>
            <a:off x="685800" y="1841500"/>
            <a:ext cx="7772400" cy="3581400"/>
          </a:xfrm>
        </p:spPr>
        <p:txBody>
          <a:bodyPr/>
          <a:lstStyle/>
          <a:p>
            <a:pPr eaLnBrk="1" hangingPunct="1"/>
            <a:r>
              <a:rPr lang="en-US" sz="1800" b="1" dirty="0" err="1">
                <a:solidFill>
                  <a:schemeClr val="hlink"/>
                </a:solidFill>
                <a:effectLst>
                  <a:outerShdw blurRad="38100" dist="38100" dir="2700000" algn="tl">
                    <a:srgbClr val="000000">
                      <a:alpha val="43137"/>
                    </a:srgbClr>
                  </a:outerShdw>
                </a:effectLst>
              </a:rPr>
              <a:t>Mawaqeet</a:t>
            </a:r>
            <a:r>
              <a:rPr lang="en-US" sz="1800" dirty="0">
                <a:effectLst>
                  <a:outerShdw blurRad="38100" dist="38100" dir="2700000" algn="tl">
                    <a:srgbClr val="000000">
                      <a:alpha val="43137"/>
                    </a:srgbClr>
                  </a:outerShdw>
                </a:effectLst>
              </a:rPr>
              <a:t> </a:t>
            </a:r>
            <a:r>
              <a:rPr lang="en-US" sz="1800" dirty="0">
                <a:effectLst>
                  <a:outerShdw blurRad="38100" dist="38100" dir="2700000" algn="tl">
                    <a:srgbClr val="000000">
                      <a:alpha val="43137"/>
                    </a:srgbClr>
                  </a:outerShdw>
                </a:effectLst>
                <a:cs typeface="Times New Roman" pitchFamily="18" charset="0"/>
              </a:rPr>
              <a:t>(</a:t>
            </a:r>
            <a:r>
              <a:rPr lang="ar-SA" sz="1800" dirty="0">
                <a:effectLst>
                  <a:outerShdw blurRad="38100" dist="38100" dir="2700000" algn="tl">
                    <a:srgbClr val="000000">
                      <a:alpha val="43137"/>
                    </a:srgbClr>
                  </a:outerShdw>
                </a:effectLst>
                <a:ea typeface="Times New Roman (Arabic)"/>
                <a:cs typeface="Times New Roman (Arabic)"/>
              </a:rPr>
              <a:t>مواقيت</a:t>
            </a:r>
            <a:r>
              <a:rPr lang="en-US" sz="1800" dirty="0">
                <a:effectLst>
                  <a:outerShdw blurRad="38100" dist="38100" dir="2700000" algn="tl">
                    <a:srgbClr val="000000">
                      <a:alpha val="43137"/>
                    </a:srgbClr>
                  </a:outerShdw>
                </a:effectLst>
                <a:cs typeface="Times New Roman" pitchFamily="18" charset="0"/>
              </a:rPr>
              <a:t>)</a:t>
            </a:r>
            <a:r>
              <a:rPr lang="en-US" sz="1800" dirty="0">
                <a:effectLst>
                  <a:outerShdw blurRad="38100" dist="38100" dir="2700000" algn="tl">
                    <a:srgbClr val="000000">
                      <a:alpha val="43137"/>
                    </a:srgbClr>
                  </a:outerShdw>
                </a:effectLst>
              </a:rPr>
              <a:t> is the plural of </a:t>
            </a:r>
            <a:r>
              <a:rPr lang="en-US" sz="1800" b="1" dirty="0" err="1">
                <a:solidFill>
                  <a:schemeClr val="hlink"/>
                </a:solidFill>
                <a:effectLst>
                  <a:outerShdw blurRad="38100" dist="38100" dir="2700000" algn="tl">
                    <a:srgbClr val="000000">
                      <a:alpha val="43137"/>
                    </a:srgbClr>
                  </a:outerShdw>
                </a:effectLst>
              </a:rPr>
              <a:t>Meeqat</a:t>
            </a:r>
            <a:r>
              <a:rPr lang="en-US" sz="1800" dirty="0">
                <a:effectLst>
                  <a:outerShdw blurRad="38100" dist="38100" dir="2700000" algn="tl">
                    <a:srgbClr val="000000">
                      <a:alpha val="43137"/>
                    </a:srgbClr>
                  </a:outerShdw>
                </a:effectLst>
              </a:rPr>
              <a:t> </a:t>
            </a:r>
            <a:r>
              <a:rPr lang="en-US" sz="1800" dirty="0">
                <a:effectLst>
                  <a:outerShdw blurRad="38100" dist="38100" dir="2700000" algn="tl">
                    <a:srgbClr val="000000">
                      <a:alpha val="43137"/>
                    </a:srgbClr>
                  </a:outerShdw>
                </a:effectLst>
                <a:cs typeface="Times New Roman" pitchFamily="18" charset="0"/>
              </a:rPr>
              <a:t>(</a:t>
            </a:r>
            <a:r>
              <a:rPr lang="ar-SA" sz="1800" dirty="0">
                <a:effectLst>
                  <a:outerShdw blurRad="38100" dist="38100" dir="2700000" algn="tl">
                    <a:srgbClr val="000000">
                      <a:alpha val="43137"/>
                    </a:srgbClr>
                  </a:outerShdw>
                </a:effectLst>
                <a:ea typeface="Times New Roman (Arabic)"/>
                <a:cs typeface="Times New Roman (Arabic)"/>
              </a:rPr>
              <a:t>ميقات</a:t>
            </a:r>
            <a:r>
              <a:rPr lang="en-US" sz="1800" dirty="0">
                <a:effectLst>
                  <a:outerShdw blurRad="38100" dist="38100" dir="2700000" algn="tl">
                    <a:srgbClr val="000000">
                      <a:alpha val="43137"/>
                    </a:srgbClr>
                  </a:outerShdw>
                </a:effectLst>
                <a:cs typeface="Times New Roman" pitchFamily="18" charset="0"/>
              </a:rPr>
              <a:t>)</a:t>
            </a:r>
            <a:r>
              <a:rPr lang="en-US" sz="1800" dirty="0">
                <a:effectLst>
                  <a:outerShdw blurRad="38100" dist="38100" dir="2700000" algn="tl">
                    <a:srgbClr val="000000">
                      <a:alpha val="43137"/>
                    </a:srgbClr>
                  </a:outerShdw>
                </a:effectLst>
              </a:rPr>
              <a:t>: the geographical boundary that a person intending Hajj or </a:t>
            </a:r>
            <a:r>
              <a:rPr lang="en-US" sz="1800" dirty="0" err="1">
                <a:effectLst>
                  <a:outerShdw blurRad="38100" dist="38100" dir="2700000" algn="tl">
                    <a:srgbClr val="000000">
                      <a:alpha val="43137"/>
                    </a:srgbClr>
                  </a:outerShdw>
                </a:effectLst>
              </a:rPr>
              <a:t>Umra</a:t>
            </a:r>
            <a:r>
              <a:rPr lang="en-US" sz="1800" dirty="0">
                <a:effectLst>
                  <a:outerShdw blurRad="38100" dist="38100" dir="2700000" algn="tl">
                    <a:srgbClr val="000000">
                      <a:alpha val="43137"/>
                    </a:srgbClr>
                  </a:outerShdw>
                </a:effectLst>
              </a:rPr>
              <a:t> may not cross without assuming Ihram for Hajj or </a:t>
            </a:r>
            <a:r>
              <a:rPr lang="en-US" sz="1800" dirty="0" err="1">
                <a:effectLst>
                  <a:outerShdw blurRad="38100" dist="38100" dir="2700000" algn="tl">
                    <a:srgbClr val="000000">
                      <a:alpha val="43137"/>
                    </a:srgbClr>
                  </a:outerShdw>
                </a:effectLst>
              </a:rPr>
              <a:t>Umra</a:t>
            </a:r>
            <a:r>
              <a:rPr lang="en-US" sz="1800" dirty="0">
                <a:effectLst>
                  <a:outerShdw blurRad="38100" dist="38100" dir="2700000" algn="tl">
                    <a:srgbClr val="000000">
                      <a:alpha val="43137"/>
                    </a:srgbClr>
                  </a:outerShdw>
                </a:effectLst>
              </a:rPr>
              <a:t>, or both.</a:t>
            </a:r>
          </a:p>
          <a:p>
            <a:pPr eaLnBrk="1" hangingPunct="1"/>
            <a:r>
              <a:rPr lang="en-US" sz="1800" dirty="0">
                <a:effectLst>
                  <a:outerShdw blurRad="38100" dist="38100" dir="2700000" algn="tl">
                    <a:srgbClr val="000000">
                      <a:alpha val="43137"/>
                    </a:srgbClr>
                  </a:outerShdw>
                </a:effectLst>
              </a:rPr>
              <a:t>A Muslim intending Hajj or </a:t>
            </a:r>
            <a:r>
              <a:rPr lang="en-US" sz="1800" dirty="0" err="1">
                <a:effectLst>
                  <a:outerShdw blurRad="38100" dist="38100" dir="2700000" algn="tl">
                    <a:srgbClr val="000000">
                      <a:alpha val="43137"/>
                    </a:srgbClr>
                  </a:outerShdw>
                </a:effectLst>
              </a:rPr>
              <a:t>Umra</a:t>
            </a:r>
            <a:r>
              <a:rPr lang="en-US" sz="1800" dirty="0">
                <a:effectLst>
                  <a:outerShdw blurRad="38100" dist="38100" dir="2700000" algn="tl">
                    <a:srgbClr val="000000">
                      <a:alpha val="43137"/>
                    </a:srgbClr>
                  </a:outerShdw>
                </a:effectLst>
              </a:rPr>
              <a:t> who crosses the </a:t>
            </a:r>
            <a:r>
              <a:rPr lang="en-US" sz="1800" dirty="0" err="1">
                <a:effectLst>
                  <a:outerShdw blurRad="38100" dist="38100" dir="2700000" algn="tl">
                    <a:srgbClr val="000000">
                      <a:alpha val="43137"/>
                    </a:srgbClr>
                  </a:outerShdw>
                </a:effectLst>
              </a:rPr>
              <a:t>Meeqat</a:t>
            </a:r>
            <a:r>
              <a:rPr lang="en-US" sz="1800" dirty="0">
                <a:effectLst>
                  <a:outerShdw blurRad="38100" dist="38100" dir="2700000" algn="tl">
                    <a:srgbClr val="000000">
                      <a:alpha val="43137"/>
                    </a:srgbClr>
                  </a:outerShdw>
                </a:effectLst>
              </a:rPr>
              <a:t> without Ihram must return to the </a:t>
            </a:r>
            <a:r>
              <a:rPr lang="en-US" sz="1800" dirty="0" err="1">
                <a:effectLst>
                  <a:outerShdw blurRad="38100" dist="38100" dir="2700000" algn="tl">
                    <a:srgbClr val="000000">
                      <a:alpha val="43137"/>
                    </a:srgbClr>
                  </a:outerShdw>
                </a:effectLst>
              </a:rPr>
              <a:t>Meeqat</a:t>
            </a:r>
            <a:r>
              <a:rPr lang="en-US" sz="1800" dirty="0">
                <a:effectLst>
                  <a:outerShdw blurRad="38100" dist="38100" dir="2700000" algn="tl">
                    <a:srgbClr val="000000">
                      <a:alpha val="43137"/>
                    </a:srgbClr>
                  </a:outerShdw>
                </a:effectLst>
              </a:rPr>
              <a:t> and make Ihram from there. If he/she does not return and make Ihram from the </a:t>
            </a:r>
            <a:r>
              <a:rPr lang="en-US" sz="1800" dirty="0" err="1">
                <a:effectLst>
                  <a:outerShdw blurRad="38100" dist="38100" dir="2700000" algn="tl">
                    <a:srgbClr val="000000">
                      <a:alpha val="43137"/>
                    </a:srgbClr>
                  </a:outerShdw>
                </a:effectLst>
              </a:rPr>
              <a:t>Meeqat</a:t>
            </a:r>
            <a:r>
              <a:rPr lang="en-US" sz="1800" dirty="0">
                <a:effectLst>
                  <a:outerShdw blurRad="38100" dist="38100" dir="2700000" algn="tl">
                    <a:srgbClr val="000000">
                      <a:alpha val="43137"/>
                    </a:srgbClr>
                  </a:outerShdw>
                </a:effectLst>
              </a:rPr>
              <a:t>, then he/she must offer an animal sacrifice (</a:t>
            </a:r>
            <a:r>
              <a:rPr lang="en-US" sz="1800" dirty="0" err="1">
                <a:effectLst>
                  <a:outerShdw blurRad="38100" dist="38100" dir="2700000" algn="tl">
                    <a:srgbClr val="000000">
                      <a:alpha val="43137"/>
                    </a:srgbClr>
                  </a:outerShdw>
                </a:effectLst>
              </a:rPr>
              <a:t>Fidya</a:t>
            </a:r>
            <a:r>
              <a:rPr lang="en-US" sz="1800" dirty="0">
                <a:effectLst>
                  <a:outerShdw blurRad="38100" dist="38100" dir="2700000" algn="tl">
                    <a:srgbClr val="000000">
                      <a:alpha val="43137"/>
                    </a:srgbClr>
                  </a:outerShdw>
                </a:effectLst>
              </a:rPr>
              <a:t>).</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additive="base">
                                        <p:cTn id="7" dur="500" fill="hold"/>
                                        <p:tgtEl>
                                          <p:spTgt spid="20685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68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06851">
                                            <p:txEl>
                                              <p:pRg st="1" end="1"/>
                                            </p:txEl>
                                          </p:spTgt>
                                        </p:tgtEl>
                                        <p:attrNameLst>
                                          <p:attrName>style.visibility</p:attrName>
                                        </p:attrNameLst>
                                      </p:cBhvr>
                                      <p:to>
                                        <p:strVal val="visible"/>
                                      </p:to>
                                    </p:set>
                                    <p:anim calcmode="lin" valueType="num">
                                      <p:cBhvr additive="base">
                                        <p:cTn id="13" dur="500" fill="hold"/>
                                        <p:tgtEl>
                                          <p:spTgt spid="20685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0685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6"/>
          <p:cNvSpPr>
            <a:spLocks noGrp="1"/>
          </p:cNvSpPr>
          <p:nvPr>
            <p:ph type="sldNum" sz="quarter" idx="12"/>
          </p:nvPr>
        </p:nvSpPr>
        <p:spPr>
          <a:noFill/>
        </p:spPr>
        <p:txBody>
          <a:bodyPr/>
          <a:lstStyle/>
          <a:p>
            <a:fld id="{ED013CA4-5548-4927-8158-9B5834F27CB6}" type="slidenum">
              <a:rPr lang="en-US"/>
              <a:pPr/>
              <a:t>100</a:t>
            </a:fld>
            <a:endParaRPr lang="en-US"/>
          </a:p>
        </p:txBody>
      </p:sp>
      <p:sp>
        <p:nvSpPr>
          <p:cNvPr id="408578" name="Rectangle 2"/>
          <p:cNvSpPr>
            <a:spLocks noGrp="1" noChangeArrowheads="1"/>
          </p:cNvSpPr>
          <p:nvPr>
            <p:ph type="title"/>
          </p:nvPr>
        </p:nvSpPr>
        <p:spPr/>
        <p:txBody>
          <a:bodyPr/>
          <a:lstStyle/>
          <a:p>
            <a:pPr eaLnBrk="1" hangingPunct="1">
              <a:defRPr/>
            </a:pPr>
            <a:r>
              <a:rPr lang="en-US"/>
              <a:t>Hajj Sites - Distances</a:t>
            </a:r>
          </a:p>
        </p:txBody>
      </p:sp>
      <p:pic>
        <p:nvPicPr>
          <p:cNvPr id="124932" name="Picture 6" descr="E:\My Documents\Hajj\hajj sites - distances 1.jpg"/>
          <p:cNvPicPr>
            <a:picLocks noGrp="1" noChangeAspect="1" noChangeArrowheads="1"/>
          </p:cNvPicPr>
          <p:nvPr>
            <p:ph type="clipArt" sz="half" idx="2"/>
          </p:nvPr>
        </p:nvPicPr>
        <p:blipFill>
          <a:blip r:embed="rId3" cstate="print"/>
          <a:srcRect/>
          <a:stretch>
            <a:fillRect/>
          </a:stretch>
        </p:blipFill>
        <p:spPr>
          <a:xfrm>
            <a:off x="65088" y="161925"/>
            <a:ext cx="9015412" cy="6581775"/>
          </a:xfrm>
          <a:noFill/>
        </p:spPr>
      </p:pic>
      <p:grpSp>
        <p:nvGrpSpPr>
          <p:cNvPr id="2" name="Group 59"/>
          <p:cNvGrpSpPr>
            <a:grpSpLocks/>
          </p:cNvGrpSpPr>
          <p:nvPr/>
        </p:nvGrpSpPr>
        <p:grpSpPr bwMode="auto">
          <a:xfrm>
            <a:off x="2414588" y="1558925"/>
            <a:ext cx="5127625" cy="4037013"/>
            <a:chOff x="1521" y="982"/>
            <a:chExt cx="3230" cy="2543"/>
          </a:xfrm>
        </p:grpSpPr>
        <p:sp>
          <p:nvSpPr>
            <p:cNvPr id="124974" name="Line 10"/>
            <p:cNvSpPr>
              <a:spLocks noChangeShapeType="1"/>
            </p:cNvSpPr>
            <p:nvPr/>
          </p:nvSpPr>
          <p:spPr bwMode="auto">
            <a:xfrm flipH="1">
              <a:off x="1521" y="982"/>
              <a:ext cx="138" cy="230"/>
            </a:xfrm>
            <a:prstGeom prst="line">
              <a:avLst/>
            </a:prstGeom>
            <a:noFill/>
            <a:ln w="38100">
              <a:solidFill>
                <a:srgbClr val="800000"/>
              </a:solidFill>
              <a:round/>
              <a:headEnd/>
              <a:tailEnd/>
            </a:ln>
          </p:spPr>
          <p:txBody>
            <a:bodyPr>
              <a:spAutoFit/>
            </a:bodyPr>
            <a:lstStyle/>
            <a:p>
              <a:endParaRPr lang="en-US"/>
            </a:p>
          </p:txBody>
        </p:sp>
        <p:sp>
          <p:nvSpPr>
            <p:cNvPr id="124975" name="Line 12"/>
            <p:cNvSpPr>
              <a:spLocks noChangeShapeType="1"/>
            </p:cNvSpPr>
            <p:nvPr/>
          </p:nvSpPr>
          <p:spPr bwMode="auto">
            <a:xfrm flipH="1">
              <a:off x="2353" y="1713"/>
              <a:ext cx="198" cy="238"/>
            </a:xfrm>
            <a:prstGeom prst="line">
              <a:avLst/>
            </a:prstGeom>
            <a:noFill/>
            <a:ln w="38100">
              <a:solidFill>
                <a:srgbClr val="800000"/>
              </a:solidFill>
              <a:round/>
              <a:headEnd/>
              <a:tailEnd/>
            </a:ln>
          </p:spPr>
          <p:txBody>
            <a:bodyPr>
              <a:spAutoFit/>
            </a:bodyPr>
            <a:lstStyle/>
            <a:p>
              <a:endParaRPr lang="en-US"/>
            </a:p>
          </p:txBody>
        </p:sp>
        <p:sp>
          <p:nvSpPr>
            <p:cNvPr id="124976" name="Line 13"/>
            <p:cNvSpPr>
              <a:spLocks noChangeShapeType="1"/>
            </p:cNvSpPr>
            <p:nvPr/>
          </p:nvSpPr>
          <p:spPr bwMode="auto">
            <a:xfrm flipH="1">
              <a:off x="3131" y="2435"/>
              <a:ext cx="257" cy="242"/>
            </a:xfrm>
            <a:prstGeom prst="line">
              <a:avLst/>
            </a:prstGeom>
            <a:noFill/>
            <a:ln w="38100">
              <a:solidFill>
                <a:srgbClr val="800000"/>
              </a:solidFill>
              <a:round/>
              <a:headEnd/>
              <a:tailEnd/>
            </a:ln>
          </p:spPr>
          <p:txBody>
            <a:bodyPr>
              <a:spAutoFit/>
            </a:bodyPr>
            <a:lstStyle/>
            <a:p>
              <a:endParaRPr lang="en-US"/>
            </a:p>
          </p:txBody>
        </p:sp>
        <p:sp>
          <p:nvSpPr>
            <p:cNvPr id="124977" name="Line 14"/>
            <p:cNvSpPr>
              <a:spLocks noChangeShapeType="1"/>
            </p:cNvSpPr>
            <p:nvPr/>
          </p:nvSpPr>
          <p:spPr bwMode="auto">
            <a:xfrm flipH="1">
              <a:off x="4591" y="3429"/>
              <a:ext cx="160" cy="96"/>
            </a:xfrm>
            <a:prstGeom prst="line">
              <a:avLst/>
            </a:prstGeom>
            <a:noFill/>
            <a:ln w="38100">
              <a:solidFill>
                <a:srgbClr val="800000"/>
              </a:solidFill>
              <a:round/>
              <a:headEnd/>
              <a:tailEnd/>
            </a:ln>
          </p:spPr>
          <p:txBody>
            <a:bodyPr>
              <a:spAutoFit/>
            </a:bodyPr>
            <a:lstStyle/>
            <a:p>
              <a:endParaRPr lang="en-US"/>
            </a:p>
          </p:txBody>
        </p:sp>
      </p:grpSp>
      <p:grpSp>
        <p:nvGrpSpPr>
          <p:cNvPr id="3" name="Group 43"/>
          <p:cNvGrpSpPr>
            <a:grpSpLocks/>
          </p:cNvGrpSpPr>
          <p:nvPr/>
        </p:nvGrpSpPr>
        <p:grpSpPr bwMode="auto">
          <a:xfrm>
            <a:off x="185738" y="1887538"/>
            <a:ext cx="2157413" cy="2508250"/>
            <a:chOff x="117" y="1189"/>
            <a:chExt cx="1359" cy="1580"/>
          </a:xfrm>
        </p:grpSpPr>
        <p:sp>
          <p:nvSpPr>
            <p:cNvPr id="124972" name="Text Box 7"/>
            <p:cNvSpPr txBox="1">
              <a:spLocks noChangeArrowheads="1"/>
            </p:cNvSpPr>
            <p:nvPr/>
          </p:nvSpPr>
          <p:spPr bwMode="auto">
            <a:xfrm>
              <a:off x="117" y="2484"/>
              <a:ext cx="1359" cy="285"/>
            </a:xfrm>
            <a:prstGeom prst="rect">
              <a:avLst/>
            </a:prstGeom>
            <a:solidFill>
              <a:srgbClr val="CCCCFF"/>
            </a:solidFill>
            <a:ln w="12700">
              <a:noFill/>
              <a:miter lim="800000"/>
              <a:headEnd/>
              <a:tailEnd/>
            </a:ln>
          </p:spPr>
          <p:txBody>
            <a:bodyPr wrap="none" bIns="18288">
              <a:spAutoFit/>
            </a:bodyPr>
            <a:lstStyle/>
            <a:p>
              <a:r>
                <a:rPr lang="en-US" i="1" dirty="0">
                  <a:solidFill>
                    <a:srgbClr val="000099"/>
                  </a:solidFill>
                </a:rPr>
                <a:t>Al-</a:t>
              </a:r>
              <a:r>
                <a:rPr lang="en-US" i="1" dirty="0" err="1">
                  <a:solidFill>
                    <a:srgbClr val="000099"/>
                  </a:solidFill>
                </a:rPr>
                <a:t>Masjid</a:t>
              </a:r>
              <a:r>
                <a:rPr lang="en-US" i="1" dirty="0">
                  <a:solidFill>
                    <a:srgbClr val="000099"/>
                  </a:solidFill>
                </a:rPr>
                <a:t> Al-</a:t>
              </a:r>
              <a:r>
                <a:rPr lang="en-US" i="1" dirty="0" err="1">
                  <a:solidFill>
                    <a:srgbClr val="000099"/>
                  </a:solidFill>
                </a:rPr>
                <a:t>Haram</a:t>
              </a:r>
              <a:endParaRPr lang="en-US" i="1" dirty="0">
                <a:solidFill>
                  <a:srgbClr val="000099"/>
                </a:solidFill>
              </a:endParaRPr>
            </a:p>
            <a:p>
              <a:r>
                <a:rPr lang="en-US" i="1" dirty="0">
                  <a:solidFill>
                    <a:srgbClr val="000099"/>
                  </a:solidFill>
                </a:rPr>
                <a:t>- Makkah -</a:t>
              </a:r>
            </a:p>
          </p:txBody>
        </p:sp>
        <p:sp>
          <p:nvSpPr>
            <p:cNvPr id="124973" name="Line 17"/>
            <p:cNvSpPr>
              <a:spLocks noChangeShapeType="1"/>
            </p:cNvSpPr>
            <p:nvPr/>
          </p:nvSpPr>
          <p:spPr bwMode="auto">
            <a:xfrm flipH="1" flipV="1">
              <a:off x="212" y="1189"/>
              <a:ext cx="461" cy="1291"/>
            </a:xfrm>
            <a:prstGeom prst="line">
              <a:avLst/>
            </a:prstGeom>
            <a:noFill/>
            <a:ln w="28575">
              <a:solidFill>
                <a:srgbClr val="FF0000"/>
              </a:solidFill>
              <a:round/>
              <a:headEnd/>
              <a:tailEnd type="triangle" w="med" len="med"/>
            </a:ln>
          </p:spPr>
          <p:txBody>
            <a:bodyPr>
              <a:spAutoFit/>
            </a:bodyPr>
            <a:lstStyle/>
            <a:p>
              <a:endParaRPr lang="en-US"/>
            </a:p>
          </p:txBody>
        </p:sp>
      </p:grpSp>
      <p:grpSp>
        <p:nvGrpSpPr>
          <p:cNvPr id="4" name="Group 45"/>
          <p:cNvGrpSpPr>
            <a:grpSpLocks/>
          </p:cNvGrpSpPr>
          <p:nvPr/>
        </p:nvGrpSpPr>
        <p:grpSpPr bwMode="auto">
          <a:xfrm>
            <a:off x="2682875" y="527051"/>
            <a:ext cx="1646238" cy="1292225"/>
            <a:chOff x="1690" y="332"/>
            <a:chExt cx="1037" cy="814"/>
          </a:xfrm>
        </p:grpSpPr>
        <p:sp>
          <p:nvSpPr>
            <p:cNvPr id="124970" name="Text Box 9"/>
            <p:cNvSpPr txBox="1">
              <a:spLocks noChangeArrowheads="1"/>
            </p:cNvSpPr>
            <p:nvPr/>
          </p:nvSpPr>
          <p:spPr bwMode="auto">
            <a:xfrm>
              <a:off x="2110" y="332"/>
              <a:ext cx="617" cy="285"/>
            </a:xfrm>
            <a:prstGeom prst="rect">
              <a:avLst/>
            </a:prstGeom>
            <a:solidFill>
              <a:srgbClr val="CCCCFF"/>
            </a:solidFill>
            <a:ln w="12700">
              <a:noFill/>
              <a:miter lim="800000"/>
              <a:headEnd/>
              <a:tailEnd/>
            </a:ln>
          </p:spPr>
          <p:txBody>
            <a:bodyPr wrap="none" bIns="18288">
              <a:spAutoFit/>
            </a:bodyPr>
            <a:lstStyle/>
            <a:p>
              <a:r>
                <a:rPr lang="en-US" i="1" dirty="0" err="1">
                  <a:solidFill>
                    <a:srgbClr val="000099"/>
                  </a:solidFill>
                </a:rPr>
                <a:t>Jamarat</a:t>
              </a:r>
              <a:endParaRPr lang="en-US" i="1" dirty="0">
                <a:solidFill>
                  <a:srgbClr val="000099"/>
                </a:solidFill>
              </a:endParaRPr>
            </a:p>
            <a:p>
              <a:r>
                <a:rPr lang="en-US" i="1" dirty="0">
                  <a:solidFill>
                    <a:srgbClr val="000099"/>
                  </a:solidFill>
                </a:rPr>
                <a:t>- Mina -</a:t>
              </a:r>
            </a:p>
          </p:txBody>
        </p:sp>
        <p:sp>
          <p:nvSpPr>
            <p:cNvPr id="124971" name="Line 18"/>
            <p:cNvSpPr>
              <a:spLocks noChangeShapeType="1"/>
            </p:cNvSpPr>
            <p:nvPr/>
          </p:nvSpPr>
          <p:spPr bwMode="auto">
            <a:xfrm flipH="1">
              <a:off x="1690" y="617"/>
              <a:ext cx="696" cy="529"/>
            </a:xfrm>
            <a:prstGeom prst="line">
              <a:avLst/>
            </a:prstGeom>
            <a:noFill/>
            <a:ln w="28575">
              <a:solidFill>
                <a:srgbClr val="FF0000"/>
              </a:solidFill>
              <a:round/>
              <a:headEnd/>
              <a:tailEnd type="triangle" w="med" len="med"/>
            </a:ln>
          </p:spPr>
          <p:txBody>
            <a:bodyPr>
              <a:spAutoFit/>
            </a:bodyPr>
            <a:lstStyle/>
            <a:p>
              <a:endParaRPr lang="en-US"/>
            </a:p>
          </p:txBody>
        </p:sp>
      </p:grpSp>
      <p:grpSp>
        <p:nvGrpSpPr>
          <p:cNvPr id="5" name="Group 44"/>
          <p:cNvGrpSpPr>
            <a:grpSpLocks/>
          </p:cNvGrpSpPr>
          <p:nvPr/>
        </p:nvGrpSpPr>
        <p:grpSpPr bwMode="auto">
          <a:xfrm>
            <a:off x="2927350" y="3668713"/>
            <a:ext cx="2324100" cy="2136775"/>
            <a:chOff x="1844" y="2311"/>
            <a:chExt cx="1464" cy="1346"/>
          </a:xfrm>
        </p:grpSpPr>
        <p:sp>
          <p:nvSpPr>
            <p:cNvPr id="124968" name="Text Box 15"/>
            <p:cNvSpPr txBox="1">
              <a:spLocks noChangeArrowheads="1"/>
            </p:cNvSpPr>
            <p:nvPr/>
          </p:nvSpPr>
          <p:spPr bwMode="auto">
            <a:xfrm>
              <a:off x="1844" y="3372"/>
              <a:ext cx="1464" cy="285"/>
            </a:xfrm>
            <a:prstGeom prst="rect">
              <a:avLst/>
            </a:prstGeom>
            <a:solidFill>
              <a:srgbClr val="CCCCFF"/>
            </a:solidFill>
            <a:ln w="12700">
              <a:noFill/>
              <a:miter lim="800000"/>
              <a:headEnd/>
              <a:tailEnd/>
            </a:ln>
          </p:spPr>
          <p:txBody>
            <a:bodyPr wrap="none" bIns="18288">
              <a:spAutoFit/>
            </a:bodyPr>
            <a:lstStyle/>
            <a:p>
              <a:r>
                <a:rPr lang="en-US" i="1" dirty="0">
                  <a:solidFill>
                    <a:srgbClr val="000099"/>
                  </a:solidFill>
                </a:rPr>
                <a:t>Al-</a:t>
              </a:r>
              <a:r>
                <a:rPr lang="en-US" i="1" dirty="0" err="1">
                  <a:solidFill>
                    <a:srgbClr val="000099"/>
                  </a:solidFill>
                </a:rPr>
                <a:t>Mash’ar</a:t>
              </a:r>
              <a:r>
                <a:rPr lang="en-US" i="1" dirty="0">
                  <a:solidFill>
                    <a:srgbClr val="000099"/>
                  </a:solidFill>
                </a:rPr>
                <a:t> Al-</a:t>
              </a:r>
              <a:r>
                <a:rPr lang="en-US" i="1" dirty="0" err="1">
                  <a:solidFill>
                    <a:srgbClr val="000099"/>
                  </a:solidFill>
                </a:rPr>
                <a:t>Haram</a:t>
              </a:r>
              <a:endParaRPr lang="en-US" i="1" dirty="0">
                <a:solidFill>
                  <a:srgbClr val="000099"/>
                </a:solidFill>
              </a:endParaRPr>
            </a:p>
            <a:p>
              <a:r>
                <a:rPr lang="en-US" i="1" dirty="0">
                  <a:solidFill>
                    <a:srgbClr val="000099"/>
                  </a:solidFill>
                </a:rPr>
                <a:t>- </a:t>
              </a:r>
              <a:r>
                <a:rPr lang="en-US" i="1" dirty="0" err="1">
                  <a:solidFill>
                    <a:srgbClr val="000099"/>
                  </a:solidFill>
                </a:rPr>
                <a:t>Muzdalifah</a:t>
              </a:r>
              <a:r>
                <a:rPr lang="en-US" i="1" dirty="0">
                  <a:solidFill>
                    <a:srgbClr val="000099"/>
                  </a:solidFill>
                </a:rPr>
                <a:t> -</a:t>
              </a:r>
            </a:p>
          </p:txBody>
        </p:sp>
        <p:sp>
          <p:nvSpPr>
            <p:cNvPr id="124969" name="Line 19"/>
            <p:cNvSpPr>
              <a:spLocks noChangeShapeType="1"/>
            </p:cNvSpPr>
            <p:nvPr/>
          </p:nvSpPr>
          <p:spPr bwMode="auto">
            <a:xfrm flipV="1">
              <a:off x="2468" y="2311"/>
              <a:ext cx="516" cy="1061"/>
            </a:xfrm>
            <a:prstGeom prst="line">
              <a:avLst/>
            </a:prstGeom>
            <a:noFill/>
            <a:ln w="28575">
              <a:solidFill>
                <a:srgbClr val="FF0000"/>
              </a:solidFill>
              <a:round/>
              <a:headEnd/>
              <a:tailEnd type="triangle" w="med" len="med"/>
            </a:ln>
          </p:spPr>
          <p:txBody>
            <a:bodyPr>
              <a:spAutoFit/>
            </a:bodyPr>
            <a:lstStyle/>
            <a:p>
              <a:endParaRPr lang="en-US"/>
            </a:p>
          </p:txBody>
        </p:sp>
      </p:grpSp>
      <p:grpSp>
        <p:nvGrpSpPr>
          <p:cNvPr id="6" name="Group 46"/>
          <p:cNvGrpSpPr>
            <a:grpSpLocks/>
          </p:cNvGrpSpPr>
          <p:nvPr/>
        </p:nvGrpSpPr>
        <p:grpSpPr bwMode="auto">
          <a:xfrm>
            <a:off x="7113589" y="3549651"/>
            <a:ext cx="1627188" cy="1901825"/>
            <a:chOff x="4481" y="2236"/>
            <a:chExt cx="1025" cy="1198"/>
          </a:xfrm>
        </p:grpSpPr>
        <p:sp>
          <p:nvSpPr>
            <p:cNvPr id="124966" name="Text Box 16"/>
            <p:cNvSpPr txBox="1">
              <a:spLocks noChangeArrowheads="1"/>
            </p:cNvSpPr>
            <p:nvPr/>
          </p:nvSpPr>
          <p:spPr bwMode="auto">
            <a:xfrm>
              <a:off x="4481" y="2236"/>
              <a:ext cx="1025" cy="285"/>
            </a:xfrm>
            <a:prstGeom prst="rect">
              <a:avLst/>
            </a:prstGeom>
            <a:solidFill>
              <a:srgbClr val="CCCCFF"/>
            </a:solidFill>
            <a:ln w="12700">
              <a:noFill/>
              <a:miter lim="800000"/>
              <a:headEnd/>
              <a:tailEnd/>
            </a:ln>
          </p:spPr>
          <p:txBody>
            <a:bodyPr wrap="none" bIns="18288">
              <a:spAutoFit/>
            </a:bodyPr>
            <a:lstStyle/>
            <a:p>
              <a:r>
                <a:rPr lang="en-US" i="1" dirty="0" err="1">
                  <a:solidFill>
                    <a:srgbClr val="000099"/>
                  </a:solidFill>
                </a:rPr>
                <a:t>Masjid</a:t>
              </a:r>
              <a:r>
                <a:rPr lang="en-US" i="1" dirty="0">
                  <a:solidFill>
                    <a:srgbClr val="000099"/>
                  </a:solidFill>
                </a:rPr>
                <a:t> </a:t>
              </a:r>
              <a:r>
                <a:rPr lang="en-US" i="1" dirty="0" err="1">
                  <a:solidFill>
                    <a:srgbClr val="000099"/>
                  </a:solidFill>
                </a:rPr>
                <a:t>Namira</a:t>
              </a:r>
              <a:endParaRPr lang="en-US" i="1" dirty="0">
                <a:solidFill>
                  <a:srgbClr val="000099"/>
                </a:solidFill>
              </a:endParaRPr>
            </a:p>
            <a:p>
              <a:r>
                <a:rPr lang="en-US" i="1" dirty="0">
                  <a:solidFill>
                    <a:srgbClr val="000099"/>
                  </a:solidFill>
                </a:rPr>
                <a:t>- </a:t>
              </a:r>
              <a:r>
                <a:rPr lang="en-US" i="1" dirty="0" err="1">
                  <a:solidFill>
                    <a:srgbClr val="000099"/>
                  </a:solidFill>
                </a:rPr>
                <a:t>Arafah</a:t>
              </a:r>
              <a:r>
                <a:rPr lang="en-US" i="1" dirty="0">
                  <a:solidFill>
                    <a:srgbClr val="000099"/>
                  </a:solidFill>
                </a:rPr>
                <a:t> -</a:t>
              </a:r>
            </a:p>
          </p:txBody>
        </p:sp>
        <p:sp>
          <p:nvSpPr>
            <p:cNvPr id="124967" name="Line 20"/>
            <p:cNvSpPr>
              <a:spLocks noChangeShapeType="1"/>
            </p:cNvSpPr>
            <p:nvPr/>
          </p:nvSpPr>
          <p:spPr bwMode="auto">
            <a:xfrm flipH="1">
              <a:off x="4697" y="2518"/>
              <a:ext cx="276" cy="916"/>
            </a:xfrm>
            <a:prstGeom prst="line">
              <a:avLst/>
            </a:prstGeom>
            <a:noFill/>
            <a:ln w="28575">
              <a:solidFill>
                <a:srgbClr val="FF0000"/>
              </a:solidFill>
              <a:round/>
              <a:headEnd/>
              <a:tailEnd type="triangle" w="med" len="med"/>
            </a:ln>
          </p:spPr>
          <p:txBody>
            <a:bodyPr>
              <a:spAutoFit/>
            </a:bodyPr>
            <a:lstStyle/>
            <a:p>
              <a:endParaRPr lang="en-US"/>
            </a:p>
          </p:txBody>
        </p:sp>
      </p:grpSp>
      <p:grpSp>
        <p:nvGrpSpPr>
          <p:cNvPr id="7" name="Group 66"/>
          <p:cNvGrpSpPr>
            <a:grpSpLocks/>
          </p:cNvGrpSpPr>
          <p:nvPr/>
        </p:nvGrpSpPr>
        <p:grpSpPr bwMode="auto">
          <a:xfrm>
            <a:off x="446088" y="1404938"/>
            <a:ext cx="2136775" cy="374650"/>
            <a:chOff x="281" y="885"/>
            <a:chExt cx="1346" cy="236"/>
          </a:xfrm>
        </p:grpSpPr>
        <p:sp>
          <p:nvSpPr>
            <p:cNvPr id="124964" name="Text Box 21"/>
            <p:cNvSpPr txBox="1">
              <a:spLocks noChangeArrowheads="1"/>
            </p:cNvSpPr>
            <p:nvPr/>
          </p:nvSpPr>
          <p:spPr bwMode="auto">
            <a:xfrm>
              <a:off x="401" y="885"/>
              <a:ext cx="760" cy="208"/>
            </a:xfrm>
            <a:prstGeom prst="rect">
              <a:avLst/>
            </a:prstGeom>
            <a:solidFill>
              <a:srgbClr val="000099"/>
            </a:solidFill>
            <a:ln w="12700">
              <a:noFill/>
              <a:miter lim="800000"/>
              <a:headEnd/>
              <a:tailEnd/>
            </a:ln>
          </p:spPr>
          <p:txBody>
            <a:bodyPr wrap="none" lIns="18288" tIns="0" rIns="18288" bIns="0" anchor="ctr" anchorCtr="1">
              <a:spAutoFit/>
            </a:bodyPr>
            <a:lstStyle/>
            <a:p>
              <a:pPr algn="l">
                <a:lnSpc>
                  <a:spcPct val="120000"/>
                </a:lnSpc>
              </a:pPr>
              <a:r>
                <a:rPr lang="en-US" i="1">
                  <a:solidFill>
                    <a:schemeClr val="accent1"/>
                  </a:solidFill>
                </a:rPr>
                <a:t>2.8mi/4.5km</a:t>
              </a:r>
            </a:p>
          </p:txBody>
        </p:sp>
        <p:sp>
          <p:nvSpPr>
            <p:cNvPr id="124965" name="Freeform 28"/>
            <p:cNvSpPr>
              <a:spLocks/>
            </p:cNvSpPr>
            <p:nvPr/>
          </p:nvSpPr>
          <p:spPr bwMode="auto">
            <a:xfrm>
              <a:off x="281" y="1025"/>
              <a:ext cx="1346" cy="96"/>
            </a:xfrm>
            <a:custGeom>
              <a:avLst/>
              <a:gdLst>
                <a:gd name="T0" fmla="*/ 0 w 1346"/>
                <a:gd name="T1" fmla="*/ 86 h 96"/>
                <a:gd name="T2" fmla="*/ 207 w 1346"/>
                <a:gd name="T3" fmla="*/ 86 h 96"/>
                <a:gd name="T4" fmla="*/ 710 w 1346"/>
                <a:gd name="T5" fmla="*/ 95 h 96"/>
                <a:gd name="T6" fmla="*/ 866 w 1346"/>
                <a:gd name="T7" fmla="*/ 90 h 96"/>
                <a:gd name="T8" fmla="*/ 940 w 1346"/>
                <a:gd name="T9" fmla="*/ 76 h 96"/>
                <a:gd name="T10" fmla="*/ 995 w 1346"/>
                <a:gd name="T11" fmla="*/ 58 h 96"/>
                <a:gd name="T12" fmla="*/ 1018 w 1346"/>
                <a:gd name="T13" fmla="*/ 35 h 96"/>
                <a:gd name="T14" fmla="*/ 1051 w 1346"/>
                <a:gd name="T15" fmla="*/ 12 h 96"/>
                <a:gd name="T16" fmla="*/ 1088 w 1346"/>
                <a:gd name="T17" fmla="*/ 3 h 96"/>
                <a:gd name="T18" fmla="*/ 1230 w 1346"/>
                <a:gd name="T19" fmla="*/ 30 h 96"/>
                <a:gd name="T20" fmla="*/ 1346 w 1346"/>
                <a:gd name="T21" fmla="*/ 95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6"/>
                <a:gd name="T34" fmla="*/ 0 h 96"/>
                <a:gd name="T35" fmla="*/ 1346 w 1346"/>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6" h="96">
                  <a:moveTo>
                    <a:pt x="0" y="86"/>
                  </a:moveTo>
                  <a:cubicBezTo>
                    <a:pt x="44" y="85"/>
                    <a:pt x="89" y="85"/>
                    <a:pt x="207" y="86"/>
                  </a:cubicBezTo>
                  <a:cubicBezTo>
                    <a:pt x="325" y="87"/>
                    <a:pt x="600" y="94"/>
                    <a:pt x="710" y="95"/>
                  </a:cubicBezTo>
                  <a:cubicBezTo>
                    <a:pt x="820" y="96"/>
                    <a:pt x="828" y="93"/>
                    <a:pt x="866" y="90"/>
                  </a:cubicBezTo>
                  <a:cubicBezTo>
                    <a:pt x="904" y="87"/>
                    <a:pt x="919" y="81"/>
                    <a:pt x="940" y="76"/>
                  </a:cubicBezTo>
                  <a:cubicBezTo>
                    <a:pt x="961" y="71"/>
                    <a:pt x="982" y="65"/>
                    <a:pt x="995" y="58"/>
                  </a:cubicBezTo>
                  <a:cubicBezTo>
                    <a:pt x="1008" y="51"/>
                    <a:pt x="1009" y="43"/>
                    <a:pt x="1018" y="35"/>
                  </a:cubicBezTo>
                  <a:cubicBezTo>
                    <a:pt x="1027" y="27"/>
                    <a:pt x="1039" y="17"/>
                    <a:pt x="1051" y="12"/>
                  </a:cubicBezTo>
                  <a:cubicBezTo>
                    <a:pt x="1063" y="7"/>
                    <a:pt x="1058" y="0"/>
                    <a:pt x="1088" y="3"/>
                  </a:cubicBezTo>
                  <a:cubicBezTo>
                    <a:pt x="1118" y="6"/>
                    <a:pt x="1187" y="15"/>
                    <a:pt x="1230" y="30"/>
                  </a:cubicBezTo>
                  <a:cubicBezTo>
                    <a:pt x="1273" y="45"/>
                    <a:pt x="1309" y="70"/>
                    <a:pt x="1346" y="95"/>
                  </a:cubicBezTo>
                </a:path>
              </a:pathLst>
            </a:custGeom>
            <a:noFill/>
            <a:ln w="38100">
              <a:solidFill>
                <a:schemeClr val="accent1"/>
              </a:solidFill>
              <a:round/>
              <a:headEnd/>
              <a:tailEnd/>
            </a:ln>
          </p:spPr>
          <p:txBody>
            <a:bodyPr>
              <a:spAutoFit/>
            </a:bodyPr>
            <a:lstStyle/>
            <a:p>
              <a:endParaRPr lang="en-US"/>
            </a:p>
          </p:txBody>
        </p:sp>
      </p:grpSp>
      <p:grpSp>
        <p:nvGrpSpPr>
          <p:cNvPr id="8" name="Group 67"/>
          <p:cNvGrpSpPr>
            <a:grpSpLocks/>
          </p:cNvGrpSpPr>
          <p:nvPr/>
        </p:nvGrpSpPr>
        <p:grpSpPr bwMode="auto">
          <a:xfrm>
            <a:off x="2516188" y="1858963"/>
            <a:ext cx="1427162" cy="987425"/>
            <a:chOff x="1585" y="1171"/>
            <a:chExt cx="899" cy="622"/>
          </a:xfrm>
        </p:grpSpPr>
        <p:sp>
          <p:nvSpPr>
            <p:cNvPr id="124962" name="Freeform 29"/>
            <p:cNvSpPr>
              <a:spLocks/>
            </p:cNvSpPr>
            <p:nvPr/>
          </p:nvSpPr>
          <p:spPr bwMode="auto">
            <a:xfrm>
              <a:off x="1700" y="1171"/>
              <a:ext cx="784" cy="622"/>
            </a:xfrm>
            <a:custGeom>
              <a:avLst/>
              <a:gdLst>
                <a:gd name="T0" fmla="*/ 0 w 733"/>
                <a:gd name="T1" fmla="*/ 0 h 590"/>
                <a:gd name="T2" fmla="*/ 733 w 733"/>
                <a:gd name="T3" fmla="*/ 590 h 590"/>
                <a:gd name="T4" fmla="*/ 0 60000 65536"/>
                <a:gd name="T5" fmla="*/ 0 60000 65536"/>
                <a:gd name="T6" fmla="*/ 0 w 733"/>
                <a:gd name="T7" fmla="*/ 0 h 590"/>
                <a:gd name="T8" fmla="*/ 733 w 733"/>
                <a:gd name="T9" fmla="*/ 590 h 590"/>
              </a:gdLst>
              <a:ahLst/>
              <a:cxnLst>
                <a:cxn ang="T4">
                  <a:pos x="T0" y="T1"/>
                </a:cxn>
                <a:cxn ang="T5">
                  <a:pos x="T2" y="T3"/>
                </a:cxn>
              </a:cxnLst>
              <a:rect l="T6" t="T7" r="T8" b="T9"/>
              <a:pathLst>
                <a:path w="733" h="590">
                  <a:moveTo>
                    <a:pt x="0" y="0"/>
                  </a:moveTo>
                  <a:cubicBezTo>
                    <a:pt x="305" y="246"/>
                    <a:pt x="611" y="492"/>
                    <a:pt x="733" y="590"/>
                  </a:cubicBezTo>
                </a:path>
              </a:pathLst>
            </a:custGeom>
            <a:noFill/>
            <a:ln w="38100">
              <a:solidFill>
                <a:schemeClr val="folHlink"/>
              </a:solidFill>
              <a:round/>
              <a:headEnd/>
              <a:tailEnd/>
            </a:ln>
          </p:spPr>
          <p:txBody>
            <a:bodyPr>
              <a:spAutoFit/>
            </a:bodyPr>
            <a:lstStyle/>
            <a:p>
              <a:endParaRPr lang="en-US"/>
            </a:p>
          </p:txBody>
        </p:sp>
        <p:sp>
          <p:nvSpPr>
            <p:cNvPr id="124963" name="Text Box 37"/>
            <p:cNvSpPr txBox="1">
              <a:spLocks noChangeArrowheads="1"/>
            </p:cNvSpPr>
            <p:nvPr/>
          </p:nvSpPr>
          <p:spPr bwMode="auto">
            <a:xfrm rot="2262056">
              <a:off x="1585" y="1410"/>
              <a:ext cx="652" cy="208"/>
            </a:xfrm>
            <a:prstGeom prst="rect">
              <a:avLst/>
            </a:prstGeom>
            <a:solidFill>
              <a:srgbClr val="000099"/>
            </a:solidFill>
            <a:ln w="12700">
              <a:noFill/>
              <a:miter lim="800000"/>
              <a:headEnd/>
              <a:tailEnd/>
            </a:ln>
          </p:spPr>
          <p:txBody>
            <a:bodyPr wrap="none" lIns="18288" tIns="0" rIns="18288" bIns="0" anchor="ctr" anchorCtr="1">
              <a:spAutoFit/>
            </a:bodyPr>
            <a:lstStyle/>
            <a:p>
              <a:pPr algn="l">
                <a:lnSpc>
                  <a:spcPct val="120000"/>
                </a:lnSpc>
              </a:pPr>
              <a:r>
                <a:rPr lang="en-US" i="1">
                  <a:solidFill>
                    <a:schemeClr val="folHlink"/>
                  </a:solidFill>
                </a:rPr>
                <a:t>2mi/3.2km</a:t>
              </a:r>
            </a:p>
          </p:txBody>
        </p:sp>
      </p:grpSp>
      <p:grpSp>
        <p:nvGrpSpPr>
          <p:cNvPr id="9" name="Group 68"/>
          <p:cNvGrpSpPr>
            <a:grpSpLocks/>
          </p:cNvGrpSpPr>
          <p:nvPr/>
        </p:nvGrpSpPr>
        <p:grpSpPr bwMode="auto">
          <a:xfrm>
            <a:off x="3949700" y="2852738"/>
            <a:ext cx="1354138" cy="804862"/>
            <a:chOff x="2488" y="1797"/>
            <a:chExt cx="853" cy="507"/>
          </a:xfrm>
        </p:grpSpPr>
        <p:sp>
          <p:nvSpPr>
            <p:cNvPr id="124960" name="Freeform 31"/>
            <p:cNvSpPr>
              <a:spLocks/>
            </p:cNvSpPr>
            <p:nvPr/>
          </p:nvSpPr>
          <p:spPr bwMode="auto">
            <a:xfrm>
              <a:off x="2488" y="1797"/>
              <a:ext cx="498" cy="507"/>
            </a:xfrm>
            <a:custGeom>
              <a:avLst/>
              <a:gdLst>
                <a:gd name="T0" fmla="*/ 0 w 498"/>
                <a:gd name="T1" fmla="*/ 0 h 507"/>
                <a:gd name="T2" fmla="*/ 498 w 498"/>
                <a:gd name="T3" fmla="*/ 507 h 507"/>
                <a:gd name="T4" fmla="*/ 0 60000 65536"/>
                <a:gd name="T5" fmla="*/ 0 60000 65536"/>
                <a:gd name="T6" fmla="*/ 0 w 498"/>
                <a:gd name="T7" fmla="*/ 0 h 507"/>
                <a:gd name="T8" fmla="*/ 498 w 498"/>
                <a:gd name="T9" fmla="*/ 507 h 507"/>
              </a:gdLst>
              <a:ahLst/>
              <a:cxnLst>
                <a:cxn ang="T4">
                  <a:pos x="T0" y="T1"/>
                </a:cxn>
                <a:cxn ang="T5">
                  <a:pos x="T2" y="T3"/>
                </a:cxn>
              </a:cxnLst>
              <a:rect l="T6" t="T7" r="T8" b="T9"/>
              <a:pathLst>
                <a:path w="498" h="507">
                  <a:moveTo>
                    <a:pt x="0" y="0"/>
                  </a:moveTo>
                  <a:cubicBezTo>
                    <a:pt x="0" y="0"/>
                    <a:pt x="249" y="253"/>
                    <a:pt x="498" y="507"/>
                  </a:cubicBezTo>
                </a:path>
              </a:pathLst>
            </a:custGeom>
            <a:noFill/>
            <a:ln w="38100">
              <a:solidFill>
                <a:schemeClr val="accent1"/>
              </a:solidFill>
              <a:round/>
              <a:headEnd/>
              <a:tailEnd/>
            </a:ln>
          </p:spPr>
          <p:txBody>
            <a:bodyPr>
              <a:spAutoFit/>
            </a:bodyPr>
            <a:lstStyle/>
            <a:p>
              <a:endParaRPr lang="en-US"/>
            </a:p>
          </p:txBody>
        </p:sp>
        <p:sp>
          <p:nvSpPr>
            <p:cNvPr id="124961" name="Text Box 38"/>
            <p:cNvSpPr txBox="1">
              <a:spLocks noChangeArrowheads="1"/>
            </p:cNvSpPr>
            <p:nvPr/>
          </p:nvSpPr>
          <p:spPr bwMode="auto">
            <a:xfrm rot="2648833">
              <a:off x="2509" y="1897"/>
              <a:ext cx="832" cy="208"/>
            </a:xfrm>
            <a:prstGeom prst="rect">
              <a:avLst/>
            </a:prstGeom>
            <a:solidFill>
              <a:srgbClr val="000099"/>
            </a:solidFill>
            <a:ln w="12700">
              <a:noFill/>
              <a:miter lim="800000"/>
              <a:headEnd/>
              <a:tailEnd/>
            </a:ln>
          </p:spPr>
          <p:txBody>
            <a:bodyPr wrap="none" lIns="18288" tIns="0" rIns="18288" bIns="0" anchor="ctr" anchorCtr="1">
              <a:spAutoFit/>
            </a:bodyPr>
            <a:lstStyle/>
            <a:p>
              <a:pPr algn="l">
                <a:lnSpc>
                  <a:spcPct val="120000"/>
                </a:lnSpc>
              </a:pPr>
              <a:r>
                <a:rPr lang="en-US" i="1">
                  <a:solidFill>
                    <a:schemeClr val="accent1"/>
                  </a:solidFill>
                </a:rPr>
                <a:t>1.4mi/2.25km</a:t>
              </a:r>
            </a:p>
          </p:txBody>
        </p:sp>
      </p:grpSp>
      <p:grpSp>
        <p:nvGrpSpPr>
          <p:cNvPr id="10" name="Group 69"/>
          <p:cNvGrpSpPr>
            <a:grpSpLocks/>
          </p:cNvGrpSpPr>
          <p:nvPr/>
        </p:nvGrpSpPr>
        <p:grpSpPr bwMode="auto">
          <a:xfrm>
            <a:off x="3683000" y="2940050"/>
            <a:ext cx="1430338" cy="1177925"/>
            <a:chOff x="2320" y="1852"/>
            <a:chExt cx="901" cy="742"/>
          </a:xfrm>
        </p:grpSpPr>
        <p:sp>
          <p:nvSpPr>
            <p:cNvPr id="124958" name="Freeform 32"/>
            <p:cNvSpPr>
              <a:spLocks/>
            </p:cNvSpPr>
            <p:nvPr/>
          </p:nvSpPr>
          <p:spPr bwMode="auto">
            <a:xfrm>
              <a:off x="2451" y="1852"/>
              <a:ext cx="770" cy="742"/>
            </a:xfrm>
            <a:custGeom>
              <a:avLst/>
              <a:gdLst>
                <a:gd name="T0" fmla="*/ 0 w 770"/>
                <a:gd name="T1" fmla="*/ 0 h 742"/>
                <a:gd name="T2" fmla="*/ 770 w 770"/>
                <a:gd name="T3" fmla="*/ 742 h 742"/>
                <a:gd name="T4" fmla="*/ 0 60000 65536"/>
                <a:gd name="T5" fmla="*/ 0 60000 65536"/>
                <a:gd name="T6" fmla="*/ 0 w 770"/>
                <a:gd name="T7" fmla="*/ 0 h 742"/>
                <a:gd name="T8" fmla="*/ 770 w 770"/>
                <a:gd name="T9" fmla="*/ 742 h 742"/>
              </a:gdLst>
              <a:ahLst/>
              <a:cxnLst>
                <a:cxn ang="T4">
                  <a:pos x="T0" y="T1"/>
                </a:cxn>
                <a:cxn ang="T5">
                  <a:pos x="T2" y="T3"/>
                </a:cxn>
              </a:cxnLst>
              <a:rect l="T6" t="T7" r="T8" b="T9"/>
              <a:pathLst>
                <a:path w="770" h="742">
                  <a:moveTo>
                    <a:pt x="0" y="0"/>
                  </a:moveTo>
                  <a:cubicBezTo>
                    <a:pt x="0" y="0"/>
                    <a:pt x="385" y="371"/>
                    <a:pt x="770" y="742"/>
                  </a:cubicBezTo>
                </a:path>
              </a:pathLst>
            </a:custGeom>
            <a:noFill/>
            <a:ln w="38100">
              <a:solidFill>
                <a:schemeClr val="folHlink"/>
              </a:solidFill>
              <a:round/>
              <a:headEnd/>
              <a:tailEnd/>
            </a:ln>
          </p:spPr>
          <p:txBody>
            <a:bodyPr>
              <a:spAutoFit/>
            </a:bodyPr>
            <a:lstStyle/>
            <a:p>
              <a:endParaRPr lang="en-US"/>
            </a:p>
          </p:txBody>
        </p:sp>
        <p:sp>
          <p:nvSpPr>
            <p:cNvPr id="124959" name="Text Box 39"/>
            <p:cNvSpPr txBox="1">
              <a:spLocks noChangeArrowheads="1"/>
            </p:cNvSpPr>
            <p:nvPr/>
          </p:nvSpPr>
          <p:spPr bwMode="auto">
            <a:xfrm rot="2611447">
              <a:off x="2320" y="2175"/>
              <a:ext cx="760" cy="208"/>
            </a:xfrm>
            <a:prstGeom prst="rect">
              <a:avLst/>
            </a:prstGeom>
            <a:solidFill>
              <a:srgbClr val="000099"/>
            </a:solidFill>
            <a:ln w="12700">
              <a:noFill/>
              <a:miter lim="800000"/>
              <a:headEnd/>
              <a:tailEnd/>
            </a:ln>
          </p:spPr>
          <p:txBody>
            <a:bodyPr wrap="none" lIns="18288" tIns="0" rIns="18288" bIns="0" anchor="ctr" anchorCtr="1">
              <a:spAutoFit/>
            </a:bodyPr>
            <a:lstStyle/>
            <a:p>
              <a:pPr algn="l">
                <a:lnSpc>
                  <a:spcPct val="120000"/>
                </a:lnSpc>
              </a:pPr>
              <a:r>
                <a:rPr lang="en-US" i="1">
                  <a:solidFill>
                    <a:schemeClr val="folHlink"/>
                  </a:solidFill>
                </a:rPr>
                <a:t>2.2mi/3.5km</a:t>
              </a:r>
            </a:p>
          </p:txBody>
        </p:sp>
      </p:grpSp>
      <p:grpSp>
        <p:nvGrpSpPr>
          <p:cNvPr id="11" name="Group 70"/>
          <p:cNvGrpSpPr>
            <a:grpSpLocks/>
          </p:cNvGrpSpPr>
          <p:nvPr/>
        </p:nvGrpSpPr>
        <p:grpSpPr bwMode="auto">
          <a:xfrm>
            <a:off x="4762500" y="3694113"/>
            <a:ext cx="2670175" cy="1741487"/>
            <a:chOff x="3000" y="2327"/>
            <a:chExt cx="1682" cy="1097"/>
          </a:xfrm>
        </p:grpSpPr>
        <p:sp>
          <p:nvSpPr>
            <p:cNvPr id="124956" name="Freeform 33"/>
            <p:cNvSpPr>
              <a:spLocks/>
            </p:cNvSpPr>
            <p:nvPr/>
          </p:nvSpPr>
          <p:spPr bwMode="auto">
            <a:xfrm>
              <a:off x="3000" y="2327"/>
              <a:ext cx="1682" cy="1097"/>
            </a:xfrm>
            <a:custGeom>
              <a:avLst/>
              <a:gdLst>
                <a:gd name="T0" fmla="*/ 0 w 1682"/>
                <a:gd name="T1" fmla="*/ 0 h 1097"/>
                <a:gd name="T2" fmla="*/ 193 w 1682"/>
                <a:gd name="T3" fmla="*/ 180 h 1097"/>
                <a:gd name="T4" fmla="*/ 336 w 1682"/>
                <a:gd name="T5" fmla="*/ 249 h 1097"/>
                <a:gd name="T6" fmla="*/ 378 w 1682"/>
                <a:gd name="T7" fmla="*/ 267 h 1097"/>
                <a:gd name="T8" fmla="*/ 419 w 1682"/>
                <a:gd name="T9" fmla="*/ 286 h 1097"/>
                <a:gd name="T10" fmla="*/ 534 w 1682"/>
                <a:gd name="T11" fmla="*/ 364 h 1097"/>
                <a:gd name="T12" fmla="*/ 668 w 1682"/>
                <a:gd name="T13" fmla="*/ 461 h 1097"/>
                <a:gd name="T14" fmla="*/ 765 w 1682"/>
                <a:gd name="T15" fmla="*/ 516 h 1097"/>
                <a:gd name="T16" fmla="*/ 903 w 1682"/>
                <a:gd name="T17" fmla="*/ 594 h 1097"/>
                <a:gd name="T18" fmla="*/ 1106 w 1682"/>
                <a:gd name="T19" fmla="*/ 733 h 1097"/>
                <a:gd name="T20" fmla="*/ 1373 w 1682"/>
                <a:gd name="T21" fmla="*/ 899 h 1097"/>
                <a:gd name="T22" fmla="*/ 1682 w 1682"/>
                <a:gd name="T23" fmla="*/ 1097 h 10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82"/>
                <a:gd name="T37" fmla="*/ 0 h 1097"/>
                <a:gd name="T38" fmla="*/ 1682 w 1682"/>
                <a:gd name="T39" fmla="*/ 1097 h 10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82" h="1097">
                  <a:moveTo>
                    <a:pt x="0" y="0"/>
                  </a:moveTo>
                  <a:cubicBezTo>
                    <a:pt x="68" y="69"/>
                    <a:pt x="137" y="139"/>
                    <a:pt x="193" y="180"/>
                  </a:cubicBezTo>
                  <a:cubicBezTo>
                    <a:pt x="249" y="221"/>
                    <a:pt x="305" y="235"/>
                    <a:pt x="336" y="249"/>
                  </a:cubicBezTo>
                  <a:cubicBezTo>
                    <a:pt x="367" y="263"/>
                    <a:pt x="364" y="261"/>
                    <a:pt x="378" y="267"/>
                  </a:cubicBezTo>
                  <a:cubicBezTo>
                    <a:pt x="392" y="273"/>
                    <a:pt x="393" y="270"/>
                    <a:pt x="419" y="286"/>
                  </a:cubicBezTo>
                  <a:cubicBezTo>
                    <a:pt x="445" y="302"/>
                    <a:pt x="493" y="335"/>
                    <a:pt x="534" y="364"/>
                  </a:cubicBezTo>
                  <a:cubicBezTo>
                    <a:pt x="575" y="393"/>
                    <a:pt x="630" y="436"/>
                    <a:pt x="668" y="461"/>
                  </a:cubicBezTo>
                  <a:cubicBezTo>
                    <a:pt x="706" y="486"/>
                    <a:pt x="726" y="494"/>
                    <a:pt x="765" y="516"/>
                  </a:cubicBezTo>
                  <a:cubicBezTo>
                    <a:pt x="804" y="538"/>
                    <a:pt x="846" y="558"/>
                    <a:pt x="903" y="594"/>
                  </a:cubicBezTo>
                  <a:cubicBezTo>
                    <a:pt x="960" y="630"/>
                    <a:pt x="1028" y="682"/>
                    <a:pt x="1106" y="733"/>
                  </a:cubicBezTo>
                  <a:cubicBezTo>
                    <a:pt x="1184" y="784"/>
                    <a:pt x="1277" y="838"/>
                    <a:pt x="1373" y="899"/>
                  </a:cubicBezTo>
                  <a:cubicBezTo>
                    <a:pt x="1469" y="960"/>
                    <a:pt x="1575" y="1028"/>
                    <a:pt x="1682" y="1097"/>
                  </a:cubicBezTo>
                </a:path>
              </a:pathLst>
            </a:custGeom>
            <a:noFill/>
            <a:ln w="38100">
              <a:solidFill>
                <a:srgbClr val="66FF66"/>
              </a:solidFill>
              <a:round/>
              <a:headEnd/>
              <a:tailEnd/>
            </a:ln>
          </p:spPr>
          <p:txBody>
            <a:bodyPr>
              <a:spAutoFit/>
            </a:bodyPr>
            <a:lstStyle/>
            <a:p>
              <a:endParaRPr lang="en-US"/>
            </a:p>
          </p:txBody>
        </p:sp>
        <p:sp>
          <p:nvSpPr>
            <p:cNvPr id="124957" name="Text Box 40"/>
            <p:cNvSpPr txBox="1">
              <a:spLocks noChangeArrowheads="1"/>
            </p:cNvSpPr>
            <p:nvPr/>
          </p:nvSpPr>
          <p:spPr bwMode="auto">
            <a:xfrm rot="1985909">
              <a:off x="3591" y="2657"/>
              <a:ext cx="652" cy="208"/>
            </a:xfrm>
            <a:prstGeom prst="rect">
              <a:avLst/>
            </a:prstGeom>
            <a:solidFill>
              <a:srgbClr val="000099"/>
            </a:solidFill>
            <a:ln w="12700">
              <a:noFill/>
              <a:miter lim="800000"/>
              <a:headEnd/>
              <a:tailEnd/>
            </a:ln>
          </p:spPr>
          <p:txBody>
            <a:bodyPr wrap="none" lIns="18288" tIns="0" rIns="18288" bIns="0" anchor="ctr" anchorCtr="1">
              <a:spAutoFit/>
            </a:bodyPr>
            <a:lstStyle/>
            <a:p>
              <a:pPr algn="l">
                <a:lnSpc>
                  <a:spcPct val="120000"/>
                </a:lnSpc>
              </a:pPr>
              <a:r>
                <a:rPr lang="en-US" i="1">
                  <a:solidFill>
                    <a:srgbClr val="66FF66"/>
                  </a:solidFill>
                </a:rPr>
                <a:t>4mi/6.4km</a:t>
              </a:r>
            </a:p>
          </p:txBody>
        </p:sp>
      </p:grpSp>
      <p:grpSp>
        <p:nvGrpSpPr>
          <p:cNvPr id="12" name="Group 71"/>
          <p:cNvGrpSpPr>
            <a:grpSpLocks/>
          </p:cNvGrpSpPr>
          <p:nvPr/>
        </p:nvGrpSpPr>
        <p:grpSpPr bwMode="auto">
          <a:xfrm>
            <a:off x="7302500" y="5478463"/>
            <a:ext cx="1435100" cy="623887"/>
            <a:chOff x="4600" y="3451"/>
            <a:chExt cx="904" cy="393"/>
          </a:xfrm>
        </p:grpSpPr>
        <p:sp>
          <p:nvSpPr>
            <p:cNvPr id="124954" name="Freeform 36"/>
            <p:cNvSpPr>
              <a:spLocks/>
            </p:cNvSpPr>
            <p:nvPr/>
          </p:nvSpPr>
          <p:spPr bwMode="auto">
            <a:xfrm>
              <a:off x="4783" y="3451"/>
              <a:ext cx="429" cy="170"/>
            </a:xfrm>
            <a:custGeom>
              <a:avLst/>
              <a:gdLst>
                <a:gd name="T0" fmla="*/ 0 w 429"/>
                <a:gd name="T1" fmla="*/ 37 h 170"/>
                <a:gd name="T2" fmla="*/ 143 w 429"/>
                <a:gd name="T3" fmla="*/ 139 h 170"/>
                <a:gd name="T4" fmla="*/ 180 w 429"/>
                <a:gd name="T5" fmla="*/ 79 h 170"/>
                <a:gd name="T6" fmla="*/ 323 w 429"/>
                <a:gd name="T7" fmla="*/ 157 h 170"/>
                <a:gd name="T8" fmla="*/ 429 w 429"/>
                <a:gd name="T9" fmla="*/ 0 h 170"/>
                <a:gd name="T10" fmla="*/ 0 60000 65536"/>
                <a:gd name="T11" fmla="*/ 0 60000 65536"/>
                <a:gd name="T12" fmla="*/ 0 60000 65536"/>
                <a:gd name="T13" fmla="*/ 0 60000 65536"/>
                <a:gd name="T14" fmla="*/ 0 60000 65536"/>
                <a:gd name="T15" fmla="*/ 0 w 429"/>
                <a:gd name="T16" fmla="*/ 0 h 170"/>
                <a:gd name="T17" fmla="*/ 429 w 429"/>
                <a:gd name="T18" fmla="*/ 170 h 170"/>
              </a:gdLst>
              <a:ahLst/>
              <a:cxnLst>
                <a:cxn ang="T10">
                  <a:pos x="T0" y="T1"/>
                </a:cxn>
                <a:cxn ang="T11">
                  <a:pos x="T2" y="T3"/>
                </a:cxn>
                <a:cxn ang="T12">
                  <a:pos x="T4" y="T5"/>
                </a:cxn>
                <a:cxn ang="T13">
                  <a:pos x="T6" y="T7"/>
                </a:cxn>
                <a:cxn ang="T14">
                  <a:pos x="T8" y="T9"/>
                </a:cxn>
              </a:cxnLst>
              <a:rect l="T15" t="T16" r="T17" b="T18"/>
              <a:pathLst>
                <a:path w="429" h="170">
                  <a:moveTo>
                    <a:pt x="0" y="37"/>
                  </a:moveTo>
                  <a:cubicBezTo>
                    <a:pt x="56" y="84"/>
                    <a:pt x="113" y="132"/>
                    <a:pt x="143" y="139"/>
                  </a:cubicBezTo>
                  <a:cubicBezTo>
                    <a:pt x="173" y="146"/>
                    <a:pt x="150" y="76"/>
                    <a:pt x="180" y="79"/>
                  </a:cubicBezTo>
                  <a:cubicBezTo>
                    <a:pt x="210" y="82"/>
                    <a:pt x="281" y="170"/>
                    <a:pt x="323" y="157"/>
                  </a:cubicBezTo>
                  <a:cubicBezTo>
                    <a:pt x="365" y="144"/>
                    <a:pt x="397" y="72"/>
                    <a:pt x="429" y="0"/>
                  </a:cubicBezTo>
                </a:path>
              </a:pathLst>
            </a:custGeom>
            <a:noFill/>
            <a:ln w="38100">
              <a:solidFill>
                <a:schemeClr val="accent1"/>
              </a:solidFill>
              <a:round/>
              <a:headEnd/>
              <a:tailEnd/>
            </a:ln>
          </p:spPr>
          <p:txBody>
            <a:bodyPr>
              <a:spAutoFit/>
            </a:bodyPr>
            <a:lstStyle/>
            <a:p>
              <a:endParaRPr lang="en-US"/>
            </a:p>
          </p:txBody>
        </p:sp>
        <p:sp>
          <p:nvSpPr>
            <p:cNvPr id="124955" name="Text Box 41"/>
            <p:cNvSpPr txBox="1">
              <a:spLocks noChangeArrowheads="1"/>
            </p:cNvSpPr>
            <p:nvPr/>
          </p:nvSpPr>
          <p:spPr bwMode="auto">
            <a:xfrm>
              <a:off x="4600" y="3636"/>
              <a:ext cx="904" cy="208"/>
            </a:xfrm>
            <a:prstGeom prst="rect">
              <a:avLst/>
            </a:prstGeom>
            <a:solidFill>
              <a:srgbClr val="000099"/>
            </a:solidFill>
            <a:ln w="12700">
              <a:noFill/>
              <a:miter lim="800000"/>
              <a:headEnd/>
              <a:tailEnd/>
            </a:ln>
          </p:spPr>
          <p:txBody>
            <a:bodyPr wrap="none" lIns="18288" tIns="0" rIns="18288" bIns="0" anchor="ctr" anchorCtr="1">
              <a:spAutoFit/>
            </a:bodyPr>
            <a:lstStyle/>
            <a:p>
              <a:pPr algn="l">
                <a:lnSpc>
                  <a:spcPct val="120000"/>
                </a:lnSpc>
              </a:pPr>
              <a:r>
                <a:rPr lang="en-US" i="1">
                  <a:solidFill>
                    <a:schemeClr val="accent1"/>
                  </a:solidFill>
                </a:rPr>
                <a:t>1.35mi/2.15km</a:t>
              </a:r>
            </a:p>
          </p:txBody>
        </p:sp>
      </p:grpSp>
      <p:sp>
        <p:nvSpPr>
          <p:cNvPr id="124944" name="Text Box 42"/>
          <p:cNvSpPr txBox="1">
            <a:spLocks noChangeArrowheads="1"/>
          </p:cNvSpPr>
          <p:nvPr/>
        </p:nvSpPr>
        <p:spPr bwMode="auto">
          <a:xfrm>
            <a:off x="5738813" y="222250"/>
            <a:ext cx="3330575" cy="776288"/>
          </a:xfrm>
          <a:prstGeom prst="rect">
            <a:avLst/>
          </a:prstGeom>
          <a:noFill/>
          <a:ln w="12700">
            <a:noFill/>
            <a:miter lim="800000"/>
            <a:headEnd/>
            <a:tailEnd/>
          </a:ln>
        </p:spPr>
        <p:txBody>
          <a:bodyPr wrap="none">
            <a:spAutoFit/>
          </a:bodyPr>
          <a:lstStyle/>
          <a:p>
            <a:pPr>
              <a:lnSpc>
                <a:spcPct val="120000"/>
              </a:lnSpc>
            </a:pPr>
            <a:r>
              <a:rPr lang="en-US" sz="2800" b="0" i="1">
                <a:solidFill>
                  <a:schemeClr val="folHlink"/>
                </a:solidFill>
              </a:rPr>
              <a:t>Hajj Sites – Distances</a:t>
            </a:r>
          </a:p>
          <a:p>
            <a:pPr>
              <a:lnSpc>
                <a:spcPct val="50000"/>
              </a:lnSpc>
            </a:pPr>
            <a:r>
              <a:rPr lang="en-US" sz="1600" b="0" i="1">
                <a:solidFill>
                  <a:schemeClr val="folHlink"/>
                </a:solidFill>
              </a:rPr>
              <a:t>Accurate data</a:t>
            </a:r>
          </a:p>
        </p:txBody>
      </p:sp>
      <p:grpSp>
        <p:nvGrpSpPr>
          <p:cNvPr id="13" name="Group 58"/>
          <p:cNvGrpSpPr>
            <a:grpSpLocks/>
          </p:cNvGrpSpPr>
          <p:nvPr/>
        </p:nvGrpSpPr>
        <p:grpSpPr bwMode="auto">
          <a:xfrm>
            <a:off x="2662238" y="1387475"/>
            <a:ext cx="4675187" cy="4171950"/>
            <a:chOff x="1677" y="874"/>
            <a:chExt cx="2945" cy="2628"/>
          </a:xfrm>
        </p:grpSpPr>
        <p:sp>
          <p:nvSpPr>
            <p:cNvPr id="124949" name="Line 53"/>
            <p:cNvSpPr>
              <a:spLocks noChangeShapeType="1"/>
            </p:cNvSpPr>
            <p:nvPr/>
          </p:nvSpPr>
          <p:spPr bwMode="auto">
            <a:xfrm flipV="1">
              <a:off x="1677" y="907"/>
              <a:ext cx="2023" cy="70"/>
            </a:xfrm>
            <a:prstGeom prst="line">
              <a:avLst/>
            </a:prstGeom>
            <a:noFill/>
            <a:ln w="12700">
              <a:solidFill>
                <a:schemeClr val="tx1"/>
              </a:solidFill>
              <a:round/>
              <a:headEnd/>
              <a:tailEnd/>
            </a:ln>
          </p:spPr>
          <p:txBody>
            <a:bodyPr>
              <a:spAutoFit/>
            </a:bodyPr>
            <a:lstStyle/>
            <a:p>
              <a:endParaRPr lang="en-US"/>
            </a:p>
          </p:txBody>
        </p:sp>
        <p:sp>
          <p:nvSpPr>
            <p:cNvPr id="124950" name="Line 54"/>
            <p:cNvSpPr>
              <a:spLocks noChangeShapeType="1"/>
            </p:cNvSpPr>
            <p:nvPr/>
          </p:nvSpPr>
          <p:spPr bwMode="auto">
            <a:xfrm flipV="1">
              <a:off x="2553" y="1019"/>
              <a:ext cx="1253" cy="695"/>
            </a:xfrm>
            <a:prstGeom prst="line">
              <a:avLst/>
            </a:prstGeom>
            <a:noFill/>
            <a:ln w="12700">
              <a:solidFill>
                <a:schemeClr val="tx1"/>
              </a:solidFill>
              <a:round/>
              <a:headEnd/>
              <a:tailEnd/>
            </a:ln>
          </p:spPr>
          <p:txBody>
            <a:bodyPr>
              <a:spAutoFit/>
            </a:bodyPr>
            <a:lstStyle/>
            <a:p>
              <a:endParaRPr lang="en-US"/>
            </a:p>
          </p:txBody>
        </p:sp>
        <p:sp>
          <p:nvSpPr>
            <p:cNvPr id="124951" name="Line 55"/>
            <p:cNvSpPr>
              <a:spLocks noChangeShapeType="1"/>
            </p:cNvSpPr>
            <p:nvPr/>
          </p:nvSpPr>
          <p:spPr bwMode="auto">
            <a:xfrm flipV="1">
              <a:off x="3396" y="1152"/>
              <a:ext cx="609" cy="1272"/>
            </a:xfrm>
            <a:prstGeom prst="line">
              <a:avLst/>
            </a:prstGeom>
            <a:noFill/>
            <a:ln w="12700">
              <a:solidFill>
                <a:schemeClr val="tx1"/>
              </a:solidFill>
              <a:round/>
              <a:headEnd/>
              <a:tailEnd/>
            </a:ln>
          </p:spPr>
          <p:txBody>
            <a:bodyPr>
              <a:spAutoFit/>
            </a:bodyPr>
            <a:lstStyle/>
            <a:p>
              <a:endParaRPr lang="en-US"/>
            </a:p>
          </p:txBody>
        </p:sp>
        <p:sp>
          <p:nvSpPr>
            <p:cNvPr id="124952" name="Line 56"/>
            <p:cNvSpPr>
              <a:spLocks noChangeShapeType="1"/>
            </p:cNvSpPr>
            <p:nvPr/>
          </p:nvSpPr>
          <p:spPr bwMode="auto">
            <a:xfrm flipH="1" flipV="1">
              <a:off x="4143" y="1249"/>
              <a:ext cx="479" cy="2253"/>
            </a:xfrm>
            <a:prstGeom prst="line">
              <a:avLst/>
            </a:prstGeom>
            <a:noFill/>
            <a:ln w="12700">
              <a:solidFill>
                <a:schemeClr val="tx1"/>
              </a:solidFill>
              <a:round/>
              <a:headEnd/>
              <a:tailEnd/>
            </a:ln>
          </p:spPr>
          <p:txBody>
            <a:bodyPr>
              <a:spAutoFit/>
            </a:bodyPr>
            <a:lstStyle/>
            <a:p>
              <a:endParaRPr lang="en-US"/>
            </a:p>
          </p:txBody>
        </p:sp>
        <p:sp>
          <p:nvSpPr>
            <p:cNvPr id="124953" name="Text Box 57"/>
            <p:cNvSpPr txBox="1">
              <a:spLocks noChangeArrowheads="1"/>
            </p:cNvSpPr>
            <p:nvPr/>
          </p:nvSpPr>
          <p:spPr bwMode="auto">
            <a:xfrm rot="2269731">
              <a:off x="3676" y="874"/>
              <a:ext cx="631" cy="288"/>
            </a:xfrm>
            <a:prstGeom prst="rect">
              <a:avLst/>
            </a:prstGeom>
            <a:noFill/>
            <a:ln w="12700">
              <a:noFill/>
              <a:miter lim="800000"/>
              <a:headEnd/>
              <a:tailEnd/>
            </a:ln>
          </p:spPr>
          <p:txBody>
            <a:bodyPr wrap="none">
              <a:spAutoFit/>
            </a:bodyPr>
            <a:lstStyle/>
            <a:p>
              <a:pPr algn="l">
                <a:lnSpc>
                  <a:spcPct val="120000"/>
                </a:lnSpc>
              </a:pPr>
              <a:r>
                <a:rPr lang="en-US" sz="2000" b="0" i="1"/>
                <a:t>Borders</a:t>
              </a:r>
            </a:p>
          </p:txBody>
        </p:sp>
      </p:grpSp>
      <p:grpSp>
        <p:nvGrpSpPr>
          <p:cNvPr id="14" name="Group 65"/>
          <p:cNvGrpSpPr>
            <a:grpSpLocks/>
          </p:cNvGrpSpPr>
          <p:nvPr/>
        </p:nvGrpSpPr>
        <p:grpSpPr bwMode="auto">
          <a:xfrm>
            <a:off x="8097842" y="4291013"/>
            <a:ext cx="944563" cy="1127125"/>
            <a:chOff x="5081" y="2713"/>
            <a:chExt cx="595" cy="710"/>
          </a:xfrm>
        </p:grpSpPr>
        <p:sp>
          <p:nvSpPr>
            <p:cNvPr id="124947" name="Text Box 63"/>
            <p:cNvSpPr txBox="1">
              <a:spLocks noChangeArrowheads="1"/>
            </p:cNvSpPr>
            <p:nvPr/>
          </p:nvSpPr>
          <p:spPr bwMode="auto">
            <a:xfrm>
              <a:off x="5081" y="2713"/>
              <a:ext cx="595" cy="258"/>
            </a:xfrm>
            <a:prstGeom prst="rect">
              <a:avLst/>
            </a:prstGeom>
            <a:solidFill>
              <a:srgbClr val="CCCCFF"/>
            </a:solidFill>
            <a:ln w="12700">
              <a:noFill/>
              <a:miter lim="800000"/>
              <a:headEnd/>
              <a:tailEnd/>
            </a:ln>
          </p:spPr>
          <p:txBody>
            <a:bodyPr wrap="none" bIns="18288">
              <a:spAutoFit/>
            </a:bodyPr>
            <a:lstStyle/>
            <a:p>
              <a:r>
                <a:rPr lang="en-US" sz="1600" i="1" dirty="0">
                  <a:solidFill>
                    <a:srgbClr val="000099"/>
                  </a:solidFill>
                </a:rPr>
                <a:t>Mount </a:t>
              </a:r>
            </a:p>
            <a:p>
              <a:r>
                <a:rPr lang="en-US" sz="1600" i="1" dirty="0">
                  <a:solidFill>
                    <a:srgbClr val="000099"/>
                  </a:solidFill>
                </a:rPr>
                <a:t>of Mercy</a:t>
              </a:r>
            </a:p>
          </p:txBody>
        </p:sp>
        <p:sp>
          <p:nvSpPr>
            <p:cNvPr id="124948" name="Line 64"/>
            <p:cNvSpPr>
              <a:spLocks noChangeShapeType="1"/>
            </p:cNvSpPr>
            <p:nvPr/>
          </p:nvSpPr>
          <p:spPr bwMode="auto">
            <a:xfrm flipH="1">
              <a:off x="5222" y="2963"/>
              <a:ext cx="153" cy="460"/>
            </a:xfrm>
            <a:prstGeom prst="line">
              <a:avLst/>
            </a:prstGeom>
            <a:noFill/>
            <a:ln w="28575">
              <a:solidFill>
                <a:srgbClr val="FF0000"/>
              </a:solidFill>
              <a:round/>
              <a:headEnd/>
              <a:tailEnd type="triangle" w="med" len="med"/>
            </a:ln>
          </p:spPr>
          <p:txBody>
            <a:bodyPr>
              <a:spAutoFit/>
            </a:bodyPr>
            <a:lstStyle/>
            <a:p>
              <a:endParaRPr lang="en-US"/>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32"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strVal val="4*#ppt_w"/>
                                          </p:val>
                                        </p:tav>
                                        <p:tav tm="100000">
                                          <p:val>
                                            <p:strVal val="#ppt_w"/>
                                          </p:val>
                                        </p:tav>
                                      </p:tavLst>
                                    </p:anim>
                                    <p:anim calcmode="lin" valueType="num">
                                      <p:cBhvr>
                                        <p:cTn id="34" dur="500" fill="hold"/>
                                        <p:tgtEl>
                                          <p:spTgt spid="2"/>
                                        </p:tgtEl>
                                        <p:attrNameLst>
                                          <p:attrName>ppt_h</p:attrName>
                                        </p:attrNameLst>
                                      </p:cBhvr>
                                      <p:tavLst>
                                        <p:tav tm="0">
                                          <p:val>
                                            <p:strVal val="4*#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6"/>
          <p:cNvSpPr>
            <a:spLocks noGrp="1"/>
          </p:cNvSpPr>
          <p:nvPr>
            <p:ph type="sldNum" sz="quarter" idx="12"/>
          </p:nvPr>
        </p:nvSpPr>
        <p:spPr>
          <a:noFill/>
        </p:spPr>
        <p:txBody>
          <a:bodyPr/>
          <a:lstStyle/>
          <a:p>
            <a:fld id="{856805F3-2FE0-418F-85DA-E07B818AF11F}" type="slidenum">
              <a:rPr lang="en-US"/>
              <a:pPr/>
              <a:t>101</a:t>
            </a:fld>
            <a:endParaRPr lang="en-US"/>
          </a:p>
        </p:txBody>
      </p:sp>
      <p:sp>
        <p:nvSpPr>
          <p:cNvPr id="396290" name="Rectangle 2"/>
          <p:cNvSpPr>
            <a:spLocks noGrp="1" noChangeArrowheads="1"/>
          </p:cNvSpPr>
          <p:nvPr>
            <p:ph type="title"/>
          </p:nvPr>
        </p:nvSpPr>
        <p:spPr>
          <a:xfrm>
            <a:off x="685800" y="14288"/>
            <a:ext cx="7772400" cy="838200"/>
          </a:xfrm>
        </p:spPr>
        <p:txBody>
          <a:bodyPr/>
          <a:lstStyle/>
          <a:p>
            <a:pPr eaLnBrk="1" hangingPunct="1">
              <a:defRPr/>
            </a:pPr>
            <a:r>
              <a:rPr lang="en-US" dirty="0"/>
              <a:t>Makkah to Mina</a:t>
            </a:r>
          </a:p>
        </p:txBody>
      </p:sp>
      <p:pic>
        <p:nvPicPr>
          <p:cNvPr id="125956" name="Picture 6" descr="C:\Documents and Settings\obellal\My Documents\Hajj\Mina - Makkah SAT.jpg"/>
          <p:cNvPicPr>
            <a:picLocks noGrp="1" noChangeAspect="1" noChangeArrowheads="1"/>
          </p:cNvPicPr>
          <p:nvPr>
            <p:ph type="clipArt" sz="half" idx="2"/>
          </p:nvPr>
        </p:nvPicPr>
        <p:blipFill>
          <a:blip r:embed="rId3" cstate="print"/>
          <a:srcRect/>
          <a:stretch>
            <a:fillRect/>
          </a:stretch>
        </p:blipFill>
        <p:spPr>
          <a:xfrm>
            <a:off x="28575" y="895350"/>
            <a:ext cx="9091613" cy="5853113"/>
          </a:xfrm>
          <a:noFill/>
        </p:spPr>
      </p:pic>
      <p:grpSp>
        <p:nvGrpSpPr>
          <p:cNvPr id="2" name="Group 21"/>
          <p:cNvGrpSpPr>
            <a:grpSpLocks/>
          </p:cNvGrpSpPr>
          <p:nvPr/>
        </p:nvGrpSpPr>
        <p:grpSpPr bwMode="auto">
          <a:xfrm>
            <a:off x="1158875" y="1390650"/>
            <a:ext cx="4637088" cy="2690813"/>
            <a:chOff x="728" y="859"/>
            <a:chExt cx="2938" cy="1712"/>
          </a:xfrm>
        </p:grpSpPr>
        <p:sp>
          <p:nvSpPr>
            <p:cNvPr id="125981" name="Freeform 8"/>
            <p:cNvSpPr>
              <a:spLocks/>
            </p:cNvSpPr>
            <p:nvPr/>
          </p:nvSpPr>
          <p:spPr bwMode="auto">
            <a:xfrm>
              <a:off x="728" y="1058"/>
              <a:ext cx="2756" cy="1513"/>
            </a:xfrm>
            <a:custGeom>
              <a:avLst/>
              <a:gdLst>
                <a:gd name="T0" fmla="*/ 106 w 2756"/>
                <a:gd name="T1" fmla="*/ 1513 h 1513"/>
                <a:gd name="T2" fmla="*/ 69 w 2756"/>
                <a:gd name="T3" fmla="*/ 1393 h 1513"/>
                <a:gd name="T4" fmla="*/ 37 w 2756"/>
                <a:gd name="T5" fmla="*/ 1301 h 1513"/>
                <a:gd name="T6" fmla="*/ 5 w 2756"/>
                <a:gd name="T7" fmla="*/ 1181 h 1513"/>
                <a:gd name="T8" fmla="*/ 5 w 2756"/>
                <a:gd name="T9" fmla="*/ 1117 h 1513"/>
                <a:gd name="T10" fmla="*/ 5 w 2756"/>
                <a:gd name="T11" fmla="*/ 1034 h 1513"/>
                <a:gd name="T12" fmla="*/ 5 w 2756"/>
                <a:gd name="T13" fmla="*/ 1002 h 1513"/>
                <a:gd name="T14" fmla="*/ 28 w 2756"/>
                <a:gd name="T15" fmla="*/ 919 h 1513"/>
                <a:gd name="T16" fmla="*/ 37 w 2756"/>
                <a:gd name="T17" fmla="*/ 887 h 1513"/>
                <a:gd name="T18" fmla="*/ 74 w 2756"/>
                <a:gd name="T19" fmla="*/ 804 h 1513"/>
                <a:gd name="T20" fmla="*/ 88 w 2756"/>
                <a:gd name="T21" fmla="*/ 739 h 1513"/>
                <a:gd name="T22" fmla="*/ 97 w 2756"/>
                <a:gd name="T23" fmla="*/ 707 h 1513"/>
                <a:gd name="T24" fmla="*/ 120 w 2756"/>
                <a:gd name="T25" fmla="*/ 679 h 1513"/>
                <a:gd name="T26" fmla="*/ 152 w 2756"/>
                <a:gd name="T27" fmla="*/ 601 h 1513"/>
                <a:gd name="T28" fmla="*/ 198 w 2756"/>
                <a:gd name="T29" fmla="*/ 546 h 1513"/>
                <a:gd name="T30" fmla="*/ 258 w 2756"/>
                <a:gd name="T31" fmla="*/ 472 h 1513"/>
                <a:gd name="T32" fmla="*/ 327 w 2756"/>
                <a:gd name="T33" fmla="*/ 398 h 1513"/>
                <a:gd name="T34" fmla="*/ 378 w 2756"/>
                <a:gd name="T35" fmla="*/ 352 h 1513"/>
                <a:gd name="T36" fmla="*/ 433 w 2756"/>
                <a:gd name="T37" fmla="*/ 297 h 1513"/>
                <a:gd name="T38" fmla="*/ 484 w 2756"/>
                <a:gd name="T39" fmla="*/ 246 h 1513"/>
                <a:gd name="T40" fmla="*/ 521 w 2756"/>
                <a:gd name="T41" fmla="*/ 182 h 1513"/>
                <a:gd name="T42" fmla="*/ 558 w 2756"/>
                <a:gd name="T43" fmla="*/ 76 h 1513"/>
                <a:gd name="T44" fmla="*/ 613 w 2756"/>
                <a:gd name="T45" fmla="*/ 11 h 1513"/>
                <a:gd name="T46" fmla="*/ 724 w 2756"/>
                <a:gd name="T47" fmla="*/ 11 h 1513"/>
                <a:gd name="T48" fmla="*/ 806 w 2756"/>
                <a:gd name="T49" fmla="*/ 25 h 1513"/>
                <a:gd name="T50" fmla="*/ 843 w 2756"/>
                <a:gd name="T51" fmla="*/ 29 h 1513"/>
                <a:gd name="T52" fmla="*/ 931 w 2756"/>
                <a:gd name="T53" fmla="*/ 112 h 1513"/>
                <a:gd name="T54" fmla="*/ 1000 w 2756"/>
                <a:gd name="T55" fmla="*/ 140 h 1513"/>
                <a:gd name="T56" fmla="*/ 1143 w 2756"/>
                <a:gd name="T57" fmla="*/ 145 h 1513"/>
                <a:gd name="T58" fmla="*/ 1281 w 2756"/>
                <a:gd name="T59" fmla="*/ 154 h 1513"/>
                <a:gd name="T60" fmla="*/ 1429 w 2756"/>
                <a:gd name="T61" fmla="*/ 186 h 1513"/>
                <a:gd name="T62" fmla="*/ 1507 w 2756"/>
                <a:gd name="T63" fmla="*/ 246 h 1513"/>
                <a:gd name="T64" fmla="*/ 1594 w 2756"/>
                <a:gd name="T65" fmla="*/ 343 h 1513"/>
                <a:gd name="T66" fmla="*/ 1687 w 2756"/>
                <a:gd name="T67" fmla="*/ 412 h 1513"/>
                <a:gd name="T68" fmla="*/ 1751 w 2756"/>
                <a:gd name="T69" fmla="*/ 449 h 1513"/>
                <a:gd name="T70" fmla="*/ 1880 w 2756"/>
                <a:gd name="T71" fmla="*/ 629 h 1513"/>
                <a:gd name="T72" fmla="*/ 1940 w 2756"/>
                <a:gd name="T73" fmla="*/ 675 h 1513"/>
                <a:gd name="T74" fmla="*/ 2023 w 2756"/>
                <a:gd name="T75" fmla="*/ 725 h 1513"/>
                <a:gd name="T76" fmla="*/ 2111 w 2756"/>
                <a:gd name="T77" fmla="*/ 762 h 1513"/>
                <a:gd name="T78" fmla="*/ 2207 w 2756"/>
                <a:gd name="T79" fmla="*/ 822 h 1513"/>
                <a:gd name="T80" fmla="*/ 2258 w 2756"/>
                <a:gd name="T81" fmla="*/ 868 h 1513"/>
                <a:gd name="T82" fmla="*/ 2295 w 2756"/>
                <a:gd name="T83" fmla="*/ 928 h 1513"/>
                <a:gd name="T84" fmla="*/ 2336 w 2756"/>
                <a:gd name="T85" fmla="*/ 1020 h 1513"/>
                <a:gd name="T86" fmla="*/ 2373 w 2756"/>
                <a:gd name="T87" fmla="*/ 1066 h 1513"/>
                <a:gd name="T88" fmla="*/ 2415 w 2756"/>
                <a:gd name="T89" fmla="*/ 1126 h 1513"/>
                <a:gd name="T90" fmla="*/ 2461 w 2756"/>
                <a:gd name="T91" fmla="*/ 1195 h 1513"/>
                <a:gd name="T92" fmla="*/ 2511 w 2756"/>
                <a:gd name="T93" fmla="*/ 1246 h 1513"/>
                <a:gd name="T94" fmla="*/ 2567 w 2756"/>
                <a:gd name="T95" fmla="*/ 1329 h 1513"/>
                <a:gd name="T96" fmla="*/ 2613 w 2756"/>
                <a:gd name="T97" fmla="*/ 1380 h 1513"/>
                <a:gd name="T98" fmla="*/ 2691 w 2756"/>
                <a:gd name="T99" fmla="*/ 1435 h 1513"/>
                <a:gd name="T100" fmla="*/ 2756 w 2756"/>
                <a:gd name="T101" fmla="*/ 1458 h 15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56"/>
                <a:gd name="T154" fmla="*/ 0 h 1513"/>
                <a:gd name="T155" fmla="*/ 2756 w 2756"/>
                <a:gd name="T156" fmla="*/ 1513 h 15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56" h="1513">
                  <a:moveTo>
                    <a:pt x="106" y="1513"/>
                  </a:moveTo>
                  <a:cubicBezTo>
                    <a:pt x="93" y="1470"/>
                    <a:pt x="80" y="1428"/>
                    <a:pt x="69" y="1393"/>
                  </a:cubicBezTo>
                  <a:cubicBezTo>
                    <a:pt x="58" y="1358"/>
                    <a:pt x="48" y="1336"/>
                    <a:pt x="37" y="1301"/>
                  </a:cubicBezTo>
                  <a:cubicBezTo>
                    <a:pt x="26" y="1266"/>
                    <a:pt x="10" y="1212"/>
                    <a:pt x="5" y="1181"/>
                  </a:cubicBezTo>
                  <a:cubicBezTo>
                    <a:pt x="0" y="1150"/>
                    <a:pt x="5" y="1141"/>
                    <a:pt x="5" y="1117"/>
                  </a:cubicBezTo>
                  <a:cubicBezTo>
                    <a:pt x="5" y="1093"/>
                    <a:pt x="5" y="1053"/>
                    <a:pt x="5" y="1034"/>
                  </a:cubicBezTo>
                  <a:cubicBezTo>
                    <a:pt x="5" y="1015"/>
                    <a:pt x="1" y="1021"/>
                    <a:pt x="5" y="1002"/>
                  </a:cubicBezTo>
                  <a:cubicBezTo>
                    <a:pt x="9" y="983"/>
                    <a:pt x="23" y="938"/>
                    <a:pt x="28" y="919"/>
                  </a:cubicBezTo>
                  <a:cubicBezTo>
                    <a:pt x="33" y="900"/>
                    <a:pt x="29" y="906"/>
                    <a:pt x="37" y="887"/>
                  </a:cubicBezTo>
                  <a:cubicBezTo>
                    <a:pt x="45" y="868"/>
                    <a:pt x="66" y="829"/>
                    <a:pt x="74" y="804"/>
                  </a:cubicBezTo>
                  <a:cubicBezTo>
                    <a:pt x="82" y="779"/>
                    <a:pt x="84" y="755"/>
                    <a:pt x="88" y="739"/>
                  </a:cubicBezTo>
                  <a:cubicBezTo>
                    <a:pt x="92" y="723"/>
                    <a:pt x="92" y="717"/>
                    <a:pt x="97" y="707"/>
                  </a:cubicBezTo>
                  <a:cubicBezTo>
                    <a:pt x="102" y="697"/>
                    <a:pt x="111" y="697"/>
                    <a:pt x="120" y="679"/>
                  </a:cubicBezTo>
                  <a:cubicBezTo>
                    <a:pt x="129" y="661"/>
                    <a:pt x="139" y="623"/>
                    <a:pt x="152" y="601"/>
                  </a:cubicBezTo>
                  <a:cubicBezTo>
                    <a:pt x="165" y="579"/>
                    <a:pt x="180" y="567"/>
                    <a:pt x="198" y="546"/>
                  </a:cubicBezTo>
                  <a:cubicBezTo>
                    <a:pt x="216" y="525"/>
                    <a:pt x="236" y="497"/>
                    <a:pt x="258" y="472"/>
                  </a:cubicBezTo>
                  <a:cubicBezTo>
                    <a:pt x="280" y="447"/>
                    <a:pt x="307" y="418"/>
                    <a:pt x="327" y="398"/>
                  </a:cubicBezTo>
                  <a:cubicBezTo>
                    <a:pt x="347" y="378"/>
                    <a:pt x="360" y="369"/>
                    <a:pt x="378" y="352"/>
                  </a:cubicBezTo>
                  <a:cubicBezTo>
                    <a:pt x="396" y="335"/>
                    <a:pt x="415" y="315"/>
                    <a:pt x="433" y="297"/>
                  </a:cubicBezTo>
                  <a:cubicBezTo>
                    <a:pt x="451" y="279"/>
                    <a:pt x="469" y="265"/>
                    <a:pt x="484" y="246"/>
                  </a:cubicBezTo>
                  <a:cubicBezTo>
                    <a:pt x="499" y="227"/>
                    <a:pt x="509" y="210"/>
                    <a:pt x="521" y="182"/>
                  </a:cubicBezTo>
                  <a:cubicBezTo>
                    <a:pt x="533" y="154"/>
                    <a:pt x="543" y="105"/>
                    <a:pt x="558" y="76"/>
                  </a:cubicBezTo>
                  <a:cubicBezTo>
                    <a:pt x="573" y="47"/>
                    <a:pt x="585" y="22"/>
                    <a:pt x="613" y="11"/>
                  </a:cubicBezTo>
                  <a:cubicBezTo>
                    <a:pt x="641" y="0"/>
                    <a:pt x="692" y="9"/>
                    <a:pt x="724" y="11"/>
                  </a:cubicBezTo>
                  <a:cubicBezTo>
                    <a:pt x="756" y="13"/>
                    <a:pt x="786" y="22"/>
                    <a:pt x="806" y="25"/>
                  </a:cubicBezTo>
                  <a:cubicBezTo>
                    <a:pt x="826" y="28"/>
                    <a:pt x="822" y="15"/>
                    <a:pt x="843" y="29"/>
                  </a:cubicBezTo>
                  <a:cubicBezTo>
                    <a:pt x="864" y="43"/>
                    <a:pt x="905" y="94"/>
                    <a:pt x="931" y="112"/>
                  </a:cubicBezTo>
                  <a:cubicBezTo>
                    <a:pt x="957" y="130"/>
                    <a:pt x="965" y="134"/>
                    <a:pt x="1000" y="140"/>
                  </a:cubicBezTo>
                  <a:cubicBezTo>
                    <a:pt x="1035" y="146"/>
                    <a:pt x="1096" y="143"/>
                    <a:pt x="1143" y="145"/>
                  </a:cubicBezTo>
                  <a:cubicBezTo>
                    <a:pt x="1190" y="147"/>
                    <a:pt x="1233" y="147"/>
                    <a:pt x="1281" y="154"/>
                  </a:cubicBezTo>
                  <a:cubicBezTo>
                    <a:pt x="1329" y="161"/>
                    <a:pt x="1391" y="171"/>
                    <a:pt x="1429" y="186"/>
                  </a:cubicBezTo>
                  <a:cubicBezTo>
                    <a:pt x="1467" y="201"/>
                    <a:pt x="1479" y="220"/>
                    <a:pt x="1507" y="246"/>
                  </a:cubicBezTo>
                  <a:cubicBezTo>
                    <a:pt x="1535" y="272"/>
                    <a:pt x="1564" y="315"/>
                    <a:pt x="1594" y="343"/>
                  </a:cubicBezTo>
                  <a:cubicBezTo>
                    <a:pt x="1624" y="371"/>
                    <a:pt x="1661" y="394"/>
                    <a:pt x="1687" y="412"/>
                  </a:cubicBezTo>
                  <a:cubicBezTo>
                    <a:pt x="1713" y="430"/>
                    <a:pt x="1719" y="413"/>
                    <a:pt x="1751" y="449"/>
                  </a:cubicBezTo>
                  <a:cubicBezTo>
                    <a:pt x="1783" y="485"/>
                    <a:pt x="1849" y="592"/>
                    <a:pt x="1880" y="629"/>
                  </a:cubicBezTo>
                  <a:cubicBezTo>
                    <a:pt x="1911" y="666"/>
                    <a:pt x="1916" y="659"/>
                    <a:pt x="1940" y="675"/>
                  </a:cubicBezTo>
                  <a:cubicBezTo>
                    <a:pt x="1964" y="691"/>
                    <a:pt x="1995" y="711"/>
                    <a:pt x="2023" y="725"/>
                  </a:cubicBezTo>
                  <a:cubicBezTo>
                    <a:pt x="2051" y="739"/>
                    <a:pt x="2080" y="746"/>
                    <a:pt x="2111" y="762"/>
                  </a:cubicBezTo>
                  <a:cubicBezTo>
                    <a:pt x="2142" y="778"/>
                    <a:pt x="2183" y="804"/>
                    <a:pt x="2207" y="822"/>
                  </a:cubicBezTo>
                  <a:cubicBezTo>
                    <a:pt x="2231" y="840"/>
                    <a:pt x="2243" y="850"/>
                    <a:pt x="2258" y="868"/>
                  </a:cubicBezTo>
                  <a:cubicBezTo>
                    <a:pt x="2273" y="886"/>
                    <a:pt x="2282" y="903"/>
                    <a:pt x="2295" y="928"/>
                  </a:cubicBezTo>
                  <a:cubicBezTo>
                    <a:pt x="2308" y="953"/>
                    <a:pt x="2323" y="997"/>
                    <a:pt x="2336" y="1020"/>
                  </a:cubicBezTo>
                  <a:cubicBezTo>
                    <a:pt x="2349" y="1043"/>
                    <a:pt x="2360" y="1048"/>
                    <a:pt x="2373" y="1066"/>
                  </a:cubicBezTo>
                  <a:cubicBezTo>
                    <a:pt x="2386" y="1084"/>
                    <a:pt x="2400" y="1105"/>
                    <a:pt x="2415" y="1126"/>
                  </a:cubicBezTo>
                  <a:cubicBezTo>
                    <a:pt x="2430" y="1147"/>
                    <a:pt x="2445" y="1175"/>
                    <a:pt x="2461" y="1195"/>
                  </a:cubicBezTo>
                  <a:cubicBezTo>
                    <a:pt x="2477" y="1215"/>
                    <a:pt x="2493" y="1224"/>
                    <a:pt x="2511" y="1246"/>
                  </a:cubicBezTo>
                  <a:cubicBezTo>
                    <a:pt x="2529" y="1268"/>
                    <a:pt x="2550" y="1307"/>
                    <a:pt x="2567" y="1329"/>
                  </a:cubicBezTo>
                  <a:cubicBezTo>
                    <a:pt x="2584" y="1351"/>
                    <a:pt x="2592" y="1362"/>
                    <a:pt x="2613" y="1380"/>
                  </a:cubicBezTo>
                  <a:cubicBezTo>
                    <a:pt x="2634" y="1398"/>
                    <a:pt x="2667" y="1422"/>
                    <a:pt x="2691" y="1435"/>
                  </a:cubicBezTo>
                  <a:cubicBezTo>
                    <a:pt x="2715" y="1448"/>
                    <a:pt x="2745" y="1454"/>
                    <a:pt x="2756" y="1458"/>
                  </a:cubicBezTo>
                </a:path>
              </a:pathLst>
            </a:custGeom>
            <a:noFill/>
            <a:ln w="76200">
              <a:solidFill>
                <a:srgbClr val="FFCC66"/>
              </a:solidFill>
              <a:round/>
              <a:headEnd/>
              <a:tailEnd/>
            </a:ln>
          </p:spPr>
          <p:txBody>
            <a:bodyPr>
              <a:spAutoFit/>
            </a:bodyPr>
            <a:lstStyle/>
            <a:p>
              <a:endParaRPr lang="en-US"/>
            </a:p>
          </p:txBody>
        </p:sp>
        <p:sp>
          <p:nvSpPr>
            <p:cNvPr id="125982" name="Freeform 9"/>
            <p:cNvSpPr>
              <a:spLocks/>
            </p:cNvSpPr>
            <p:nvPr/>
          </p:nvSpPr>
          <p:spPr bwMode="auto">
            <a:xfrm>
              <a:off x="1263" y="1212"/>
              <a:ext cx="456" cy="37"/>
            </a:xfrm>
            <a:custGeom>
              <a:avLst/>
              <a:gdLst>
                <a:gd name="T0" fmla="*/ 0 w 456"/>
                <a:gd name="T1" fmla="*/ 37 h 37"/>
                <a:gd name="T2" fmla="*/ 156 w 456"/>
                <a:gd name="T3" fmla="*/ 23 h 37"/>
                <a:gd name="T4" fmla="*/ 262 w 456"/>
                <a:gd name="T5" fmla="*/ 18 h 37"/>
                <a:gd name="T6" fmla="*/ 364 w 456"/>
                <a:gd name="T7" fmla="*/ 14 h 37"/>
                <a:gd name="T8" fmla="*/ 456 w 456"/>
                <a:gd name="T9" fmla="*/ 0 h 37"/>
                <a:gd name="T10" fmla="*/ 0 60000 65536"/>
                <a:gd name="T11" fmla="*/ 0 60000 65536"/>
                <a:gd name="T12" fmla="*/ 0 60000 65536"/>
                <a:gd name="T13" fmla="*/ 0 60000 65536"/>
                <a:gd name="T14" fmla="*/ 0 60000 65536"/>
                <a:gd name="T15" fmla="*/ 0 w 456"/>
                <a:gd name="T16" fmla="*/ 0 h 37"/>
                <a:gd name="T17" fmla="*/ 456 w 456"/>
                <a:gd name="T18" fmla="*/ 37 h 37"/>
              </a:gdLst>
              <a:ahLst/>
              <a:cxnLst>
                <a:cxn ang="T10">
                  <a:pos x="T0" y="T1"/>
                </a:cxn>
                <a:cxn ang="T11">
                  <a:pos x="T2" y="T3"/>
                </a:cxn>
                <a:cxn ang="T12">
                  <a:pos x="T4" y="T5"/>
                </a:cxn>
                <a:cxn ang="T13">
                  <a:pos x="T6" y="T7"/>
                </a:cxn>
                <a:cxn ang="T14">
                  <a:pos x="T8" y="T9"/>
                </a:cxn>
              </a:cxnLst>
              <a:rect l="T15" t="T16" r="T17" b="T18"/>
              <a:pathLst>
                <a:path w="456" h="37">
                  <a:moveTo>
                    <a:pt x="0" y="37"/>
                  </a:moveTo>
                  <a:cubicBezTo>
                    <a:pt x="56" y="31"/>
                    <a:pt x="112" y="26"/>
                    <a:pt x="156" y="23"/>
                  </a:cubicBezTo>
                  <a:cubicBezTo>
                    <a:pt x="200" y="20"/>
                    <a:pt x="227" y="20"/>
                    <a:pt x="262" y="18"/>
                  </a:cubicBezTo>
                  <a:cubicBezTo>
                    <a:pt x="297" y="16"/>
                    <a:pt x="332" y="17"/>
                    <a:pt x="364" y="14"/>
                  </a:cubicBezTo>
                  <a:cubicBezTo>
                    <a:pt x="396" y="11"/>
                    <a:pt x="439" y="1"/>
                    <a:pt x="456" y="0"/>
                  </a:cubicBezTo>
                </a:path>
              </a:pathLst>
            </a:custGeom>
            <a:noFill/>
            <a:ln w="57150">
              <a:solidFill>
                <a:srgbClr val="FFCC66"/>
              </a:solidFill>
              <a:round/>
              <a:headEnd/>
              <a:tailEnd/>
            </a:ln>
          </p:spPr>
          <p:txBody>
            <a:bodyPr>
              <a:spAutoFit/>
            </a:bodyPr>
            <a:lstStyle/>
            <a:p>
              <a:endParaRPr lang="en-US"/>
            </a:p>
          </p:txBody>
        </p:sp>
        <p:sp>
          <p:nvSpPr>
            <p:cNvPr id="125983" name="Freeform 10"/>
            <p:cNvSpPr>
              <a:spLocks/>
            </p:cNvSpPr>
            <p:nvPr/>
          </p:nvSpPr>
          <p:spPr bwMode="auto">
            <a:xfrm>
              <a:off x="2327" y="1406"/>
              <a:ext cx="1014" cy="1045"/>
            </a:xfrm>
            <a:custGeom>
              <a:avLst/>
              <a:gdLst>
                <a:gd name="T0" fmla="*/ 0 w 981"/>
                <a:gd name="T1" fmla="*/ 0 h 999"/>
                <a:gd name="T2" fmla="*/ 28 w 981"/>
                <a:gd name="T3" fmla="*/ 96 h 999"/>
                <a:gd name="T4" fmla="*/ 60 w 981"/>
                <a:gd name="T5" fmla="*/ 184 h 999"/>
                <a:gd name="T6" fmla="*/ 87 w 981"/>
                <a:gd name="T7" fmla="*/ 262 h 999"/>
                <a:gd name="T8" fmla="*/ 115 w 981"/>
                <a:gd name="T9" fmla="*/ 317 h 999"/>
                <a:gd name="T10" fmla="*/ 129 w 981"/>
                <a:gd name="T11" fmla="*/ 359 h 999"/>
                <a:gd name="T12" fmla="*/ 157 w 981"/>
                <a:gd name="T13" fmla="*/ 405 h 999"/>
                <a:gd name="T14" fmla="*/ 180 w 981"/>
                <a:gd name="T15" fmla="*/ 451 h 999"/>
                <a:gd name="T16" fmla="*/ 235 w 981"/>
                <a:gd name="T17" fmla="*/ 488 h 999"/>
                <a:gd name="T18" fmla="*/ 327 w 981"/>
                <a:gd name="T19" fmla="*/ 534 h 999"/>
                <a:gd name="T20" fmla="*/ 428 w 981"/>
                <a:gd name="T21" fmla="*/ 580 h 999"/>
                <a:gd name="T22" fmla="*/ 465 w 981"/>
                <a:gd name="T23" fmla="*/ 612 h 999"/>
                <a:gd name="T24" fmla="*/ 571 w 981"/>
                <a:gd name="T25" fmla="*/ 741 h 999"/>
                <a:gd name="T26" fmla="*/ 659 w 981"/>
                <a:gd name="T27" fmla="*/ 824 h 999"/>
                <a:gd name="T28" fmla="*/ 746 w 981"/>
                <a:gd name="T29" fmla="*/ 907 h 999"/>
                <a:gd name="T30" fmla="*/ 811 w 981"/>
                <a:gd name="T31" fmla="*/ 949 h 999"/>
                <a:gd name="T32" fmla="*/ 862 w 981"/>
                <a:gd name="T33" fmla="*/ 949 h 999"/>
                <a:gd name="T34" fmla="*/ 981 w 981"/>
                <a:gd name="T35" fmla="*/ 999 h 9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1"/>
                <a:gd name="T55" fmla="*/ 0 h 999"/>
                <a:gd name="T56" fmla="*/ 981 w 981"/>
                <a:gd name="T57" fmla="*/ 999 h 9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1" h="999">
                  <a:moveTo>
                    <a:pt x="0" y="0"/>
                  </a:moveTo>
                  <a:cubicBezTo>
                    <a:pt x="9" y="32"/>
                    <a:pt x="18" y="65"/>
                    <a:pt x="28" y="96"/>
                  </a:cubicBezTo>
                  <a:cubicBezTo>
                    <a:pt x="38" y="127"/>
                    <a:pt x="50" y="156"/>
                    <a:pt x="60" y="184"/>
                  </a:cubicBezTo>
                  <a:cubicBezTo>
                    <a:pt x="70" y="212"/>
                    <a:pt x="78" y="240"/>
                    <a:pt x="87" y="262"/>
                  </a:cubicBezTo>
                  <a:cubicBezTo>
                    <a:pt x="96" y="284"/>
                    <a:pt x="108" y="301"/>
                    <a:pt x="115" y="317"/>
                  </a:cubicBezTo>
                  <a:cubicBezTo>
                    <a:pt x="122" y="333"/>
                    <a:pt x="122" y="344"/>
                    <a:pt x="129" y="359"/>
                  </a:cubicBezTo>
                  <a:cubicBezTo>
                    <a:pt x="136" y="374"/>
                    <a:pt x="149" y="390"/>
                    <a:pt x="157" y="405"/>
                  </a:cubicBezTo>
                  <a:cubicBezTo>
                    <a:pt x="165" y="420"/>
                    <a:pt x="167" y="437"/>
                    <a:pt x="180" y="451"/>
                  </a:cubicBezTo>
                  <a:cubicBezTo>
                    <a:pt x="193" y="465"/>
                    <a:pt x="211" y="474"/>
                    <a:pt x="235" y="488"/>
                  </a:cubicBezTo>
                  <a:cubicBezTo>
                    <a:pt x="259" y="502"/>
                    <a:pt x="295" y="519"/>
                    <a:pt x="327" y="534"/>
                  </a:cubicBezTo>
                  <a:cubicBezTo>
                    <a:pt x="359" y="549"/>
                    <a:pt x="405" y="567"/>
                    <a:pt x="428" y="580"/>
                  </a:cubicBezTo>
                  <a:cubicBezTo>
                    <a:pt x="451" y="593"/>
                    <a:pt x="441" y="585"/>
                    <a:pt x="465" y="612"/>
                  </a:cubicBezTo>
                  <a:cubicBezTo>
                    <a:pt x="489" y="639"/>
                    <a:pt x="539" y="706"/>
                    <a:pt x="571" y="741"/>
                  </a:cubicBezTo>
                  <a:cubicBezTo>
                    <a:pt x="603" y="776"/>
                    <a:pt x="630" y="796"/>
                    <a:pt x="659" y="824"/>
                  </a:cubicBezTo>
                  <a:cubicBezTo>
                    <a:pt x="688" y="852"/>
                    <a:pt x="721" y="886"/>
                    <a:pt x="746" y="907"/>
                  </a:cubicBezTo>
                  <a:cubicBezTo>
                    <a:pt x="771" y="928"/>
                    <a:pt x="792" y="942"/>
                    <a:pt x="811" y="949"/>
                  </a:cubicBezTo>
                  <a:cubicBezTo>
                    <a:pt x="830" y="956"/>
                    <a:pt x="834" y="941"/>
                    <a:pt x="862" y="949"/>
                  </a:cubicBezTo>
                  <a:cubicBezTo>
                    <a:pt x="890" y="957"/>
                    <a:pt x="935" y="978"/>
                    <a:pt x="981" y="999"/>
                  </a:cubicBezTo>
                </a:path>
              </a:pathLst>
            </a:custGeom>
            <a:noFill/>
            <a:ln w="76200">
              <a:solidFill>
                <a:srgbClr val="FFCC66"/>
              </a:solidFill>
              <a:round/>
              <a:headEnd/>
              <a:tailEnd/>
            </a:ln>
          </p:spPr>
          <p:txBody>
            <a:bodyPr>
              <a:spAutoFit/>
            </a:bodyPr>
            <a:lstStyle/>
            <a:p>
              <a:endParaRPr lang="en-US"/>
            </a:p>
          </p:txBody>
        </p:sp>
        <p:sp>
          <p:nvSpPr>
            <p:cNvPr id="125984" name="Freeform 11"/>
            <p:cNvSpPr>
              <a:spLocks/>
            </p:cNvSpPr>
            <p:nvPr/>
          </p:nvSpPr>
          <p:spPr bwMode="auto">
            <a:xfrm>
              <a:off x="2180" y="1258"/>
              <a:ext cx="1486" cy="1249"/>
            </a:xfrm>
            <a:custGeom>
              <a:avLst/>
              <a:gdLst>
                <a:gd name="T0" fmla="*/ 0 w 1440"/>
                <a:gd name="T1" fmla="*/ 0 h 1249"/>
                <a:gd name="T2" fmla="*/ 216 w 1440"/>
                <a:gd name="T3" fmla="*/ 37 h 1249"/>
                <a:gd name="T4" fmla="*/ 345 w 1440"/>
                <a:gd name="T5" fmla="*/ 69 h 1249"/>
                <a:gd name="T6" fmla="*/ 442 w 1440"/>
                <a:gd name="T7" fmla="*/ 92 h 1249"/>
                <a:gd name="T8" fmla="*/ 580 w 1440"/>
                <a:gd name="T9" fmla="*/ 217 h 1249"/>
                <a:gd name="T10" fmla="*/ 617 w 1440"/>
                <a:gd name="T11" fmla="*/ 263 h 1249"/>
                <a:gd name="T12" fmla="*/ 654 w 1440"/>
                <a:gd name="T13" fmla="*/ 276 h 1249"/>
                <a:gd name="T14" fmla="*/ 723 w 1440"/>
                <a:gd name="T15" fmla="*/ 304 h 1249"/>
                <a:gd name="T16" fmla="*/ 797 w 1440"/>
                <a:gd name="T17" fmla="*/ 318 h 1249"/>
                <a:gd name="T18" fmla="*/ 857 w 1440"/>
                <a:gd name="T19" fmla="*/ 323 h 1249"/>
                <a:gd name="T20" fmla="*/ 930 w 1440"/>
                <a:gd name="T21" fmla="*/ 336 h 1249"/>
                <a:gd name="T22" fmla="*/ 981 w 1440"/>
                <a:gd name="T23" fmla="*/ 378 h 1249"/>
                <a:gd name="T24" fmla="*/ 1046 w 1440"/>
                <a:gd name="T25" fmla="*/ 447 h 1249"/>
                <a:gd name="T26" fmla="*/ 1106 w 1440"/>
                <a:gd name="T27" fmla="*/ 525 h 1249"/>
                <a:gd name="T28" fmla="*/ 1175 w 1440"/>
                <a:gd name="T29" fmla="*/ 608 h 1249"/>
                <a:gd name="T30" fmla="*/ 1225 w 1440"/>
                <a:gd name="T31" fmla="*/ 677 h 1249"/>
                <a:gd name="T32" fmla="*/ 1308 w 1440"/>
                <a:gd name="T33" fmla="*/ 765 h 1249"/>
                <a:gd name="T34" fmla="*/ 1354 w 1440"/>
                <a:gd name="T35" fmla="*/ 876 h 1249"/>
                <a:gd name="T36" fmla="*/ 1387 w 1440"/>
                <a:gd name="T37" fmla="*/ 1009 h 1249"/>
                <a:gd name="T38" fmla="*/ 1433 w 1440"/>
                <a:gd name="T39" fmla="*/ 1147 h 1249"/>
                <a:gd name="T40" fmla="*/ 1428 w 1440"/>
                <a:gd name="T41" fmla="*/ 1249 h 12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0"/>
                <a:gd name="T64" fmla="*/ 0 h 1249"/>
                <a:gd name="T65" fmla="*/ 1440 w 1440"/>
                <a:gd name="T66" fmla="*/ 1249 h 12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0" h="1249">
                  <a:moveTo>
                    <a:pt x="0" y="0"/>
                  </a:moveTo>
                  <a:cubicBezTo>
                    <a:pt x="79" y="13"/>
                    <a:pt x="159" y="26"/>
                    <a:pt x="216" y="37"/>
                  </a:cubicBezTo>
                  <a:cubicBezTo>
                    <a:pt x="273" y="48"/>
                    <a:pt x="307" y="60"/>
                    <a:pt x="345" y="69"/>
                  </a:cubicBezTo>
                  <a:cubicBezTo>
                    <a:pt x="383" y="78"/>
                    <a:pt x="403" y="67"/>
                    <a:pt x="442" y="92"/>
                  </a:cubicBezTo>
                  <a:cubicBezTo>
                    <a:pt x="481" y="117"/>
                    <a:pt x="551" y="189"/>
                    <a:pt x="580" y="217"/>
                  </a:cubicBezTo>
                  <a:cubicBezTo>
                    <a:pt x="609" y="245"/>
                    <a:pt x="605" y="253"/>
                    <a:pt x="617" y="263"/>
                  </a:cubicBezTo>
                  <a:cubicBezTo>
                    <a:pt x="629" y="273"/>
                    <a:pt x="636" y="269"/>
                    <a:pt x="654" y="276"/>
                  </a:cubicBezTo>
                  <a:cubicBezTo>
                    <a:pt x="672" y="283"/>
                    <a:pt x="699" y="297"/>
                    <a:pt x="723" y="304"/>
                  </a:cubicBezTo>
                  <a:cubicBezTo>
                    <a:pt x="747" y="311"/>
                    <a:pt x="775" y="315"/>
                    <a:pt x="797" y="318"/>
                  </a:cubicBezTo>
                  <a:cubicBezTo>
                    <a:pt x="819" y="321"/>
                    <a:pt x="835" y="320"/>
                    <a:pt x="857" y="323"/>
                  </a:cubicBezTo>
                  <a:cubicBezTo>
                    <a:pt x="879" y="326"/>
                    <a:pt x="909" y="327"/>
                    <a:pt x="930" y="336"/>
                  </a:cubicBezTo>
                  <a:cubicBezTo>
                    <a:pt x="951" y="345"/>
                    <a:pt x="962" y="360"/>
                    <a:pt x="981" y="378"/>
                  </a:cubicBezTo>
                  <a:cubicBezTo>
                    <a:pt x="1000" y="396"/>
                    <a:pt x="1025" y="423"/>
                    <a:pt x="1046" y="447"/>
                  </a:cubicBezTo>
                  <a:cubicBezTo>
                    <a:pt x="1067" y="471"/>
                    <a:pt x="1085" y="498"/>
                    <a:pt x="1106" y="525"/>
                  </a:cubicBezTo>
                  <a:cubicBezTo>
                    <a:pt x="1127" y="552"/>
                    <a:pt x="1155" y="583"/>
                    <a:pt x="1175" y="608"/>
                  </a:cubicBezTo>
                  <a:cubicBezTo>
                    <a:pt x="1195" y="633"/>
                    <a:pt x="1203" y="651"/>
                    <a:pt x="1225" y="677"/>
                  </a:cubicBezTo>
                  <a:cubicBezTo>
                    <a:pt x="1247" y="703"/>
                    <a:pt x="1287" y="732"/>
                    <a:pt x="1308" y="765"/>
                  </a:cubicBezTo>
                  <a:cubicBezTo>
                    <a:pt x="1329" y="798"/>
                    <a:pt x="1341" y="835"/>
                    <a:pt x="1354" y="876"/>
                  </a:cubicBezTo>
                  <a:cubicBezTo>
                    <a:pt x="1367" y="917"/>
                    <a:pt x="1374" y="964"/>
                    <a:pt x="1387" y="1009"/>
                  </a:cubicBezTo>
                  <a:cubicBezTo>
                    <a:pt x="1400" y="1054"/>
                    <a:pt x="1426" y="1107"/>
                    <a:pt x="1433" y="1147"/>
                  </a:cubicBezTo>
                  <a:cubicBezTo>
                    <a:pt x="1440" y="1187"/>
                    <a:pt x="1429" y="1232"/>
                    <a:pt x="1428" y="1249"/>
                  </a:cubicBezTo>
                </a:path>
              </a:pathLst>
            </a:custGeom>
            <a:noFill/>
            <a:ln w="76200">
              <a:solidFill>
                <a:srgbClr val="FFCC66"/>
              </a:solidFill>
              <a:round/>
              <a:headEnd/>
              <a:tailEnd/>
            </a:ln>
          </p:spPr>
          <p:txBody>
            <a:bodyPr>
              <a:spAutoFit/>
            </a:bodyPr>
            <a:lstStyle/>
            <a:p>
              <a:endParaRPr lang="en-US"/>
            </a:p>
          </p:txBody>
        </p:sp>
        <p:sp>
          <p:nvSpPr>
            <p:cNvPr id="125985" name="Text Box 13"/>
            <p:cNvSpPr txBox="1">
              <a:spLocks noChangeArrowheads="1"/>
            </p:cNvSpPr>
            <p:nvPr/>
          </p:nvSpPr>
          <p:spPr bwMode="auto">
            <a:xfrm>
              <a:off x="1749" y="859"/>
              <a:ext cx="557" cy="337"/>
            </a:xfrm>
            <a:prstGeom prst="rect">
              <a:avLst/>
            </a:prstGeom>
            <a:noFill/>
            <a:ln w="12700">
              <a:noFill/>
              <a:miter lim="800000"/>
              <a:headEnd/>
              <a:tailEnd/>
            </a:ln>
          </p:spPr>
          <p:txBody>
            <a:bodyPr wrap="none">
              <a:spAutoFit/>
            </a:bodyPr>
            <a:lstStyle/>
            <a:p>
              <a:pPr algn="l">
                <a:lnSpc>
                  <a:spcPct val="120000"/>
                </a:lnSpc>
              </a:pPr>
              <a:r>
                <a:rPr lang="en-US" sz="2400">
                  <a:solidFill>
                    <a:schemeClr val="folHlink"/>
                  </a:solidFill>
                </a:rPr>
                <a:t>Road</a:t>
              </a:r>
            </a:p>
          </p:txBody>
        </p:sp>
      </p:grpSp>
      <p:grpSp>
        <p:nvGrpSpPr>
          <p:cNvPr id="3" name="Group 20"/>
          <p:cNvGrpSpPr>
            <a:grpSpLocks/>
          </p:cNvGrpSpPr>
          <p:nvPr/>
        </p:nvGrpSpPr>
        <p:grpSpPr bwMode="auto">
          <a:xfrm>
            <a:off x="1670050" y="3121025"/>
            <a:ext cx="2482850" cy="471488"/>
            <a:chOff x="1058" y="1963"/>
            <a:chExt cx="1573" cy="300"/>
          </a:xfrm>
        </p:grpSpPr>
        <p:sp>
          <p:nvSpPr>
            <p:cNvPr id="125978" name="Freeform 14"/>
            <p:cNvSpPr>
              <a:spLocks/>
            </p:cNvSpPr>
            <p:nvPr/>
          </p:nvSpPr>
          <p:spPr bwMode="auto">
            <a:xfrm>
              <a:off x="1203" y="2161"/>
              <a:ext cx="797" cy="102"/>
            </a:xfrm>
            <a:custGeom>
              <a:avLst/>
              <a:gdLst>
                <a:gd name="T0" fmla="*/ 0 w 797"/>
                <a:gd name="T1" fmla="*/ 102 h 102"/>
                <a:gd name="T2" fmla="*/ 166 w 797"/>
                <a:gd name="T3" fmla="*/ 74 h 102"/>
                <a:gd name="T4" fmla="*/ 276 w 797"/>
                <a:gd name="T5" fmla="*/ 55 h 102"/>
                <a:gd name="T6" fmla="*/ 447 w 797"/>
                <a:gd name="T7" fmla="*/ 37 h 102"/>
                <a:gd name="T8" fmla="*/ 585 w 797"/>
                <a:gd name="T9" fmla="*/ 19 h 102"/>
                <a:gd name="T10" fmla="*/ 797 w 797"/>
                <a:gd name="T11" fmla="*/ 0 h 102"/>
                <a:gd name="T12" fmla="*/ 0 60000 65536"/>
                <a:gd name="T13" fmla="*/ 0 60000 65536"/>
                <a:gd name="T14" fmla="*/ 0 60000 65536"/>
                <a:gd name="T15" fmla="*/ 0 60000 65536"/>
                <a:gd name="T16" fmla="*/ 0 60000 65536"/>
                <a:gd name="T17" fmla="*/ 0 60000 65536"/>
                <a:gd name="T18" fmla="*/ 0 w 797"/>
                <a:gd name="T19" fmla="*/ 0 h 102"/>
                <a:gd name="T20" fmla="*/ 797 w 797"/>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797" h="102">
                  <a:moveTo>
                    <a:pt x="0" y="102"/>
                  </a:moveTo>
                  <a:cubicBezTo>
                    <a:pt x="60" y="92"/>
                    <a:pt x="120" y="82"/>
                    <a:pt x="166" y="74"/>
                  </a:cubicBezTo>
                  <a:cubicBezTo>
                    <a:pt x="212" y="66"/>
                    <a:pt x="229" y="61"/>
                    <a:pt x="276" y="55"/>
                  </a:cubicBezTo>
                  <a:cubicBezTo>
                    <a:pt x="323" y="49"/>
                    <a:pt x="396" y="43"/>
                    <a:pt x="447" y="37"/>
                  </a:cubicBezTo>
                  <a:cubicBezTo>
                    <a:pt x="498" y="31"/>
                    <a:pt x="527" y="25"/>
                    <a:pt x="585" y="19"/>
                  </a:cubicBezTo>
                  <a:cubicBezTo>
                    <a:pt x="643" y="13"/>
                    <a:pt x="762" y="3"/>
                    <a:pt x="797" y="0"/>
                  </a:cubicBezTo>
                </a:path>
              </a:pathLst>
            </a:custGeom>
            <a:noFill/>
            <a:ln w="76200">
              <a:solidFill>
                <a:srgbClr val="FFCC66"/>
              </a:solidFill>
              <a:prstDash val="sysDot"/>
              <a:round/>
              <a:headEnd/>
              <a:tailEnd/>
            </a:ln>
          </p:spPr>
          <p:txBody>
            <a:bodyPr>
              <a:spAutoFit/>
            </a:bodyPr>
            <a:lstStyle/>
            <a:p>
              <a:endParaRPr lang="en-US"/>
            </a:p>
          </p:txBody>
        </p:sp>
        <p:sp>
          <p:nvSpPr>
            <p:cNvPr id="125979" name="Freeform 15"/>
            <p:cNvSpPr>
              <a:spLocks/>
            </p:cNvSpPr>
            <p:nvPr/>
          </p:nvSpPr>
          <p:spPr bwMode="auto">
            <a:xfrm>
              <a:off x="2000" y="1963"/>
              <a:ext cx="631" cy="198"/>
            </a:xfrm>
            <a:custGeom>
              <a:avLst/>
              <a:gdLst>
                <a:gd name="T0" fmla="*/ 0 w 613"/>
                <a:gd name="T1" fmla="*/ 198 h 198"/>
                <a:gd name="T2" fmla="*/ 138 w 613"/>
                <a:gd name="T3" fmla="*/ 175 h 198"/>
                <a:gd name="T4" fmla="*/ 267 w 613"/>
                <a:gd name="T5" fmla="*/ 143 h 198"/>
                <a:gd name="T6" fmla="*/ 341 w 613"/>
                <a:gd name="T7" fmla="*/ 111 h 198"/>
                <a:gd name="T8" fmla="*/ 410 w 613"/>
                <a:gd name="T9" fmla="*/ 69 h 198"/>
                <a:gd name="T10" fmla="*/ 470 w 613"/>
                <a:gd name="T11" fmla="*/ 41 h 198"/>
                <a:gd name="T12" fmla="*/ 525 w 613"/>
                <a:gd name="T13" fmla="*/ 23 h 198"/>
                <a:gd name="T14" fmla="*/ 613 w 613"/>
                <a:gd name="T15" fmla="*/ 0 h 198"/>
                <a:gd name="T16" fmla="*/ 0 60000 65536"/>
                <a:gd name="T17" fmla="*/ 0 60000 65536"/>
                <a:gd name="T18" fmla="*/ 0 60000 65536"/>
                <a:gd name="T19" fmla="*/ 0 60000 65536"/>
                <a:gd name="T20" fmla="*/ 0 60000 65536"/>
                <a:gd name="T21" fmla="*/ 0 60000 65536"/>
                <a:gd name="T22" fmla="*/ 0 60000 65536"/>
                <a:gd name="T23" fmla="*/ 0 60000 65536"/>
                <a:gd name="T24" fmla="*/ 0 w 613"/>
                <a:gd name="T25" fmla="*/ 0 h 198"/>
                <a:gd name="T26" fmla="*/ 613 w 613"/>
                <a:gd name="T27" fmla="*/ 198 h 1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3" h="198">
                  <a:moveTo>
                    <a:pt x="0" y="198"/>
                  </a:moveTo>
                  <a:cubicBezTo>
                    <a:pt x="47" y="191"/>
                    <a:pt x="94" y="184"/>
                    <a:pt x="138" y="175"/>
                  </a:cubicBezTo>
                  <a:cubicBezTo>
                    <a:pt x="182" y="166"/>
                    <a:pt x="233" y="154"/>
                    <a:pt x="267" y="143"/>
                  </a:cubicBezTo>
                  <a:cubicBezTo>
                    <a:pt x="301" y="132"/>
                    <a:pt x="317" y="123"/>
                    <a:pt x="341" y="111"/>
                  </a:cubicBezTo>
                  <a:cubicBezTo>
                    <a:pt x="365" y="99"/>
                    <a:pt x="389" y="81"/>
                    <a:pt x="410" y="69"/>
                  </a:cubicBezTo>
                  <a:cubicBezTo>
                    <a:pt x="431" y="57"/>
                    <a:pt x="451" y="49"/>
                    <a:pt x="470" y="41"/>
                  </a:cubicBezTo>
                  <a:cubicBezTo>
                    <a:pt x="489" y="33"/>
                    <a:pt x="501" y="30"/>
                    <a:pt x="525" y="23"/>
                  </a:cubicBezTo>
                  <a:cubicBezTo>
                    <a:pt x="549" y="16"/>
                    <a:pt x="581" y="8"/>
                    <a:pt x="613" y="0"/>
                  </a:cubicBezTo>
                </a:path>
              </a:pathLst>
            </a:custGeom>
            <a:noFill/>
            <a:ln w="76200">
              <a:solidFill>
                <a:srgbClr val="FFCC66"/>
              </a:solidFill>
              <a:round/>
              <a:headEnd/>
              <a:tailEnd/>
            </a:ln>
          </p:spPr>
          <p:txBody>
            <a:bodyPr>
              <a:spAutoFit/>
            </a:bodyPr>
            <a:lstStyle/>
            <a:p>
              <a:endParaRPr lang="en-US"/>
            </a:p>
          </p:txBody>
        </p:sp>
        <p:sp>
          <p:nvSpPr>
            <p:cNvPr id="125980" name="Text Box 16"/>
            <p:cNvSpPr txBox="1">
              <a:spLocks noChangeArrowheads="1"/>
            </p:cNvSpPr>
            <p:nvPr/>
          </p:nvSpPr>
          <p:spPr bwMode="auto">
            <a:xfrm rot="-492562">
              <a:off x="1058" y="1963"/>
              <a:ext cx="1201" cy="214"/>
            </a:xfrm>
            <a:prstGeom prst="rect">
              <a:avLst/>
            </a:prstGeom>
            <a:noFill/>
            <a:ln w="12700">
              <a:noFill/>
              <a:miter lim="800000"/>
              <a:headEnd/>
              <a:tailEnd/>
            </a:ln>
          </p:spPr>
          <p:txBody>
            <a:bodyPr wrap="none">
              <a:spAutoFit/>
            </a:bodyPr>
            <a:lstStyle/>
            <a:p>
              <a:pPr algn="l">
                <a:lnSpc>
                  <a:spcPct val="100000"/>
                </a:lnSpc>
                <a:spcBef>
                  <a:spcPct val="0"/>
                </a:spcBef>
                <a:buClrTx/>
                <a:buSzTx/>
              </a:pPr>
              <a:r>
                <a:rPr lang="en-US" sz="1600">
                  <a:solidFill>
                    <a:schemeClr val="folHlink"/>
                  </a:solidFill>
                </a:rPr>
                <a:t>Faysaliyyah Tunnel</a:t>
              </a:r>
              <a:endParaRPr lang="en-US" sz="2400" b="0" i="1"/>
            </a:p>
          </p:txBody>
        </p:sp>
      </p:grpSp>
      <p:sp>
        <p:nvSpPr>
          <p:cNvPr id="396313" name="Rectangle 25"/>
          <p:cNvSpPr>
            <a:spLocks noChangeArrowheads="1"/>
          </p:cNvSpPr>
          <p:nvPr/>
        </p:nvSpPr>
        <p:spPr bwMode="auto">
          <a:xfrm>
            <a:off x="8123238" y="5356225"/>
            <a:ext cx="669925" cy="342900"/>
          </a:xfrm>
          <a:prstGeom prst="rect">
            <a:avLst/>
          </a:prstGeom>
          <a:solidFill>
            <a:schemeClr val="bg1"/>
          </a:solidFill>
          <a:ln w="12700">
            <a:noFill/>
            <a:miter lim="800000"/>
            <a:headEnd/>
            <a:tailEnd/>
          </a:ln>
        </p:spPr>
        <p:txBody>
          <a:bodyPr wrap="none" lIns="45720" tIns="18288" rIns="45720" bIns="18288">
            <a:spAutoFit/>
          </a:bodyPr>
          <a:lstStyle/>
          <a:p>
            <a:pPr algn="l">
              <a:lnSpc>
                <a:spcPct val="100000"/>
              </a:lnSpc>
              <a:spcBef>
                <a:spcPct val="0"/>
              </a:spcBef>
              <a:buClrTx/>
              <a:buSzTx/>
            </a:pPr>
            <a:r>
              <a:rPr lang="en-US" sz="2000">
                <a:solidFill>
                  <a:schemeClr val="folHlink"/>
                </a:solidFill>
              </a:rPr>
              <a:t>Mina</a:t>
            </a:r>
          </a:p>
        </p:txBody>
      </p:sp>
      <p:grpSp>
        <p:nvGrpSpPr>
          <p:cNvPr id="4" name="Group 44"/>
          <p:cNvGrpSpPr>
            <a:grpSpLocks/>
          </p:cNvGrpSpPr>
          <p:nvPr/>
        </p:nvGrpSpPr>
        <p:grpSpPr bwMode="auto">
          <a:xfrm>
            <a:off x="7167563" y="2509838"/>
            <a:ext cx="1343025" cy="2179637"/>
            <a:chOff x="4515" y="1581"/>
            <a:chExt cx="846" cy="1373"/>
          </a:xfrm>
        </p:grpSpPr>
        <p:sp>
          <p:nvSpPr>
            <p:cNvPr id="125976" name="Rectangle 24"/>
            <p:cNvSpPr>
              <a:spLocks noChangeArrowheads="1"/>
            </p:cNvSpPr>
            <p:nvPr/>
          </p:nvSpPr>
          <p:spPr bwMode="auto">
            <a:xfrm>
              <a:off x="4515" y="1581"/>
              <a:ext cx="846" cy="192"/>
            </a:xfrm>
            <a:prstGeom prst="rect">
              <a:avLst/>
            </a:prstGeom>
            <a:solidFill>
              <a:srgbClr val="990000"/>
            </a:solidFill>
            <a:ln w="12700">
              <a:noFill/>
              <a:miter lim="800000"/>
              <a:headEnd/>
              <a:tailEnd/>
            </a:ln>
          </p:spPr>
          <p:txBody>
            <a:bodyPr wrap="none" lIns="45720" tIns="0" rIns="45720" bIns="0">
              <a:spAutoFit/>
            </a:bodyPr>
            <a:lstStyle/>
            <a:p>
              <a:pPr algn="l">
                <a:lnSpc>
                  <a:spcPct val="100000"/>
                </a:lnSpc>
                <a:spcBef>
                  <a:spcPct val="0"/>
                </a:spcBef>
                <a:buClrTx/>
                <a:buSzTx/>
              </a:pPr>
              <a:r>
                <a:rPr lang="en-US" sz="2000" b="0">
                  <a:solidFill>
                    <a:schemeClr val="folHlink"/>
                  </a:solidFill>
                  <a:latin typeface="Arial Narrow" pitchFamily="34" charset="0"/>
                </a:rPr>
                <a:t>Jamarat Area</a:t>
              </a:r>
            </a:p>
          </p:txBody>
        </p:sp>
        <p:sp>
          <p:nvSpPr>
            <p:cNvPr id="125977" name="Line 27"/>
            <p:cNvSpPr>
              <a:spLocks noChangeShapeType="1"/>
            </p:cNvSpPr>
            <p:nvPr/>
          </p:nvSpPr>
          <p:spPr bwMode="auto">
            <a:xfrm flipH="1">
              <a:off x="4521" y="1777"/>
              <a:ext cx="422" cy="1177"/>
            </a:xfrm>
            <a:prstGeom prst="line">
              <a:avLst/>
            </a:prstGeom>
            <a:noFill/>
            <a:ln w="28575">
              <a:solidFill>
                <a:schemeClr val="hlink"/>
              </a:solidFill>
              <a:round/>
              <a:headEnd/>
              <a:tailEnd type="stealth" w="med" len="med"/>
            </a:ln>
          </p:spPr>
          <p:txBody>
            <a:bodyPr>
              <a:spAutoFit/>
            </a:bodyPr>
            <a:lstStyle/>
            <a:p>
              <a:endParaRPr lang="en-US"/>
            </a:p>
          </p:txBody>
        </p:sp>
      </p:grpSp>
      <p:grpSp>
        <p:nvGrpSpPr>
          <p:cNvPr id="5" name="Group 45"/>
          <p:cNvGrpSpPr>
            <a:grpSpLocks/>
          </p:cNvGrpSpPr>
          <p:nvPr/>
        </p:nvGrpSpPr>
        <p:grpSpPr bwMode="auto">
          <a:xfrm>
            <a:off x="1466850" y="4102100"/>
            <a:ext cx="4986338" cy="847725"/>
            <a:chOff x="924" y="2584"/>
            <a:chExt cx="3141" cy="534"/>
          </a:xfrm>
        </p:grpSpPr>
        <p:sp>
          <p:nvSpPr>
            <p:cNvPr id="125966" name="Text Box 19"/>
            <p:cNvSpPr txBox="1">
              <a:spLocks noChangeArrowheads="1"/>
            </p:cNvSpPr>
            <p:nvPr/>
          </p:nvSpPr>
          <p:spPr bwMode="auto">
            <a:xfrm rot="22467">
              <a:off x="1682" y="2634"/>
              <a:ext cx="1249" cy="250"/>
            </a:xfrm>
            <a:prstGeom prst="rect">
              <a:avLst/>
            </a:prstGeom>
            <a:noFill/>
            <a:ln w="12700">
              <a:noFill/>
              <a:miter lim="800000"/>
              <a:headEnd/>
              <a:tailEnd/>
            </a:ln>
          </p:spPr>
          <p:txBody>
            <a:bodyPr wrap="none">
              <a:spAutoFit/>
            </a:bodyPr>
            <a:lstStyle/>
            <a:p>
              <a:pPr algn="l">
                <a:lnSpc>
                  <a:spcPct val="100000"/>
                </a:lnSpc>
                <a:spcBef>
                  <a:spcPct val="0"/>
                </a:spcBef>
                <a:buClrTx/>
                <a:buSzTx/>
              </a:pPr>
              <a:r>
                <a:rPr lang="en-US" sz="2000">
                  <a:solidFill>
                    <a:schemeClr val="folHlink"/>
                  </a:solidFill>
                </a:rPr>
                <a:t>Pedestrian Road</a:t>
              </a:r>
              <a:endParaRPr lang="en-US" sz="2400" b="0" i="1"/>
            </a:p>
          </p:txBody>
        </p:sp>
        <p:sp>
          <p:nvSpPr>
            <p:cNvPr id="125967" name="Rectangle 29"/>
            <p:cNvSpPr>
              <a:spLocks noChangeArrowheads="1"/>
            </p:cNvSpPr>
            <p:nvPr/>
          </p:nvSpPr>
          <p:spPr bwMode="auto">
            <a:xfrm>
              <a:off x="1434" y="2830"/>
              <a:ext cx="605" cy="288"/>
            </a:xfrm>
            <a:prstGeom prst="rect">
              <a:avLst/>
            </a:prstGeom>
            <a:noFill/>
            <a:ln w="12700">
              <a:noFill/>
              <a:miter lim="800000"/>
              <a:headEnd/>
              <a:tailEnd/>
            </a:ln>
          </p:spPr>
          <p:txBody>
            <a:bodyPr wrap="none">
              <a:spAutoFit/>
            </a:bodyPr>
            <a:lstStyle/>
            <a:p>
              <a:pPr algn="l">
                <a:lnSpc>
                  <a:spcPct val="120000"/>
                </a:lnSpc>
              </a:pPr>
              <a:r>
                <a:rPr lang="en-US" sz="2000">
                  <a:solidFill>
                    <a:schemeClr val="folHlink"/>
                  </a:solidFill>
                </a:rPr>
                <a:t>Tunnel</a:t>
              </a:r>
            </a:p>
          </p:txBody>
        </p:sp>
        <p:grpSp>
          <p:nvGrpSpPr>
            <p:cNvPr id="6" name="Group 39"/>
            <p:cNvGrpSpPr>
              <a:grpSpLocks/>
            </p:cNvGrpSpPr>
            <p:nvPr/>
          </p:nvGrpSpPr>
          <p:grpSpPr bwMode="auto">
            <a:xfrm>
              <a:off x="924" y="2584"/>
              <a:ext cx="3141" cy="317"/>
              <a:chOff x="924" y="2584"/>
              <a:chExt cx="3141" cy="317"/>
            </a:xfrm>
          </p:grpSpPr>
          <p:sp>
            <p:nvSpPr>
              <p:cNvPr id="125971" name="Freeform 17"/>
              <p:cNvSpPr>
                <a:spLocks/>
              </p:cNvSpPr>
              <p:nvPr/>
            </p:nvSpPr>
            <p:spPr bwMode="auto">
              <a:xfrm>
                <a:off x="1188" y="2869"/>
                <a:ext cx="1095" cy="32"/>
              </a:xfrm>
              <a:custGeom>
                <a:avLst/>
                <a:gdLst>
                  <a:gd name="T0" fmla="*/ 0 w 1101"/>
                  <a:gd name="T1" fmla="*/ 0 h 32"/>
                  <a:gd name="T2" fmla="*/ 668 w 1101"/>
                  <a:gd name="T3" fmla="*/ 19 h 32"/>
                  <a:gd name="T4" fmla="*/ 1101 w 1101"/>
                  <a:gd name="T5" fmla="*/ 32 h 32"/>
                  <a:gd name="T6" fmla="*/ 0 60000 65536"/>
                  <a:gd name="T7" fmla="*/ 0 60000 65536"/>
                  <a:gd name="T8" fmla="*/ 0 60000 65536"/>
                  <a:gd name="T9" fmla="*/ 0 w 1101"/>
                  <a:gd name="T10" fmla="*/ 0 h 32"/>
                  <a:gd name="T11" fmla="*/ 1101 w 1101"/>
                  <a:gd name="T12" fmla="*/ 32 h 32"/>
                </a:gdLst>
                <a:ahLst/>
                <a:cxnLst>
                  <a:cxn ang="T6">
                    <a:pos x="T0" y="T1"/>
                  </a:cxn>
                  <a:cxn ang="T7">
                    <a:pos x="T2" y="T3"/>
                  </a:cxn>
                  <a:cxn ang="T8">
                    <a:pos x="T4" y="T5"/>
                  </a:cxn>
                </a:cxnLst>
                <a:rect l="T9" t="T10" r="T11" b="T12"/>
                <a:pathLst>
                  <a:path w="1101" h="32">
                    <a:moveTo>
                      <a:pt x="0" y="0"/>
                    </a:moveTo>
                    <a:cubicBezTo>
                      <a:pt x="242" y="7"/>
                      <a:pt x="485" y="14"/>
                      <a:pt x="668" y="19"/>
                    </a:cubicBezTo>
                    <a:cubicBezTo>
                      <a:pt x="851" y="24"/>
                      <a:pt x="976" y="28"/>
                      <a:pt x="1101" y="32"/>
                    </a:cubicBezTo>
                  </a:path>
                </a:pathLst>
              </a:custGeom>
              <a:noFill/>
              <a:ln w="76200">
                <a:solidFill>
                  <a:srgbClr val="00FF00"/>
                </a:solidFill>
                <a:prstDash val="sysDot"/>
                <a:round/>
                <a:headEnd/>
                <a:tailEnd/>
              </a:ln>
            </p:spPr>
            <p:txBody>
              <a:bodyPr>
                <a:spAutoFit/>
              </a:bodyPr>
              <a:lstStyle/>
              <a:p>
                <a:endParaRPr lang="en-US"/>
              </a:p>
            </p:txBody>
          </p:sp>
          <p:sp>
            <p:nvSpPr>
              <p:cNvPr id="125972" name="Freeform 18"/>
              <p:cNvSpPr>
                <a:spLocks/>
              </p:cNvSpPr>
              <p:nvPr/>
            </p:nvSpPr>
            <p:spPr bwMode="auto">
              <a:xfrm>
                <a:off x="2283" y="2605"/>
                <a:ext cx="1287" cy="293"/>
              </a:xfrm>
              <a:custGeom>
                <a:avLst/>
                <a:gdLst>
                  <a:gd name="T0" fmla="*/ 0 w 1295"/>
                  <a:gd name="T1" fmla="*/ 295 h 296"/>
                  <a:gd name="T2" fmla="*/ 286 w 1295"/>
                  <a:gd name="T3" fmla="*/ 295 h 296"/>
                  <a:gd name="T4" fmla="*/ 470 w 1295"/>
                  <a:gd name="T5" fmla="*/ 295 h 296"/>
                  <a:gd name="T6" fmla="*/ 595 w 1295"/>
                  <a:gd name="T7" fmla="*/ 286 h 296"/>
                  <a:gd name="T8" fmla="*/ 737 w 1295"/>
                  <a:gd name="T9" fmla="*/ 267 h 296"/>
                  <a:gd name="T10" fmla="*/ 871 w 1295"/>
                  <a:gd name="T11" fmla="*/ 244 h 296"/>
                  <a:gd name="T12" fmla="*/ 1000 w 1295"/>
                  <a:gd name="T13" fmla="*/ 221 h 296"/>
                  <a:gd name="T14" fmla="*/ 1125 w 1295"/>
                  <a:gd name="T15" fmla="*/ 184 h 296"/>
                  <a:gd name="T16" fmla="*/ 1249 w 1295"/>
                  <a:gd name="T17" fmla="*/ 87 h 296"/>
                  <a:gd name="T18" fmla="*/ 1295 w 1295"/>
                  <a:gd name="T19" fmla="*/ 0 h 2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5"/>
                  <a:gd name="T31" fmla="*/ 0 h 296"/>
                  <a:gd name="T32" fmla="*/ 1295 w 1295"/>
                  <a:gd name="T33" fmla="*/ 296 h 2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5" h="296">
                    <a:moveTo>
                      <a:pt x="0" y="295"/>
                    </a:moveTo>
                    <a:cubicBezTo>
                      <a:pt x="104" y="295"/>
                      <a:pt x="208" y="295"/>
                      <a:pt x="286" y="295"/>
                    </a:cubicBezTo>
                    <a:cubicBezTo>
                      <a:pt x="364" y="295"/>
                      <a:pt x="419" y="296"/>
                      <a:pt x="470" y="295"/>
                    </a:cubicBezTo>
                    <a:cubicBezTo>
                      <a:pt x="521" y="294"/>
                      <a:pt x="551" y="291"/>
                      <a:pt x="595" y="286"/>
                    </a:cubicBezTo>
                    <a:cubicBezTo>
                      <a:pt x="639" y="281"/>
                      <a:pt x="691" y="274"/>
                      <a:pt x="737" y="267"/>
                    </a:cubicBezTo>
                    <a:cubicBezTo>
                      <a:pt x="783" y="260"/>
                      <a:pt x="827" y="252"/>
                      <a:pt x="871" y="244"/>
                    </a:cubicBezTo>
                    <a:cubicBezTo>
                      <a:pt x="915" y="236"/>
                      <a:pt x="958" y="231"/>
                      <a:pt x="1000" y="221"/>
                    </a:cubicBezTo>
                    <a:cubicBezTo>
                      <a:pt x="1042" y="211"/>
                      <a:pt x="1084" y="206"/>
                      <a:pt x="1125" y="184"/>
                    </a:cubicBezTo>
                    <a:cubicBezTo>
                      <a:pt x="1166" y="162"/>
                      <a:pt x="1221" y="118"/>
                      <a:pt x="1249" y="87"/>
                    </a:cubicBezTo>
                    <a:cubicBezTo>
                      <a:pt x="1277" y="56"/>
                      <a:pt x="1286" y="28"/>
                      <a:pt x="1295" y="0"/>
                    </a:cubicBezTo>
                  </a:path>
                </a:pathLst>
              </a:custGeom>
              <a:noFill/>
              <a:ln w="76200">
                <a:solidFill>
                  <a:srgbClr val="00FF00"/>
                </a:solidFill>
                <a:round/>
                <a:headEnd/>
                <a:tailEnd/>
              </a:ln>
            </p:spPr>
            <p:txBody>
              <a:bodyPr>
                <a:spAutoFit/>
              </a:bodyPr>
              <a:lstStyle/>
              <a:p>
                <a:endParaRPr lang="en-US"/>
              </a:p>
            </p:txBody>
          </p:sp>
          <p:sp>
            <p:nvSpPr>
              <p:cNvPr id="125973" name="Freeform 34"/>
              <p:cNvSpPr>
                <a:spLocks/>
              </p:cNvSpPr>
              <p:nvPr/>
            </p:nvSpPr>
            <p:spPr bwMode="auto">
              <a:xfrm rot="1410173">
                <a:off x="924" y="2796"/>
                <a:ext cx="295" cy="27"/>
              </a:xfrm>
              <a:custGeom>
                <a:avLst/>
                <a:gdLst>
                  <a:gd name="T0" fmla="*/ 0 w 1101"/>
                  <a:gd name="T1" fmla="*/ 0 h 32"/>
                  <a:gd name="T2" fmla="*/ 668 w 1101"/>
                  <a:gd name="T3" fmla="*/ 19 h 32"/>
                  <a:gd name="T4" fmla="*/ 1101 w 1101"/>
                  <a:gd name="T5" fmla="*/ 32 h 32"/>
                  <a:gd name="T6" fmla="*/ 0 60000 65536"/>
                  <a:gd name="T7" fmla="*/ 0 60000 65536"/>
                  <a:gd name="T8" fmla="*/ 0 60000 65536"/>
                  <a:gd name="T9" fmla="*/ 0 w 1101"/>
                  <a:gd name="T10" fmla="*/ 0 h 32"/>
                  <a:gd name="T11" fmla="*/ 1101 w 1101"/>
                  <a:gd name="T12" fmla="*/ 32 h 32"/>
                </a:gdLst>
                <a:ahLst/>
                <a:cxnLst>
                  <a:cxn ang="T6">
                    <a:pos x="T0" y="T1"/>
                  </a:cxn>
                  <a:cxn ang="T7">
                    <a:pos x="T2" y="T3"/>
                  </a:cxn>
                  <a:cxn ang="T8">
                    <a:pos x="T4" y="T5"/>
                  </a:cxn>
                </a:cxnLst>
                <a:rect l="T9" t="T10" r="T11" b="T12"/>
                <a:pathLst>
                  <a:path w="1101" h="32">
                    <a:moveTo>
                      <a:pt x="0" y="0"/>
                    </a:moveTo>
                    <a:cubicBezTo>
                      <a:pt x="242" y="7"/>
                      <a:pt x="485" y="14"/>
                      <a:pt x="668" y="19"/>
                    </a:cubicBezTo>
                    <a:cubicBezTo>
                      <a:pt x="851" y="24"/>
                      <a:pt x="976" y="28"/>
                      <a:pt x="1101" y="32"/>
                    </a:cubicBezTo>
                  </a:path>
                </a:pathLst>
              </a:custGeom>
              <a:noFill/>
              <a:ln w="76200">
                <a:solidFill>
                  <a:srgbClr val="00FF00"/>
                </a:solidFill>
                <a:prstDash val="sysDot"/>
                <a:round/>
                <a:headEnd/>
                <a:tailEnd/>
              </a:ln>
            </p:spPr>
            <p:txBody>
              <a:bodyPr>
                <a:spAutoFit/>
              </a:bodyPr>
              <a:lstStyle/>
              <a:p>
                <a:endParaRPr lang="en-US"/>
              </a:p>
            </p:txBody>
          </p:sp>
          <p:sp>
            <p:nvSpPr>
              <p:cNvPr id="125974" name="Freeform 35"/>
              <p:cNvSpPr>
                <a:spLocks/>
              </p:cNvSpPr>
              <p:nvPr/>
            </p:nvSpPr>
            <p:spPr bwMode="auto">
              <a:xfrm>
                <a:off x="3570" y="2603"/>
                <a:ext cx="495" cy="206"/>
              </a:xfrm>
              <a:custGeom>
                <a:avLst/>
                <a:gdLst>
                  <a:gd name="T0" fmla="*/ 0 w 495"/>
                  <a:gd name="T1" fmla="*/ 0 h 206"/>
                  <a:gd name="T2" fmla="*/ 76 w 495"/>
                  <a:gd name="T3" fmla="*/ 11 h 206"/>
                  <a:gd name="T4" fmla="*/ 169 w 495"/>
                  <a:gd name="T5" fmla="*/ 71 h 206"/>
                  <a:gd name="T6" fmla="*/ 283 w 495"/>
                  <a:gd name="T7" fmla="*/ 125 h 206"/>
                  <a:gd name="T8" fmla="*/ 380 w 495"/>
                  <a:gd name="T9" fmla="*/ 157 h 206"/>
                  <a:gd name="T10" fmla="*/ 495 w 495"/>
                  <a:gd name="T11" fmla="*/ 206 h 206"/>
                  <a:gd name="T12" fmla="*/ 0 60000 65536"/>
                  <a:gd name="T13" fmla="*/ 0 60000 65536"/>
                  <a:gd name="T14" fmla="*/ 0 60000 65536"/>
                  <a:gd name="T15" fmla="*/ 0 60000 65536"/>
                  <a:gd name="T16" fmla="*/ 0 60000 65536"/>
                  <a:gd name="T17" fmla="*/ 0 60000 65536"/>
                  <a:gd name="T18" fmla="*/ 0 w 495"/>
                  <a:gd name="T19" fmla="*/ 0 h 206"/>
                  <a:gd name="T20" fmla="*/ 495 w 495"/>
                  <a:gd name="T21" fmla="*/ 206 h 206"/>
                </a:gdLst>
                <a:ahLst/>
                <a:cxnLst>
                  <a:cxn ang="T12">
                    <a:pos x="T0" y="T1"/>
                  </a:cxn>
                  <a:cxn ang="T13">
                    <a:pos x="T2" y="T3"/>
                  </a:cxn>
                  <a:cxn ang="T14">
                    <a:pos x="T4" y="T5"/>
                  </a:cxn>
                  <a:cxn ang="T15">
                    <a:pos x="T6" y="T7"/>
                  </a:cxn>
                  <a:cxn ang="T16">
                    <a:pos x="T8" y="T9"/>
                  </a:cxn>
                  <a:cxn ang="T17">
                    <a:pos x="T10" y="T11"/>
                  </a:cxn>
                </a:cxnLst>
                <a:rect l="T18" t="T19" r="T20" b="T21"/>
                <a:pathLst>
                  <a:path w="495" h="206">
                    <a:moveTo>
                      <a:pt x="0" y="0"/>
                    </a:moveTo>
                    <a:lnTo>
                      <a:pt x="76" y="11"/>
                    </a:lnTo>
                    <a:lnTo>
                      <a:pt x="169" y="71"/>
                    </a:lnTo>
                    <a:lnTo>
                      <a:pt x="283" y="125"/>
                    </a:lnTo>
                    <a:lnTo>
                      <a:pt x="380" y="157"/>
                    </a:lnTo>
                    <a:lnTo>
                      <a:pt x="495" y="206"/>
                    </a:lnTo>
                  </a:path>
                </a:pathLst>
              </a:custGeom>
              <a:noFill/>
              <a:ln w="76200">
                <a:solidFill>
                  <a:srgbClr val="00FF00"/>
                </a:solidFill>
                <a:round/>
                <a:headEnd/>
                <a:tailEnd/>
              </a:ln>
            </p:spPr>
            <p:txBody>
              <a:bodyPr>
                <a:spAutoFit/>
              </a:bodyPr>
              <a:lstStyle/>
              <a:p>
                <a:endParaRPr lang="en-US"/>
              </a:p>
            </p:txBody>
          </p:sp>
          <p:sp>
            <p:nvSpPr>
              <p:cNvPr id="125975" name="Oval 37"/>
              <p:cNvSpPr>
                <a:spLocks noChangeArrowheads="1"/>
              </p:cNvSpPr>
              <p:nvPr/>
            </p:nvSpPr>
            <p:spPr bwMode="auto">
              <a:xfrm>
                <a:off x="3561" y="2584"/>
                <a:ext cx="40" cy="40"/>
              </a:xfrm>
              <a:prstGeom prst="ellipse">
                <a:avLst/>
              </a:prstGeom>
              <a:solidFill>
                <a:schemeClr val="tx2"/>
              </a:solidFill>
              <a:ln w="38100">
                <a:solidFill>
                  <a:srgbClr val="00FF00"/>
                </a:solidFill>
                <a:round/>
                <a:headEnd/>
                <a:tailEnd/>
              </a:ln>
            </p:spPr>
            <p:txBody>
              <a:bodyPr anchor="ctr">
                <a:spAutoFit/>
              </a:bodyPr>
              <a:lstStyle/>
              <a:p>
                <a:endParaRPr lang="en-US"/>
              </a:p>
            </p:txBody>
          </p:sp>
        </p:grpSp>
        <p:pic>
          <p:nvPicPr>
            <p:cNvPr id="125969" name="Picture 40" descr="C:\Documents and Settings\obellal\My Documents\Hajj\presentation pictures\pedestrian1.jpg"/>
            <p:cNvPicPr>
              <a:picLocks noChangeAspect="1" noChangeArrowheads="1"/>
            </p:cNvPicPr>
            <p:nvPr/>
          </p:nvPicPr>
          <p:blipFill>
            <a:blip r:embed="rId4" cstate="print"/>
            <a:srcRect/>
            <a:stretch>
              <a:fillRect/>
            </a:stretch>
          </p:blipFill>
          <p:spPr bwMode="auto">
            <a:xfrm>
              <a:off x="3060" y="2735"/>
              <a:ext cx="119" cy="198"/>
            </a:xfrm>
            <a:prstGeom prst="rect">
              <a:avLst/>
            </a:prstGeom>
            <a:noFill/>
            <a:ln w="9525">
              <a:solidFill>
                <a:schemeClr val="folHlink"/>
              </a:solidFill>
              <a:miter lim="800000"/>
              <a:headEnd/>
              <a:tailEnd/>
            </a:ln>
          </p:spPr>
        </p:pic>
        <p:pic>
          <p:nvPicPr>
            <p:cNvPr id="125970" name="Picture 41" descr="C:\Documents and Settings\obellal\My Documents\Hajj\presentation pictures\pedestrian1.jpg"/>
            <p:cNvPicPr>
              <a:picLocks noChangeAspect="1" noChangeArrowheads="1"/>
            </p:cNvPicPr>
            <p:nvPr/>
          </p:nvPicPr>
          <p:blipFill>
            <a:blip r:embed="rId4" cstate="print"/>
            <a:srcRect/>
            <a:stretch>
              <a:fillRect/>
            </a:stretch>
          </p:blipFill>
          <p:spPr bwMode="auto">
            <a:xfrm>
              <a:off x="1326" y="2764"/>
              <a:ext cx="119" cy="198"/>
            </a:xfrm>
            <a:prstGeom prst="rect">
              <a:avLst/>
            </a:prstGeom>
            <a:noFill/>
            <a:ln w="9525">
              <a:solidFill>
                <a:schemeClr val="folHlink"/>
              </a:solidFill>
              <a:miter lim="800000"/>
              <a:headEnd/>
              <a:tailEnd/>
            </a:ln>
          </p:spPr>
        </p:pic>
      </p:grpSp>
      <p:sp>
        <p:nvSpPr>
          <p:cNvPr id="396330" name="Rectangle 42"/>
          <p:cNvSpPr>
            <a:spLocks noChangeArrowheads="1"/>
          </p:cNvSpPr>
          <p:nvPr/>
        </p:nvSpPr>
        <p:spPr bwMode="auto">
          <a:xfrm>
            <a:off x="68263" y="3554413"/>
            <a:ext cx="1009650" cy="342900"/>
          </a:xfrm>
          <a:prstGeom prst="rect">
            <a:avLst/>
          </a:prstGeom>
          <a:solidFill>
            <a:schemeClr val="bg1"/>
          </a:solidFill>
          <a:ln w="12700">
            <a:noFill/>
            <a:miter lim="800000"/>
            <a:headEnd/>
            <a:tailEnd/>
          </a:ln>
        </p:spPr>
        <p:txBody>
          <a:bodyPr wrap="none" lIns="45720" tIns="18288" rIns="45720" bIns="18288">
            <a:spAutoFit/>
          </a:bodyPr>
          <a:lstStyle/>
          <a:p>
            <a:pPr algn="l">
              <a:lnSpc>
                <a:spcPct val="100000"/>
              </a:lnSpc>
              <a:spcBef>
                <a:spcPct val="0"/>
              </a:spcBef>
              <a:buClrTx/>
              <a:buSzTx/>
            </a:pPr>
            <a:r>
              <a:rPr lang="en-US" sz="2000" dirty="0">
                <a:solidFill>
                  <a:schemeClr val="folHlink"/>
                </a:solidFill>
              </a:rPr>
              <a:t>Makkah</a:t>
            </a:r>
          </a:p>
        </p:txBody>
      </p:sp>
      <p:grpSp>
        <p:nvGrpSpPr>
          <p:cNvPr id="7" name="Group 43"/>
          <p:cNvGrpSpPr>
            <a:grpSpLocks/>
          </p:cNvGrpSpPr>
          <p:nvPr/>
        </p:nvGrpSpPr>
        <p:grpSpPr bwMode="auto">
          <a:xfrm>
            <a:off x="688975" y="4614863"/>
            <a:ext cx="1863725" cy="1882775"/>
            <a:chOff x="434" y="2907"/>
            <a:chExt cx="1174" cy="1186"/>
          </a:xfrm>
        </p:grpSpPr>
        <p:sp>
          <p:nvSpPr>
            <p:cNvPr id="125964" name="Line 28"/>
            <p:cNvSpPr>
              <a:spLocks noChangeShapeType="1"/>
            </p:cNvSpPr>
            <p:nvPr/>
          </p:nvSpPr>
          <p:spPr bwMode="auto">
            <a:xfrm flipH="1" flipV="1">
              <a:off x="560" y="2907"/>
              <a:ext cx="468" cy="994"/>
            </a:xfrm>
            <a:prstGeom prst="line">
              <a:avLst/>
            </a:prstGeom>
            <a:noFill/>
            <a:ln w="28575">
              <a:solidFill>
                <a:schemeClr val="hlink"/>
              </a:solidFill>
              <a:round/>
              <a:headEnd/>
              <a:tailEnd type="stealth" w="med" len="med"/>
            </a:ln>
          </p:spPr>
          <p:txBody>
            <a:bodyPr>
              <a:spAutoFit/>
            </a:bodyPr>
            <a:lstStyle/>
            <a:p>
              <a:endParaRPr lang="en-US"/>
            </a:p>
          </p:txBody>
        </p:sp>
        <p:sp>
          <p:nvSpPr>
            <p:cNvPr id="125965" name="Rectangle 23"/>
            <p:cNvSpPr>
              <a:spLocks noChangeArrowheads="1"/>
            </p:cNvSpPr>
            <p:nvPr/>
          </p:nvSpPr>
          <p:spPr bwMode="auto">
            <a:xfrm>
              <a:off x="434" y="3901"/>
              <a:ext cx="1174" cy="192"/>
            </a:xfrm>
            <a:prstGeom prst="rect">
              <a:avLst/>
            </a:prstGeom>
            <a:solidFill>
              <a:srgbClr val="990000"/>
            </a:solidFill>
            <a:ln w="12700">
              <a:noFill/>
              <a:miter lim="800000"/>
              <a:headEnd/>
              <a:tailEnd/>
            </a:ln>
          </p:spPr>
          <p:txBody>
            <a:bodyPr wrap="none" lIns="45720" tIns="0" rIns="45720" bIns="0">
              <a:spAutoFit/>
            </a:bodyPr>
            <a:lstStyle/>
            <a:p>
              <a:pPr algn="l">
                <a:lnSpc>
                  <a:spcPct val="100000"/>
                </a:lnSpc>
                <a:spcBef>
                  <a:spcPct val="0"/>
                </a:spcBef>
                <a:buClrTx/>
                <a:buSzTx/>
              </a:pPr>
              <a:r>
                <a:rPr lang="en-US" sz="2000" b="0">
                  <a:solidFill>
                    <a:schemeClr val="folHlink"/>
                  </a:solidFill>
                  <a:latin typeface="Arial Narrow" pitchFamily="34" charset="0"/>
                </a:rPr>
                <a:t>Al-Masjid al-Haram</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96330"/>
                                        </p:tgtEl>
                                        <p:attrNameLst>
                                          <p:attrName>style.visibility</p:attrName>
                                        </p:attrNameLst>
                                      </p:cBhvr>
                                      <p:to>
                                        <p:strVal val="visible"/>
                                      </p:to>
                                    </p:set>
                                    <p:anim calcmode="lin" valueType="num">
                                      <p:cBhvr>
                                        <p:cTn id="7" dur="500" fill="hold"/>
                                        <p:tgtEl>
                                          <p:spTgt spid="396330"/>
                                        </p:tgtEl>
                                        <p:attrNameLst>
                                          <p:attrName>ppt_w</p:attrName>
                                        </p:attrNameLst>
                                      </p:cBhvr>
                                      <p:tavLst>
                                        <p:tav tm="0">
                                          <p:val>
                                            <p:strVal val="4*#ppt_w"/>
                                          </p:val>
                                        </p:tav>
                                        <p:tav tm="100000">
                                          <p:val>
                                            <p:strVal val="#ppt_w"/>
                                          </p:val>
                                        </p:tav>
                                      </p:tavLst>
                                    </p:anim>
                                    <p:anim calcmode="lin" valueType="num">
                                      <p:cBhvr>
                                        <p:cTn id="8" dur="500" fill="hold"/>
                                        <p:tgtEl>
                                          <p:spTgt spid="396330"/>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grpId="0" nodeType="clickEffect">
                                  <p:stCondLst>
                                    <p:cond delay="0"/>
                                  </p:stCondLst>
                                  <p:childTnLst>
                                    <p:set>
                                      <p:cBhvr>
                                        <p:cTn id="20" dur="1" fill="hold">
                                          <p:stCondLst>
                                            <p:cond delay="0"/>
                                          </p:stCondLst>
                                        </p:cTn>
                                        <p:tgtEl>
                                          <p:spTgt spid="396313"/>
                                        </p:tgtEl>
                                        <p:attrNameLst>
                                          <p:attrName>style.visibility</p:attrName>
                                        </p:attrNameLst>
                                      </p:cBhvr>
                                      <p:to>
                                        <p:strVal val="visible"/>
                                      </p:to>
                                    </p:set>
                                    <p:anim calcmode="lin" valueType="num">
                                      <p:cBhvr>
                                        <p:cTn id="21" dur="500" fill="hold"/>
                                        <p:tgtEl>
                                          <p:spTgt spid="396313"/>
                                        </p:tgtEl>
                                        <p:attrNameLst>
                                          <p:attrName>ppt_w</p:attrName>
                                        </p:attrNameLst>
                                      </p:cBhvr>
                                      <p:tavLst>
                                        <p:tav tm="0">
                                          <p:val>
                                            <p:strVal val="4*#ppt_w"/>
                                          </p:val>
                                        </p:tav>
                                        <p:tav tm="100000">
                                          <p:val>
                                            <p:strVal val="#ppt_w"/>
                                          </p:val>
                                        </p:tav>
                                      </p:tavLst>
                                    </p:anim>
                                    <p:anim calcmode="lin" valueType="num">
                                      <p:cBhvr>
                                        <p:cTn id="22" dur="500" fill="hold"/>
                                        <p:tgtEl>
                                          <p:spTgt spid="396313"/>
                                        </p:tgtEl>
                                        <p:attrNameLst>
                                          <p:attrName>ppt_h</p:attrName>
                                        </p:attrNameLst>
                                      </p:cBhvr>
                                      <p:tavLst>
                                        <p:tav tm="0">
                                          <p:val>
                                            <p:strVal val="4*#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20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20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313" grpId="0" animBg="1" autoUpdateAnimBg="0"/>
      <p:bldP spid="396330"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4"/>
          <p:cNvSpPr>
            <a:spLocks noGrp="1"/>
          </p:cNvSpPr>
          <p:nvPr>
            <p:ph type="sldNum" sz="quarter" idx="12"/>
          </p:nvPr>
        </p:nvSpPr>
        <p:spPr>
          <a:noFill/>
        </p:spPr>
        <p:txBody>
          <a:bodyPr/>
          <a:lstStyle/>
          <a:p>
            <a:fld id="{4206EFFA-C571-4ADA-BBC8-03A237CFDB73}" type="slidenum">
              <a:rPr lang="en-US"/>
              <a:pPr/>
              <a:t>102</a:t>
            </a:fld>
            <a:endParaRPr lang="en-US"/>
          </a:p>
        </p:txBody>
      </p:sp>
      <p:sp>
        <p:nvSpPr>
          <p:cNvPr id="467970" name="Rectangle 2"/>
          <p:cNvSpPr>
            <a:spLocks noGrp="1" noChangeArrowheads="1"/>
          </p:cNvSpPr>
          <p:nvPr>
            <p:ph type="title"/>
          </p:nvPr>
        </p:nvSpPr>
        <p:spPr>
          <a:xfrm>
            <a:off x="685800" y="36513"/>
            <a:ext cx="7772400" cy="493712"/>
          </a:xfrm>
        </p:spPr>
        <p:txBody>
          <a:bodyPr/>
          <a:lstStyle/>
          <a:p>
            <a:pPr eaLnBrk="1" hangingPunct="1">
              <a:defRPr/>
            </a:pPr>
            <a:r>
              <a:rPr lang="en-US" sz="3600" dirty="0">
                <a:cs typeface="Arial" charset="0"/>
              </a:rPr>
              <a:t>Walking from Makkah to Mina</a:t>
            </a:r>
          </a:p>
        </p:txBody>
      </p:sp>
      <p:pic>
        <p:nvPicPr>
          <p:cNvPr id="126980" name="Picture 3" descr="C:\Documents and Settings\obellal\My Documents\Hajj\Pedestrian routes\From Makkah.jpg"/>
          <p:cNvPicPr>
            <a:picLocks noChangeAspect="1" noChangeArrowheads="1"/>
          </p:cNvPicPr>
          <p:nvPr/>
        </p:nvPicPr>
        <p:blipFill>
          <a:blip r:embed="rId3" cstate="print"/>
          <a:srcRect/>
          <a:stretch>
            <a:fillRect/>
          </a:stretch>
        </p:blipFill>
        <p:spPr bwMode="auto">
          <a:xfrm>
            <a:off x="87313" y="674688"/>
            <a:ext cx="8975725" cy="6148387"/>
          </a:xfrm>
          <a:prstGeom prst="rect">
            <a:avLst/>
          </a:prstGeom>
          <a:noFill/>
          <a:ln w="9525">
            <a:noFill/>
            <a:miter lim="800000"/>
            <a:headEnd/>
            <a:tailEnd/>
          </a:ln>
        </p:spPr>
      </p:pic>
      <p:grpSp>
        <p:nvGrpSpPr>
          <p:cNvPr id="2" name="Group 17"/>
          <p:cNvGrpSpPr>
            <a:grpSpLocks/>
          </p:cNvGrpSpPr>
          <p:nvPr/>
        </p:nvGrpSpPr>
        <p:grpSpPr bwMode="auto">
          <a:xfrm>
            <a:off x="2571750" y="2276475"/>
            <a:ext cx="2516188" cy="1063625"/>
            <a:chOff x="1620" y="1434"/>
            <a:chExt cx="1585" cy="670"/>
          </a:xfrm>
        </p:grpSpPr>
        <p:sp>
          <p:nvSpPr>
            <p:cNvPr id="126994" name="Line 14"/>
            <p:cNvSpPr>
              <a:spLocks noChangeShapeType="1"/>
            </p:cNvSpPr>
            <p:nvPr/>
          </p:nvSpPr>
          <p:spPr bwMode="auto">
            <a:xfrm>
              <a:off x="2498" y="1593"/>
              <a:ext cx="707" cy="392"/>
            </a:xfrm>
            <a:prstGeom prst="line">
              <a:avLst/>
            </a:prstGeom>
            <a:noFill/>
            <a:ln w="38100">
              <a:solidFill>
                <a:schemeClr val="hlink"/>
              </a:solidFill>
              <a:round/>
              <a:headEnd/>
              <a:tailEnd type="stealth" w="med" len="med"/>
            </a:ln>
          </p:spPr>
          <p:txBody>
            <a:bodyPr>
              <a:spAutoFit/>
            </a:bodyPr>
            <a:lstStyle/>
            <a:p>
              <a:endParaRPr lang="en-US"/>
            </a:p>
          </p:txBody>
        </p:sp>
        <p:sp>
          <p:nvSpPr>
            <p:cNvPr id="126995" name="Line 15"/>
            <p:cNvSpPr>
              <a:spLocks noChangeShapeType="1"/>
            </p:cNvSpPr>
            <p:nvPr/>
          </p:nvSpPr>
          <p:spPr bwMode="auto">
            <a:xfrm>
              <a:off x="2481" y="1598"/>
              <a:ext cx="653" cy="506"/>
            </a:xfrm>
            <a:prstGeom prst="line">
              <a:avLst/>
            </a:prstGeom>
            <a:noFill/>
            <a:ln w="38100">
              <a:solidFill>
                <a:schemeClr val="hlink"/>
              </a:solidFill>
              <a:round/>
              <a:headEnd/>
              <a:tailEnd type="stealth" w="med" len="med"/>
            </a:ln>
          </p:spPr>
          <p:txBody>
            <a:bodyPr>
              <a:spAutoFit/>
            </a:bodyPr>
            <a:lstStyle/>
            <a:p>
              <a:endParaRPr lang="en-US"/>
            </a:p>
          </p:txBody>
        </p:sp>
        <p:sp>
          <p:nvSpPr>
            <p:cNvPr id="126996" name="Text Box 16"/>
            <p:cNvSpPr txBox="1">
              <a:spLocks noChangeArrowheads="1"/>
            </p:cNvSpPr>
            <p:nvPr/>
          </p:nvSpPr>
          <p:spPr bwMode="auto">
            <a:xfrm>
              <a:off x="1620" y="1434"/>
              <a:ext cx="1308" cy="162"/>
            </a:xfrm>
            <a:prstGeom prst="rect">
              <a:avLst/>
            </a:prstGeom>
            <a:solidFill>
              <a:schemeClr val="accent2"/>
            </a:solidFill>
            <a:ln w="38100">
              <a:noFill/>
              <a:miter lim="800000"/>
              <a:headEnd/>
              <a:tailEnd/>
            </a:ln>
          </p:spPr>
          <p:txBody>
            <a:bodyPr wrap="none" tIns="73152" bIns="18288">
              <a:spAutoFit/>
            </a:bodyPr>
            <a:lstStyle/>
            <a:p>
              <a:r>
                <a:rPr lang="en-US" b="0">
                  <a:latin typeface="Arial" charset="0"/>
                </a:rPr>
                <a:t>Pedestrian tunnels</a:t>
              </a:r>
            </a:p>
          </p:txBody>
        </p:sp>
      </p:grpSp>
      <p:grpSp>
        <p:nvGrpSpPr>
          <p:cNvPr id="3" name="Group 22"/>
          <p:cNvGrpSpPr>
            <a:grpSpLocks/>
          </p:cNvGrpSpPr>
          <p:nvPr/>
        </p:nvGrpSpPr>
        <p:grpSpPr bwMode="auto">
          <a:xfrm>
            <a:off x="5149850" y="3160713"/>
            <a:ext cx="3849688" cy="387350"/>
            <a:chOff x="3244" y="1991"/>
            <a:chExt cx="2425" cy="244"/>
          </a:xfrm>
        </p:grpSpPr>
        <p:grpSp>
          <p:nvGrpSpPr>
            <p:cNvPr id="4" name="Group 12"/>
            <p:cNvGrpSpPr>
              <a:grpSpLocks/>
            </p:cNvGrpSpPr>
            <p:nvPr/>
          </p:nvGrpSpPr>
          <p:grpSpPr bwMode="auto">
            <a:xfrm>
              <a:off x="3244" y="2006"/>
              <a:ext cx="2425" cy="229"/>
              <a:chOff x="3244" y="2000"/>
              <a:chExt cx="2425" cy="229"/>
            </a:xfrm>
          </p:grpSpPr>
          <p:sp>
            <p:nvSpPr>
              <p:cNvPr id="126991" name="Freeform 5"/>
              <p:cNvSpPr>
                <a:spLocks/>
              </p:cNvSpPr>
              <p:nvPr/>
            </p:nvSpPr>
            <p:spPr bwMode="auto">
              <a:xfrm>
                <a:off x="3244" y="2000"/>
                <a:ext cx="1527" cy="201"/>
              </a:xfrm>
              <a:custGeom>
                <a:avLst/>
                <a:gdLst>
                  <a:gd name="T0" fmla="*/ 0 w 1527"/>
                  <a:gd name="T1" fmla="*/ 0 h 201"/>
                  <a:gd name="T2" fmla="*/ 136 w 1527"/>
                  <a:gd name="T3" fmla="*/ 114 h 201"/>
                  <a:gd name="T4" fmla="*/ 239 w 1527"/>
                  <a:gd name="T5" fmla="*/ 168 h 201"/>
                  <a:gd name="T6" fmla="*/ 402 w 1527"/>
                  <a:gd name="T7" fmla="*/ 157 h 201"/>
                  <a:gd name="T8" fmla="*/ 511 w 1527"/>
                  <a:gd name="T9" fmla="*/ 114 h 201"/>
                  <a:gd name="T10" fmla="*/ 652 w 1527"/>
                  <a:gd name="T11" fmla="*/ 87 h 201"/>
                  <a:gd name="T12" fmla="*/ 1000 w 1527"/>
                  <a:gd name="T13" fmla="*/ 92 h 201"/>
                  <a:gd name="T14" fmla="*/ 1527 w 1527"/>
                  <a:gd name="T15" fmla="*/ 201 h 201"/>
                  <a:gd name="T16" fmla="*/ 0 60000 65536"/>
                  <a:gd name="T17" fmla="*/ 0 60000 65536"/>
                  <a:gd name="T18" fmla="*/ 0 60000 65536"/>
                  <a:gd name="T19" fmla="*/ 0 60000 65536"/>
                  <a:gd name="T20" fmla="*/ 0 60000 65536"/>
                  <a:gd name="T21" fmla="*/ 0 60000 65536"/>
                  <a:gd name="T22" fmla="*/ 0 60000 65536"/>
                  <a:gd name="T23" fmla="*/ 0 60000 65536"/>
                  <a:gd name="T24" fmla="*/ 0 w 1527"/>
                  <a:gd name="T25" fmla="*/ 0 h 201"/>
                  <a:gd name="T26" fmla="*/ 1527 w 1527"/>
                  <a:gd name="T27" fmla="*/ 201 h 2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7" h="201">
                    <a:moveTo>
                      <a:pt x="0" y="0"/>
                    </a:moveTo>
                    <a:cubicBezTo>
                      <a:pt x="48" y="43"/>
                      <a:pt x="96" y="86"/>
                      <a:pt x="136" y="114"/>
                    </a:cubicBezTo>
                    <a:cubicBezTo>
                      <a:pt x="176" y="142"/>
                      <a:pt x="195" y="161"/>
                      <a:pt x="239" y="168"/>
                    </a:cubicBezTo>
                    <a:cubicBezTo>
                      <a:pt x="283" y="175"/>
                      <a:pt x="357" y="166"/>
                      <a:pt x="402" y="157"/>
                    </a:cubicBezTo>
                    <a:cubicBezTo>
                      <a:pt x="447" y="148"/>
                      <a:pt x="469" y="126"/>
                      <a:pt x="511" y="114"/>
                    </a:cubicBezTo>
                    <a:cubicBezTo>
                      <a:pt x="553" y="102"/>
                      <a:pt x="571" y="91"/>
                      <a:pt x="652" y="87"/>
                    </a:cubicBezTo>
                    <a:cubicBezTo>
                      <a:pt x="733" y="83"/>
                      <a:pt x="854" y="73"/>
                      <a:pt x="1000" y="92"/>
                    </a:cubicBezTo>
                    <a:cubicBezTo>
                      <a:pt x="1146" y="111"/>
                      <a:pt x="1336" y="156"/>
                      <a:pt x="1527" y="201"/>
                    </a:cubicBezTo>
                  </a:path>
                </a:pathLst>
              </a:custGeom>
              <a:noFill/>
              <a:ln w="76200">
                <a:solidFill>
                  <a:srgbClr val="00FF00"/>
                </a:solidFill>
                <a:prstDash val="sysDot"/>
                <a:round/>
                <a:headEnd/>
                <a:tailEnd/>
              </a:ln>
            </p:spPr>
            <p:txBody>
              <a:bodyPr>
                <a:spAutoFit/>
              </a:bodyPr>
              <a:lstStyle/>
              <a:p>
                <a:endParaRPr lang="en-US"/>
              </a:p>
            </p:txBody>
          </p:sp>
          <p:sp>
            <p:nvSpPr>
              <p:cNvPr id="126992" name="Line 9"/>
              <p:cNvSpPr>
                <a:spLocks noChangeShapeType="1"/>
              </p:cNvSpPr>
              <p:nvPr/>
            </p:nvSpPr>
            <p:spPr bwMode="auto">
              <a:xfrm>
                <a:off x="4766" y="2208"/>
                <a:ext cx="265" cy="16"/>
              </a:xfrm>
              <a:prstGeom prst="line">
                <a:avLst/>
              </a:prstGeom>
              <a:noFill/>
              <a:ln w="76200">
                <a:solidFill>
                  <a:srgbClr val="00FF00"/>
                </a:solidFill>
                <a:round/>
                <a:headEnd/>
                <a:tailEnd/>
              </a:ln>
            </p:spPr>
            <p:txBody>
              <a:bodyPr>
                <a:spAutoFit/>
              </a:bodyPr>
              <a:lstStyle/>
              <a:p>
                <a:endParaRPr lang="en-US"/>
              </a:p>
            </p:txBody>
          </p:sp>
          <p:sp>
            <p:nvSpPr>
              <p:cNvPr id="126993" name="Freeform 10"/>
              <p:cNvSpPr>
                <a:spLocks/>
              </p:cNvSpPr>
              <p:nvPr/>
            </p:nvSpPr>
            <p:spPr bwMode="auto">
              <a:xfrm>
                <a:off x="5055" y="2218"/>
                <a:ext cx="614" cy="11"/>
              </a:xfrm>
              <a:custGeom>
                <a:avLst/>
                <a:gdLst>
                  <a:gd name="T0" fmla="*/ 0 w 614"/>
                  <a:gd name="T1" fmla="*/ 0 h 11"/>
                  <a:gd name="T2" fmla="*/ 614 w 614"/>
                  <a:gd name="T3" fmla="*/ 11 h 11"/>
                  <a:gd name="T4" fmla="*/ 0 60000 65536"/>
                  <a:gd name="T5" fmla="*/ 0 60000 65536"/>
                  <a:gd name="T6" fmla="*/ 0 w 614"/>
                  <a:gd name="T7" fmla="*/ 0 h 11"/>
                  <a:gd name="T8" fmla="*/ 614 w 614"/>
                  <a:gd name="T9" fmla="*/ 11 h 11"/>
                </a:gdLst>
                <a:ahLst/>
                <a:cxnLst>
                  <a:cxn ang="T4">
                    <a:pos x="T0" y="T1"/>
                  </a:cxn>
                  <a:cxn ang="T5">
                    <a:pos x="T2" y="T3"/>
                  </a:cxn>
                </a:cxnLst>
                <a:rect l="T6" t="T7" r="T8" b="T9"/>
                <a:pathLst>
                  <a:path w="614" h="11">
                    <a:moveTo>
                      <a:pt x="0" y="0"/>
                    </a:moveTo>
                    <a:cubicBezTo>
                      <a:pt x="256" y="4"/>
                      <a:pt x="512" y="8"/>
                      <a:pt x="614" y="11"/>
                    </a:cubicBezTo>
                  </a:path>
                </a:pathLst>
              </a:custGeom>
              <a:noFill/>
              <a:ln w="76200">
                <a:solidFill>
                  <a:srgbClr val="00FF00"/>
                </a:solidFill>
                <a:prstDash val="sysDot"/>
                <a:round/>
                <a:headEnd/>
                <a:tailEnd/>
              </a:ln>
            </p:spPr>
            <p:txBody>
              <a:bodyPr>
                <a:spAutoFit/>
              </a:bodyPr>
              <a:lstStyle/>
              <a:p>
                <a:endParaRPr lang="en-US"/>
              </a:p>
            </p:txBody>
          </p:sp>
        </p:grpSp>
        <p:pic>
          <p:nvPicPr>
            <p:cNvPr id="126990" name="Picture 18"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4260" y="1991"/>
              <a:ext cx="114" cy="190"/>
            </a:xfrm>
            <a:prstGeom prst="rect">
              <a:avLst/>
            </a:prstGeom>
            <a:noFill/>
            <a:ln w="9525">
              <a:solidFill>
                <a:schemeClr val="folHlink"/>
              </a:solidFill>
              <a:miter lim="800000"/>
              <a:headEnd/>
              <a:tailEnd/>
            </a:ln>
          </p:spPr>
        </p:pic>
      </p:grpSp>
      <p:grpSp>
        <p:nvGrpSpPr>
          <p:cNvPr id="5" name="Group 23"/>
          <p:cNvGrpSpPr>
            <a:grpSpLocks/>
          </p:cNvGrpSpPr>
          <p:nvPr/>
        </p:nvGrpSpPr>
        <p:grpSpPr bwMode="auto">
          <a:xfrm>
            <a:off x="5008563" y="3400425"/>
            <a:ext cx="4024312" cy="511175"/>
            <a:chOff x="3155" y="2142"/>
            <a:chExt cx="2535" cy="322"/>
          </a:xfrm>
        </p:grpSpPr>
        <p:grpSp>
          <p:nvGrpSpPr>
            <p:cNvPr id="6" name="Group 13"/>
            <p:cNvGrpSpPr>
              <a:grpSpLocks/>
            </p:cNvGrpSpPr>
            <p:nvPr/>
          </p:nvGrpSpPr>
          <p:grpSpPr bwMode="auto">
            <a:xfrm>
              <a:off x="3155" y="2142"/>
              <a:ext cx="2535" cy="264"/>
              <a:chOff x="3155" y="2136"/>
              <a:chExt cx="2535" cy="264"/>
            </a:xfrm>
          </p:grpSpPr>
          <p:sp>
            <p:nvSpPr>
              <p:cNvPr id="126986" name="Freeform 6"/>
              <p:cNvSpPr>
                <a:spLocks/>
              </p:cNvSpPr>
              <p:nvPr/>
            </p:nvSpPr>
            <p:spPr bwMode="auto">
              <a:xfrm>
                <a:off x="3155" y="2136"/>
                <a:ext cx="1527" cy="201"/>
              </a:xfrm>
              <a:custGeom>
                <a:avLst/>
                <a:gdLst>
                  <a:gd name="T0" fmla="*/ 0 w 1527"/>
                  <a:gd name="T1" fmla="*/ 0 h 201"/>
                  <a:gd name="T2" fmla="*/ 136 w 1527"/>
                  <a:gd name="T3" fmla="*/ 114 h 201"/>
                  <a:gd name="T4" fmla="*/ 239 w 1527"/>
                  <a:gd name="T5" fmla="*/ 168 h 201"/>
                  <a:gd name="T6" fmla="*/ 402 w 1527"/>
                  <a:gd name="T7" fmla="*/ 157 h 201"/>
                  <a:gd name="T8" fmla="*/ 511 w 1527"/>
                  <a:gd name="T9" fmla="*/ 114 h 201"/>
                  <a:gd name="T10" fmla="*/ 652 w 1527"/>
                  <a:gd name="T11" fmla="*/ 87 h 201"/>
                  <a:gd name="T12" fmla="*/ 1000 w 1527"/>
                  <a:gd name="T13" fmla="*/ 92 h 201"/>
                  <a:gd name="T14" fmla="*/ 1527 w 1527"/>
                  <a:gd name="T15" fmla="*/ 201 h 201"/>
                  <a:gd name="T16" fmla="*/ 0 60000 65536"/>
                  <a:gd name="T17" fmla="*/ 0 60000 65536"/>
                  <a:gd name="T18" fmla="*/ 0 60000 65536"/>
                  <a:gd name="T19" fmla="*/ 0 60000 65536"/>
                  <a:gd name="T20" fmla="*/ 0 60000 65536"/>
                  <a:gd name="T21" fmla="*/ 0 60000 65536"/>
                  <a:gd name="T22" fmla="*/ 0 60000 65536"/>
                  <a:gd name="T23" fmla="*/ 0 60000 65536"/>
                  <a:gd name="T24" fmla="*/ 0 w 1527"/>
                  <a:gd name="T25" fmla="*/ 0 h 201"/>
                  <a:gd name="T26" fmla="*/ 1527 w 1527"/>
                  <a:gd name="T27" fmla="*/ 201 h 2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7" h="201">
                    <a:moveTo>
                      <a:pt x="0" y="0"/>
                    </a:moveTo>
                    <a:cubicBezTo>
                      <a:pt x="48" y="43"/>
                      <a:pt x="96" y="86"/>
                      <a:pt x="136" y="114"/>
                    </a:cubicBezTo>
                    <a:cubicBezTo>
                      <a:pt x="176" y="142"/>
                      <a:pt x="195" y="161"/>
                      <a:pt x="239" y="168"/>
                    </a:cubicBezTo>
                    <a:cubicBezTo>
                      <a:pt x="283" y="175"/>
                      <a:pt x="357" y="166"/>
                      <a:pt x="402" y="157"/>
                    </a:cubicBezTo>
                    <a:cubicBezTo>
                      <a:pt x="447" y="148"/>
                      <a:pt x="469" y="126"/>
                      <a:pt x="511" y="114"/>
                    </a:cubicBezTo>
                    <a:cubicBezTo>
                      <a:pt x="553" y="102"/>
                      <a:pt x="571" y="91"/>
                      <a:pt x="652" y="87"/>
                    </a:cubicBezTo>
                    <a:cubicBezTo>
                      <a:pt x="733" y="83"/>
                      <a:pt x="854" y="73"/>
                      <a:pt x="1000" y="92"/>
                    </a:cubicBezTo>
                    <a:cubicBezTo>
                      <a:pt x="1146" y="111"/>
                      <a:pt x="1336" y="156"/>
                      <a:pt x="1527" y="201"/>
                    </a:cubicBezTo>
                  </a:path>
                </a:pathLst>
              </a:custGeom>
              <a:noFill/>
              <a:ln w="76200">
                <a:solidFill>
                  <a:srgbClr val="00FF00"/>
                </a:solidFill>
                <a:prstDash val="sysDot"/>
                <a:round/>
                <a:headEnd/>
                <a:tailEnd/>
              </a:ln>
            </p:spPr>
            <p:txBody>
              <a:bodyPr>
                <a:spAutoFit/>
              </a:bodyPr>
              <a:lstStyle/>
              <a:p>
                <a:endParaRPr lang="en-US"/>
              </a:p>
            </p:txBody>
          </p:sp>
          <p:sp>
            <p:nvSpPr>
              <p:cNvPr id="126987" name="Line 8"/>
              <p:cNvSpPr>
                <a:spLocks noChangeShapeType="1"/>
              </p:cNvSpPr>
              <p:nvPr/>
            </p:nvSpPr>
            <p:spPr bwMode="auto">
              <a:xfrm>
                <a:off x="4682" y="2344"/>
                <a:ext cx="376" cy="49"/>
              </a:xfrm>
              <a:prstGeom prst="line">
                <a:avLst/>
              </a:prstGeom>
              <a:noFill/>
              <a:ln w="76200">
                <a:solidFill>
                  <a:srgbClr val="00FF00"/>
                </a:solidFill>
                <a:round/>
                <a:headEnd/>
                <a:tailEnd/>
              </a:ln>
            </p:spPr>
            <p:txBody>
              <a:bodyPr>
                <a:spAutoFit/>
              </a:bodyPr>
              <a:lstStyle/>
              <a:p>
                <a:endParaRPr lang="en-US"/>
              </a:p>
            </p:txBody>
          </p:sp>
          <p:sp>
            <p:nvSpPr>
              <p:cNvPr id="126988" name="Freeform 11"/>
              <p:cNvSpPr>
                <a:spLocks/>
              </p:cNvSpPr>
              <p:nvPr/>
            </p:nvSpPr>
            <p:spPr bwMode="auto">
              <a:xfrm>
                <a:off x="5076" y="2389"/>
                <a:ext cx="614" cy="11"/>
              </a:xfrm>
              <a:custGeom>
                <a:avLst/>
                <a:gdLst>
                  <a:gd name="T0" fmla="*/ 0 w 614"/>
                  <a:gd name="T1" fmla="*/ 0 h 11"/>
                  <a:gd name="T2" fmla="*/ 614 w 614"/>
                  <a:gd name="T3" fmla="*/ 11 h 11"/>
                  <a:gd name="T4" fmla="*/ 0 60000 65536"/>
                  <a:gd name="T5" fmla="*/ 0 60000 65536"/>
                  <a:gd name="T6" fmla="*/ 0 w 614"/>
                  <a:gd name="T7" fmla="*/ 0 h 11"/>
                  <a:gd name="T8" fmla="*/ 614 w 614"/>
                  <a:gd name="T9" fmla="*/ 11 h 11"/>
                </a:gdLst>
                <a:ahLst/>
                <a:cxnLst>
                  <a:cxn ang="T4">
                    <a:pos x="T0" y="T1"/>
                  </a:cxn>
                  <a:cxn ang="T5">
                    <a:pos x="T2" y="T3"/>
                  </a:cxn>
                </a:cxnLst>
                <a:rect l="T6" t="T7" r="T8" b="T9"/>
                <a:pathLst>
                  <a:path w="614" h="11">
                    <a:moveTo>
                      <a:pt x="0" y="0"/>
                    </a:moveTo>
                    <a:cubicBezTo>
                      <a:pt x="256" y="4"/>
                      <a:pt x="512" y="8"/>
                      <a:pt x="614" y="11"/>
                    </a:cubicBezTo>
                  </a:path>
                </a:pathLst>
              </a:custGeom>
              <a:noFill/>
              <a:ln w="76200">
                <a:solidFill>
                  <a:srgbClr val="00FF00"/>
                </a:solidFill>
                <a:prstDash val="sysDot"/>
                <a:round/>
                <a:headEnd/>
                <a:tailEnd/>
              </a:ln>
            </p:spPr>
            <p:txBody>
              <a:bodyPr>
                <a:spAutoFit/>
              </a:bodyPr>
              <a:lstStyle/>
              <a:p>
                <a:endParaRPr lang="en-US"/>
              </a:p>
            </p:txBody>
          </p:sp>
        </p:grpSp>
        <p:pic>
          <p:nvPicPr>
            <p:cNvPr id="126985" name="Picture 19" descr="C:\Documents and Settings\obellal\My Documents\Hajj\presentation pictures\pedestrian1.jpg"/>
            <p:cNvPicPr>
              <a:picLocks noChangeAspect="1" noChangeArrowheads="1"/>
            </p:cNvPicPr>
            <p:nvPr/>
          </p:nvPicPr>
          <p:blipFill>
            <a:blip r:embed="rId5" cstate="print"/>
            <a:srcRect/>
            <a:stretch>
              <a:fillRect/>
            </a:stretch>
          </p:blipFill>
          <p:spPr bwMode="auto">
            <a:xfrm>
              <a:off x="4721" y="2259"/>
              <a:ext cx="122" cy="205"/>
            </a:xfrm>
            <a:prstGeom prst="rect">
              <a:avLst/>
            </a:prstGeom>
            <a:noFill/>
            <a:ln w="9525">
              <a:solidFill>
                <a:schemeClr val="folHlink"/>
              </a:solidFill>
              <a:miter lim="800000"/>
              <a:headEnd/>
              <a:tailEnd/>
            </a:ln>
          </p:spPr>
        </p:pic>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Slide Number Placeholder 5"/>
          <p:cNvSpPr>
            <a:spLocks noGrp="1"/>
          </p:cNvSpPr>
          <p:nvPr>
            <p:ph type="sldNum" sz="quarter" idx="12"/>
          </p:nvPr>
        </p:nvSpPr>
        <p:spPr>
          <a:noFill/>
        </p:spPr>
        <p:txBody>
          <a:bodyPr/>
          <a:lstStyle/>
          <a:p>
            <a:fld id="{E938CF2E-32A0-4A8C-B4DC-0224D99E5279}" type="slidenum">
              <a:rPr lang="en-US"/>
              <a:pPr/>
              <a:t>103</a:t>
            </a:fld>
            <a:endParaRPr lang="en-US"/>
          </a:p>
        </p:txBody>
      </p:sp>
      <p:sp>
        <p:nvSpPr>
          <p:cNvPr id="478210" name="Rectangle 2"/>
          <p:cNvSpPr>
            <a:spLocks noGrp="1" noChangeArrowheads="1"/>
          </p:cNvSpPr>
          <p:nvPr>
            <p:ph type="title"/>
          </p:nvPr>
        </p:nvSpPr>
        <p:spPr>
          <a:xfrm>
            <a:off x="685800" y="141288"/>
            <a:ext cx="7772400" cy="838200"/>
          </a:xfrm>
        </p:spPr>
        <p:txBody>
          <a:bodyPr/>
          <a:lstStyle/>
          <a:p>
            <a:pPr eaLnBrk="1" hangingPunct="1">
              <a:defRPr/>
            </a:pPr>
            <a:r>
              <a:rPr lang="en-US"/>
              <a:t>Ihram for Hajj (1)</a:t>
            </a:r>
          </a:p>
        </p:txBody>
      </p:sp>
      <p:sp>
        <p:nvSpPr>
          <p:cNvPr id="478211" name="Rectangle 3"/>
          <p:cNvSpPr>
            <a:spLocks noGrp="1" noChangeArrowheads="1"/>
          </p:cNvSpPr>
          <p:nvPr>
            <p:ph type="body" idx="1"/>
          </p:nvPr>
        </p:nvSpPr>
        <p:spPr>
          <a:xfrm>
            <a:off x="96838" y="1241425"/>
            <a:ext cx="5719762" cy="5461000"/>
          </a:xfrm>
        </p:spPr>
        <p:txBody>
          <a:bodyPr/>
          <a:lstStyle/>
          <a:p>
            <a:pPr marL="381000" indent="-381000" eaLnBrk="1" hangingPunct="1">
              <a:buClr>
                <a:schemeClr val="hlink"/>
              </a:buClr>
              <a:buSzTx/>
              <a:buFont typeface="Wingdings" pitchFamily="2" charset="2"/>
              <a:buAutoNum type="alphaUcPeriod"/>
            </a:pPr>
            <a:r>
              <a:rPr lang="en-US" sz="2000" dirty="0">
                <a:effectLst>
                  <a:outerShdw blurRad="38100" dist="38100" dir="2700000" algn="tl">
                    <a:srgbClr val="000000">
                      <a:alpha val="43137"/>
                    </a:srgbClr>
                  </a:outerShdw>
                </a:effectLst>
              </a:rPr>
              <a:t>If you are coming from outside (Africa, Europe, Madinah, etc.), assume Ihram at or before the </a:t>
            </a:r>
            <a:r>
              <a:rPr lang="en-US" sz="2000" dirty="0" err="1">
                <a:effectLst>
                  <a:outerShdw blurRad="38100" dist="38100" dir="2700000" algn="tl">
                    <a:srgbClr val="000000">
                      <a:alpha val="43137"/>
                    </a:srgbClr>
                  </a:outerShdw>
                </a:effectLst>
              </a:rPr>
              <a:t>Meeqat</a:t>
            </a:r>
            <a:r>
              <a:rPr lang="en-US" sz="2000" dirty="0">
                <a:effectLst>
                  <a:outerShdw blurRad="38100" dist="38100" dir="2700000" algn="tl">
                    <a:srgbClr val="000000">
                      <a:alpha val="43137"/>
                    </a:srgbClr>
                  </a:outerShdw>
                </a:effectLst>
              </a:rPr>
              <a:t>.</a:t>
            </a:r>
            <a:endParaRPr lang="en-US" dirty="0">
              <a:effectLst>
                <a:outerShdw blurRad="38100" dist="38100" dir="2700000" algn="tl">
                  <a:srgbClr val="000000">
                    <a:alpha val="43137"/>
                  </a:srgbClr>
                </a:outerShdw>
              </a:effectLst>
            </a:endParaRPr>
          </a:p>
          <a:p>
            <a:pPr marL="800100" lvl="1" indent="-342900" eaLnBrk="1" hangingPunct="1">
              <a:buClr>
                <a:schemeClr val="hlink"/>
              </a:buClr>
              <a:buSzTx/>
              <a:buFont typeface="Wingdings" pitchFamily="2" charset="2"/>
              <a:buBlip>
                <a:blip r:embed="rId3"/>
              </a:buBlip>
            </a:pPr>
            <a:r>
              <a:rPr lang="en-US" sz="1600" dirty="0">
                <a:effectLst>
                  <a:outerShdw blurRad="38100" dist="38100" dir="2700000" algn="tl">
                    <a:srgbClr val="000000">
                      <a:alpha val="43137"/>
                    </a:srgbClr>
                  </a:outerShdw>
                </a:effectLst>
              </a:rPr>
              <a:t>If you are in Madinah, you make Ihram from the </a:t>
            </a:r>
            <a:r>
              <a:rPr lang="en-US" sz="1600" dirty="0" err="1">
                <a:effectLst>
                  <a:outerShdw blurRad="38100" dist="38100" dir="2700000" algn="tl">
                    <a:srgbClr val="000000">
                      <a:alpha val="43137"/>
                    </a:srgbClr>
                  </a:outerShdw>
                </a:effectLst>
              </a:rPr>
              <a:t>Meeqat</a:t>
            </a:r>
            <a:r>
              <a:rPr lang="en-US" sz="1600" dirty="0">
                <a:effectLst>
                  <a:outerShdw blurRad="38100" dist="38100" dir="2700000" algn="tl">
                    <a:srgbClr val="000000">
                      <a:alpha val="43137"/>
                    </a:srgbClr>
                  </a:outerShdw>
                </a:effectLst>
              </a:rPr>
              <a:t> of </a:t>
            </a:r>
            <a:r>
              <a:rPr lang="en-US" sz="1600" dirty="0" err="1">
                <a:effectLst>
                  <a:outerShdw blurRad="38100" dist="38100" dir="2700000" algn="tl">
                    <a:srgbClr val="000000">
                      <a:alpha val="43137"/>
                    </a:srgbClr>
                  </a:outerShdw>
                </a:effectLst>
              </a:rPr>
              <a:t>Dhul-Hulayfah</a:t>
            </a:r>
            <a:r>
              <a:rPr lang="en-US" sz="1600" dirty="0">
                <a:effectLst>
                  <a:outerShdw blurRad="38100" dist="38100" dir="2700000" algn="tl">
                    <a:srgbClr val="000000">
                      <a:alpha val="43137"/>
                    </a:srgbClr>
                  </a:outerShdw>
                </a:effectLst>
              </a:rPr>
              <a:t> (</a:t>
            </a:r>
            <a:r>
              <a:rPr lang="en-US" sz="1600" dirty="0" err="1">
                <a:effectLst>
                  <a:outerShdw blurRad="38100" dist="38100" dir="2700000" algn="tl">
                    <a:srgbClr val="000000">
                      <a:alpha val="43137"/>
                    </a:srgbClr>
                  </a:outerShdw>
                </a:effectLst>
              </a:rPr>
              <a:t>Abyar</a:t>
            </a:r>
            <a:r>
              <a:rPr lang="en-US" sz="1600" dirty="0">
                <a:effectLst>
                  <a:outerShdw blurRad="38100" dist="38100" dir="2700000" algn="tl">
                    <a:srgbClr val="000000">
                      <a:alpha val="43137"/>
                    </a:srgbClr>
                  </a:outerShdw>
                </a:effectLst>
              </a:rPr>
              <a:t> Ali).</a:t>
            </a:r>
          </a:p>
          <a:p>
            <a:pPr marL="381000" indent="-381000" eaLnBrk="1" hangingPunct="1">
              <a:buClr>
                <a:schemeClr val="hlink"/>
              </a:buClr>
              <a:buSzTx/>
              <a:buFont typeface="Wingdings" pitchFamily="2" charset="2"/>
              <a:buAutoNum type="alphaUcPeriod"/>
            </a:pPr>
            <a:r>
              <a:rPr lang="en-US" sz="2000" dirty="0">
                <a:effectLst>
                  <a:outerShdw blurRad="38100" dist="38100" dir="2700000" algn="tl">
                    <a:srgbClr val="000000">
                      <a:alpha val="43137"/>
                    </a:srgbClr>
                  </a:outerShdw>
                </a:effectLst>
              </a:rPr>
              <a:t>If you are within the </a:t>
            </a:r>
            <a:r>
              <a:rPr lang="en-US" sz="2000" dirty="0" err="1">
                <a:effectLst>
                  <a:outerShdw blurRad="38100" dist="38100" dir="2700000" algn="tl">
                    <a:srgbClr val="000000">
                      <a:alpha val="43137"/>
                    </a:srgbClr>
                  </a:outerShdw>
                </a:effectLst>
              </a:rPr>
              <a:t>Mawaqeet</a:t>
            </a:r>
            <a:r>
              <a:rPr lang="en-US" sz="2000" dirty="0">
                <a:effectLst>
                  <a:outerShdw blurRad="38100" dist="38100" dir="2700000" algn="tl">
                    <a:srgbClr val="000000">
                      <a:alpha val="43137"/>
                    </a:srgbClr>
                  </a:outerShdw>
                </a:effectLst>
              </a:rPr>
              <a:t> limits but outside the </a:t>
            </a:r>
            <a:r>
              <a:rPr lang="en-US" sz="2000" dirty="0" err="1">
                <a:effectLst>
                  <a:outerShdw blurRad="38100" dist="38100" dir="2700000" algn="tl">
                    <a:srgbClr val="000000">
                      <a:alpha val="43137"/>
                    </a:srgbClr>
                  </a:outerShdw>
                </a:effectLst>
              </a:rPr>
              <a:t>Haram</a:t>
            </a:r>
            <a:r>
              <a:rPr lang="en-US" sz="2000" dirty="0">
                <a:effectLst>
                  <a:outerShdw blurRad="38100" dist="38100" dir="2700000" algn="tl">
                    <a:srgbClr val="000000">
                      <a:alpha val="43137"/>
                    </a:srgbClr>
                  </a:outerShdw>
                </a:effectLst>
              </a:rPr>
              <a:t> of Makkah (like Jeddah), assume Ihram from your place.</a:t>
            </a:r>
          </a:p>
          <a:p>
            <a:pPr marL="381000" indent="-381000" eaLnBrk="1" hangingPunct="1">
              <a:buClr>
                <a:schemeClr val="hlink"/>
              </a:buClr>
              <a:buSzTx/>
              <a:buFont typeface="Wingdings" pitchFamily="2" charset="2"/>
              <a:buAutoNum type="alphaUcPeriod"/>
            </a:pPr>
            <a:r>
              <a:rPr lang="en-US" sz="2000" dirty="0">
                <a:effectLst>
                  <a:outerShdw blurRad="38100" dist="38100" dir="2700000" algn="tl">
                    <a:srgbClr val="000000">
                      <a:alpha val="43137"/>
                    </a:srgbClr>
                  </a:outerShdw>
                </a:effectLst>
              </a:rPr>
              <a:t>If you are inside the </a:t>
            </a:r>
            <a:r>
              <a:rPr lang="en-US" sz="2000" dirty="0" err="1">
                <a:effectLst>
                  <a:outerShdw blurRad="38100" dist="38100" dir="2700000" algn="tl">
                    <a:srgbClr val="000000">
                      <a:alpha val="43137"/>
                    </a:srgbClr>
                  </a:outerShdw>
                </a:effectLst>
              </a:rPr>
              <a:t>Haram</a:t>
            </a:r>
            <a:r>
              <a:rPr lang="en-US" sz="2000" dirty="0">
                <a:effectLst>
                  <a:outerShdw blurRad="38100" dist="38100" dir="2700000" algn="tl">
                    <a:srgbClr val="000000">
                      <a:alpha val="43137"/>
                    </a:srgbClr>
                  </a:outerShdw>
                </a:effectLst>
              </a:rPr>
              <a:t> of Makkah (in your residence in Makkah for example), assume Ihram from your place as well (unlike Ihram for </a:t>
            </a:r>
            <a:r>
              <a:rPr lang="en-US" sz="2000" dirty="0" err="1">
                <a:effectLst>
                  <a:outerShdw blurRad="38100" dist="38100" dir="2700000" algn="tl">
                    <a:srgbClr val="000000">
                      <a:alpha val="43137"/>
                    </a:srgbClr>
                  </a:outerShdw>
                </a:effectLst>
              </a:rPr>
              <a:t>Umra</a:t>
            </a:r>
            <a:r>
              <a:rPr lang="en-US" sz="2000" dirty="0">
                <a:effectLst>
                  <a:outerShdw blurRad="38100" dist="38100" dir="2700000" algn="tl">
                    <a:srgbClr val="000000">
                      <a:alpha val="43137"/>
                    </a:srgbClr>
                  </a:outerShdw>
                </a:effectLst>
              </a:rPr>
              <a:t>).</a:t>
            </a:r>
          </a:p>
        </p:txBody>
      </p:sp>
      <p:grpSp>
        <p:nvGrpSpPr>
          <p:cNvPr id="2" name="Group 4"/>
          <p:cNvGrpSpPr>
            <a:grpSpLocks/>
          </p:cNvGrpSpPr>
          <p:nvPr/>
        </p:nvGrpSpPr>
        <p:grpSpPr bwMode="auto">
          <a:xfrm>
            <a:off x="5935663" y="1574800"/>
            <a:ext cx="3097212" cy="4675188"/>
            <a:chOff x="3739" y="1047"/>
            <a:chExt cx="1951" cy="2945"/>
          </a:xfrm>
        </p:grpSpPr>
        <p:sp>
          <p:nvSpPr>
            <p:cNvPr id="128006" name="AutoShape 5"/>
            <p:cNvSpPr>
              <a:spLocks noChangeArrowheads="1"/>
            </p:cNvSpPr>
            <p:nvPr/>
          </p:nvSpPr>
          <p:spPr bwMode="auto">
            <a:xfrm>
              <a:off x="3739" y="1047"/>
              <a:ext cx="1951" cy="2945"/>
            </a:xfrm>
            <a:prstGeom prst="roundRect">
              <a:avLst>
                <a:gd name="adj" fmla="val 16667"/>
              </a:avLst>
            </a:prstGeom>
            <a:solidFill>
              <a:srgbClr val="666699"/>
            </a:solidFill>
            <a:ln w="28575">
              <a:solidFill>
                <a:schemeClr val="tx2"/>
              </a:solidFill>
              <a:round/>
              <a:headEnd/>
              <a:tailEnd/>
            </a:ln>
          </p:spPr>
          <p:txBody>
            <a:bodyPr wrap="none" anchor="ctr"/>
            <a:lstStyle/>
            <a:p>
              <a:endParaRPr lang="en-US"/>
            </a:p>
          </p:txBody>
        </p:sp>
        <p:sp>
          <p:nvSpPr>
            <p:cNvPr id="128007" name="Freeform 6"/>
            <p:cNvSpPr>
              <a:spLocks/>
            </p:cNvSpPr>
            <p:nvPr/>
          </p:nvSpPr>
          <p:spPr bwMode="auto">
            <a:xfrm>
              <a:off x="3881" y="1298"/>
              <a:ext cx="1747" cy="2384"/>
            </a:xfrm>
            <a:custGeom>
              <a:avLst/>
              <a:gdLst>
                <a:gd name="T0" fmla="*/ 920 w 2424"/>
                <a:gd name="T1" fmla="*/ 8 h 2968"/>
                <a:gd name="T2" fmla="*/ 248 w 2424"/>
                <a:gd name="T3" fmla="*/ 776 h 2968"/>
                <a:gd name="T4" fmla="*/ 8 w 2424"/>
                <a:gd name="T5" fmla="*/ 1736 h 2968"/>
                <a:gd name="T6" fmla="*/ 200 w 2424"/>
                <a:gd name="T7" fmla="*/ 2600 h 2968"/>
                <a:gd name="T8" fmla="*/ 824 w 2424"/>
                <a:gd name="T9" fmla="*/ 2936 h 2968"/>
                <a:gd name="T10" fmla="*/ 1784 w 2424"/>
                <a:gd name="T11" fmla="*/ 2792 h 2968"/>
                <a:gd name="T12" fmla="*/ 2360 w 2424"/>
                <a:gd name="T13" fmla="*/ 2024 h 2968"/>
                <a:gd name="T14" fmla="*/ 2168 w 2424"/>
                <a:gd name="T15" fmla="*/ 1496 h 2968"/>
                <a:gd name="T16" fmla="*/ 1784 w 2424"/>
                <a:gd name="T17" fmla="*/ 728 h 2968"/>
                <a:gd name="T18" fmla="*/ 920 w 2424"/>
                <a:gd name="T19" fmla="*/ 8 h 2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24"/>
                <a:gd name="T31" fmla="*/ 0 h 2968"/>
                <a:gd name="T32" fmla="*/ 2424 w 2424"/>
                <a:gd name="T33" fmla="*/ 2968 h 2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24" h="2968">
                  <a:moveTo>
                    <a:pt x="920" y="8"/>
                  </a:moveTo>
                  <a:cubicBezTo>
                    <a:pt x="664" y="16"/>
                    <a:pt x="400" y="488"/>
                    <a:pt x="248" y="776"/>
                  </a:cubicBezTo>
                  <a:cubicBezTo>
                    <a:pt x="96" y="1064"/>
                    <a:pt x="16" y="1432"/>
                    <a:pt x="8" y="1736"/>
                  </a:cubicBezTo>
                  <a:cubicBezTo>
                    <a:pt x="0" y="2040"/>
                    <a:pt x="64" y="2400"/>
                    <a:pt x="200" y="2600"/>
                  </a:cubicBezTo>
                  <a:cubicBezTo>
                    <a:pt x="336" y="2800"/>
                    <a:pt x="560" y="2904"/>
                    <a:pt x="824" y="2936"/>
                  </a:cubicBezTo>
                  <a:cubicBezTo>
                    <a:pt x="1088" y="2968"/>
                    <a:pt x="1528" y="2944"/>
                    <a:pt x="1784" y="2792"/>
                  </a:cubicBezTo>
                  <a:cubicBezTo>
                    <a:pt x="2040" y="2640"/>
                    <a:pt x="2296" y="2240"/>
                    <a:pt x="2360" y="2024"/>
                  </a:cubicBezTo>
                  <a:cubicBezTo>
                    <a:pt x="2424" y="1808"/>
                    <a:pt x="2264" y="1712"/>
                    <a:pt x="2168" y="1496"/>
                  </a:cubicBezTo>
                  <a:cubicBezTo>
                    <a:pt x="2072" y="1280"/>
                    <a:pt x="1992" y="976"/>
                    <a:pt x="1784" y="728"/>
                  </a:cubicBezTo>
                  <a:cubicBezTo>
                    <a:pt x="1576" y="480"/>
                    <a:pt x="1176" y="0"/>
                    <a:pt x="920" y="8"/>
                  </a:cubicBezTo>
                  <a:close/>
                </a:path>
              </a:pathLst>
            </a:custGeom>
            <a:solidFill>
              <a:srgbClr val="99CCFF"/>
            </a:solidFill>
            <a:ln w="9525">
              <a:solidFill>
                <a:schemeClr val="tx2"/>
              </a:solidFill>
              <a:round/>
              <a:headEnd/>
              <a:tailEnd/>
            </a:ln>
          </p:spPr>
          <p:txBody>
            <a:bodyPr/>
            <a:lstStyle/>
            <a:p>
              <a:endParaRPr lang="en-US"/>
            </a:p>
          </p:txBody>
        </p:sp>
        <p:sp>
          <p:nvSpPr>
            <p:cNvPr id="128008" name="Oval 7"/>
            <p:cNvSpPr>
              <a:spLocks noChangeArrowheads="1"/>
            </p:cNvSpPr>
            <p:nvPr/>
          </p:nvSpPr>
          <p:spPr bwMode="auto">
            <a:xfrm>
              <a:off x="4504" y="1272"/>
              <a:ext cx="69"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128009" name="Oval 8"/>
            <p:cNvSpPr>
              <a:spLocks noChangeArrowheads="1"/>
            </p:cNvSpPr>
            <p:nvPr/>
          </p:nvSpPr>
          <p:spPr bwMode="auto">
            <a:xfrm>
              <a:off x="4033" y="1877"/>
              <a:ext cx="69"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128010" name="Oval 9"/>
            <p:cNvSpPr>
              <a:spLocks noChangeArrowheads="1"/>
            </p:cNvSpPr>
            <p:nvPr/>
          </p:nvSpPr>
          <p:spPr bwMode="auto">
            <a:xfrm>
              <a:off x="5524" y="2686"/>
              <a:ext cx="69"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128011" name="Oval 10"/>
            <p:cNvSpPr>
              <a:spLocks noChangeArrowheads="1"/>
            </p:cNvSpPr>
            <p:nvPr/>
          </p:nvSpPr>
          <p:spPr bwMode="auto">
            <a:xfrm>
              <a:off x="5354" y="2301"/>
              <a:ext cx="69"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128012" name="Oval 11"/>
            <p:cNvSpPr>
              <a:spLocks noChangeArrowheads="1"/>
            </p:cNvSpPr>
            <p:nvPr/>
          </p:nvSpPr>
          <p:spPr bwMode="auto">
            <a:xfrm>
              <a:off x="4518" y="3615"/>
              <a:ext cx="70"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128013" name="Oval 12"/>
            <p:cNvSpPr>
              <a:spLocks noChangeArrowheads="1"/>
            </p:cNvSpPr>
            <p:nvPr/>
          </p:nvSpPr>
          <p:spPr bwMode="auto">
            <a:xfrm>
              <a:off x="3908" y="2724"/>
              <a:ext cx="70" cy="78"/>
            </a:xfrm>
            <a:prstGeom prst="ellipse">
              <a:avLst/>
            </a:prstGeom>
            <a:solidFill>
              <a:schemeClr val="bg2"/>
            </a:solidFill>
            <a:ln w="9525">
              <a:solidFill>
                <a:schemeClr val="tx1"/>
              </a:solidFill>
              <a:round/>
              <a:headEnd/>
              <a:tailEnd/>
            </a:ln>
          </p:spPr>
          <p:txBody>
            <a:bodyPr wrap="none" anchor="ctr"/>
            <a:lstStyle/>
            <a:p>
              <a:endParaRPr lang="en-US"/>
            </a:p>
          </p:txBody>
        </p:sp>
        <p:sp>
          <p:nvSpPr>
            <p:cNvPr id="128014" name="Freeform 13"/>
            <p:cNvSpPr>
              <a:spLocks/>
            </p:cNvSpPr>
            <p:nvPr/>
          </p:nvSpPr>
          <p:spPr bwMode="auto">
            <a:xfrm>
              <a:off x="4284" y="2544"/>
              <a:ext cx="702" cy="527"/>
            </a:xfrm>
            <a:custGeom>
              <a:avLst/>
              <a:gdLst>
                <a:gd name="T0" fmla="*/ 0 w 3792"/>
                <a:gd name="T1" fmla="*/ 1296 h 2976"/>
                <a:gd name="T2" fmla="*/ 1776 w 3792"/>
                <a:gd name="T3" fmla="*/ 720 h 2976"/>
                <a:gd name="T4" fmla="*/ 3456 w 3792"/>
                <a:gd name="T5" fmla="*/ 0 h 2976"/>
                <a:gd name="T6" fmla="*/ 3456 w 3792"/>
                <a:gd name="T7" fmla="*/ 624 h 2976"/>
                <a:gd name="T8" fmla="*/ 3792 w 3792"/>
                <a:gd name="T9" fmla="*/ 2256 h 2976"/>
                <a:gd name="T10" fmla="*/ 1776 w 3792"/>
                <a:gd name="T11" fmla="*/ 2976 h 2976"/>
                <a:gd name="T12" fmla="*/ 0 w 3792"/>
                <a:gd name="T13" fmla="*/ 1296 h 2976"/>
                <a:gd name="T14" fmla="*/ 0 60000 65536"/>
                <a:gd name="T15" fmla="*/ 0 60000 65536"/>
                <a:gd name="T16" fmla="*/ 0 60000 65536"/>
                <a:gd name="T17" fmla="*/ 0 60000 65536"/>
                <a:gd name="T18" fmla="*/ 0 60000 65536"/>
                <a:gd name="T19" fmla="*/ 0 60000 65536"/>
                <a:gd name="T20" fmla="*/ 0 60000 65536"/>
                <a:gd name="T21" fmla="*/ 0 w 3792"/>
                <a:gd name="T22" fmla="*/ 0 h 2976"/>
                <a:gd name="T23" fmla="*/ 3792 w 3792"/>
                <a:gd name="T24" fmla="*/ 2976 h 29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92" h="2976">
                  <a:moveTo>
                    <a:pt x="0" y="1296"/>
                  </a:moveTo>
                  <a:lnTo>
                    <a:pt x="1776" y="720"/>
                  </a:lnTo>
                  <a:lnTo>
                    <a:pt x="3456" y="0"/>
                  </a:lnTo>
                  <a:lnTo>
                    <a:pt x="3456" y="624"/>
                  </a:lnTo>
                  <a:lnTo>
                    <a:pt x="3792" y="2256"/>
                  </a:lnTo>
                  <a:lnTo>
                    <a:pt x="1776" y="2976"/>
                  </a:lnTo>
                  <a:lnTo>
                    <a:pt x="0" y="1296"/>
                  </a:lnTo>
                  <a:close/>
                </a:path>
              </a:pathLst>
            </a:custGeom>
            <a:solidFill>
              <a:srgbClr val="00CC99"/>
            </a:solidFill>
            <a:ln w="38100">
              <a:solidFill>
                <a:schemeClr val="tx2"/>
              </a:solidFill>
              <a:round/>
              <a:headEnd/>
              <a:tailEnd/>
            </a:ln>
          </p:spPr>
          <p:txBody>
            <a:bodyPr/>
            <a:lstStyle/>
            <a:p>
              <a:endParaRPr lang="en-US"/>
            </a:p>
          </p:txBody>
        </p:sp>
        <p:sp>
          <p:nvSpPr>
            <p:cNvPr id="128015" name="Oval 14"/>
            <p:cNvSpPr>
              <a:spLocks noChangeArrowheads="1"/>
            </p:cNvSpPr>
            <p:nvPr/>
          </p:nvSpPr>
          <p:spPr bwMode="auto">
            <a:xfrm>
              <a:off x="4613" y="2663"/>
              <a:ext cx="17" cy="17"/>
            </a:xfrm>
            <a:prstGeom prst="ellipse">
              <a:avLst/>
            </a:prstGeom>
            <a:solidFill>
              <a:srgbClr val="CC3300"/>
            </a:solidFill>
            <a:ln w="38100">
              <a:noFill/>
              <a:round/>
              <a:headEnd/>
              <a:tailEnd/>
            </a:ln>
          </p:spPr>
          <p:txBody>
            <a:bodyPr wrap="none" anchor="ctr"/>
            <a:lstStyle/>
            <a:p>
              <a:endParaRPr lang="en-US"/>
            </a:p>
          </p:txBody>
        </p:sp>
        <p:sp>
          <p:nvSpPr>
            <p:cNvPr id="128016" name="Oval 15"/>
            <p:cNvSpPr>
              <a:spLocks noChangeArrowheads="1"/>
            </p:cNvSpPr>
            <p:nvPr/>
          </p:nvSpPr>
          <p:spPr bwMode="auto">
            <a:xfrm>
              <a:off x="4275" y="2765"/>
              <a:ext cx="17" cy="16"/>
            </a:xfrm>
            <a:prstGeom prst="ellipse">
              <a:avLst/>
            </a:prstGeom>
            <a:solidFill>
              <a:srgbClr val="CC3300"/>
            </a:solidFill>
            <a:ln w="38100">
              <a:noFill/>
              <a:round/>
              <a:headEnd/>
              <a:tailEnd/>
            </a:ln>
          </p:spPr>
          <p:txBody>
            <a:bodyPr wrap="none" anchor="ctr"/>
            <a:lstStyle/>
            <a:p>
              <a:endParaRPr lang="en-US"/>
            </a:p>
          </p:txBody>
        </p:sp>
        <p:sp>
          <p:nvSpPr>
            <p:cNvPr id="128017" name="Oval 16"/>
            <p:cNvSpPr>
              <a:spLocks noChangeArrowheads="1"/>
            </p:cNvSpPr>
            <p:nvPr/>
          </p:nvSpPr>
          <p:spPr bwMode="auto">
            <a:xfrm>
              <a:off x="4914" y="2535"/>
              <a:ext cx="18" cy="17"/>
            </a:xfrm>
            <a:prstGeom prst="ellipse">
              <a:avLst/>
            </a:prstGeom>
            <a:solidFill>
              <a:srgbClr val="CC3300"/>
            </a:solidFill>
            <a:ln w="38100">
              <a:noFill/>
              <a:round/>
              <a:headEnd/>
              <a:tailEnd/>
            </a:ln>
          </p:spPr>
          <p:txBody>
            <a:bodyPr wrap="none" anchor="ctr"/>
            <a:lstStyle/>
            <a:p>
              <a:endParaRPr lang="en-US"/>
            </a:p>
          </p:txBody>
        </p:sp>
        <p:sp>
          <p:nvSpPr>
            <p:cNvPr id="128018" name="Oval 17"/>
            <p:cNvSpPr>
              <a:spLocks noChangeArrowheads="1"/>
            </p:cNvSpPr>
            <p:nvPr/>
          </p:nvSpPr>
          <p:spPr bwMode="auto">
            <a:xfrm>
              <a:off x="4914" y="2646"/>
              <a:ext cx="18" cy="17"/>
            </a:xfrm>
            <a:prstGeom prst="ellipse">
              <a:avLst/>
            </a:prstGeom>
            <a:solidFill>
              <a:srgbClr val="CC3300"/>
            </a:solidFill>
            <a:ln w="38100">
              <a:noFill/>
              <a:round/>
              <a:headEnd/>
              <a:tailEnd/>
            </a:ln>
          </p:spPr>
          <p:txBody>
            <a:bodyPr wrap="none" anchor="ctr"/>
            <a:lstStyle/>
            <a:p>
              <a:endParaRPr lang="en-US"/>
            </a:p>
          </p:txBody>
        </p:sp>
        <p:sp>
          <p:nvSpPr>
            <p:cNvPr id="128019" name="Oval 18"/>
            <p:cNvSpPr>
              <a:spLocks noChangeArrowheads="1"/>
            </p:cNvSpPr>
            <p:nvPr/>
          </p:nvSpPr>
          <p:spPr bwMode="auto">
            <a:xfrm>
              <a:off x="4977" y="2927"/>
              <a:ext cx="17" cy="17"/>
            </a:xfrm>
            <a:prstGeom prst="ellipse">
              <a:avLst/>
            </a:prstGeom>
            <a:solidFill>
              <a:srgbClr val="CC3300"/>
            </a:solidFill>
            <a:ln w="38100">
              <a:noFill/>
              <a:round/>
              <a:headEnd/>
              <a:tailEnd/>
            </a:ln>
          </p:spPr>
          <p:txBody>
            <a:bodyPr wrap="none" anchor="ctr"/>
            <a:lstStyle/>
            <a:p>
              <a:endParaRPr lang="en-US"/>
            </a:p>
          </p:txBody>
        </p:sp>
        <p:sp>
          <p:nvSpPr>
            <p:cNvPr id="128020" name="Oval 19"/>
            <p:cNvSpPr>
              <a:spLocks noChangeArrowheads="1"/>
            </p:cNvSpPr>
            <p:nvPr/>
          </p:nvSpPr>
          <p:spPr bwMode="auto">
            <a:xfrm>
              <a:off x="4604" y="3063"/>
              <a:ext cx="18" cy="17"/>
            </a:xfrm>
            <a:prstGeom prst="ellipse">
              <a:avLst/>
            </a:prstGeom>
            <a:solidFill>
              <a:srgbClr val="CC3300"/>
            </a:solidFill>
            <a:ln w="38100">
              <a:noFill/>
              <a:round/>
              <a:headEnd/>
              <a:tailEnd/>
            </a:ln>
          </p:spPr>
          <p:txBody>
            <a:bodyPr wrap="none" anchor="ctr"/>
            <a:lstStyle/>
            <a:p>
              <a:endParaRPr lang="en-US"/>
            </a:p>
          </p:txBody>
        </p:sp>
        <p:sp>
          <p:nvSpPr>
            <p:cNvPr id="128021" name="Text Box 20"/>
            <p:cNvSpPr txBox="1">
              <a:spLocks noChangeArrowheads="1"/>
            </p:cNvSpPr>
            <p:nvPr/>
          </p:nvSpPr>
          <p:spPr bwMode="auto">
            <a:xfrm rot="4419589">
              <a:off x="3890" y="2695"/>
              <a:ext cx="664"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Hudaybiyah</a:t>
              </a:r>
            </a:p>
          </p:txBody>
        </p:sp>
        <p:sp>
          <p:nvSpPr>
            <p:cNvPr id="128022" name="Text Box 21"/>
            <p:cNvSpPr txBox="1">
              <a:spLocks noChangeArrowheads="1"/>
            </p:cNvSpPr>
            <p:nvPr/>
          </p:nvSpPr>
          <p:spPr bwMode="auto">
            <a:xfrm>
              <a:off x="4932" y="2926"/>
              <a:ext cx="427"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Arafah</a:t>
              </a:r>
            </a:p>
          </p:txBody>
        </p:sp>
        <p:sp>
          <p:nvSpPr>
            <p:cNvPr id="128023" name="Text Box 22"/>
            <p:cNvSpPr txBox="1">
              <a:spLocks noChangeArrowheads="1"/>
            </p:cNvSpPr>
            <p:nvPr/>
          </p:nvSpPr>
          <p:spPr bwMode="auto">
            <a:xfrm rot="2360524">
              <a:off x="4222" y="2412"/>
              <a:ext cx="497"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Tan'eem</a:t>
              </a:r>
            </a:p>
          </p:txBody>
        </p:sp>
        <p:sp>
          <p:nvSpPr>
            <p:cNvPr id="128024" name="Text Box 23"/>
            <p:cNvSpPr txBox="1">
              <a:spLocks noChangeArrowheads="1"/>
            </p:cNvSpPr>
            <p:nvPr/>
          </p:nvSpPr>
          <p:spPr bwMode="auto">
            <a:xfrm>
              <a:off x="4715" y="2383"/>
              <a:ext cx="460"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Ji'ranah</a:t>
              </a:r>
            </a:p>
          </p:txBody>
        </p:sp>
        <p:sp>
          <p:nvSpPr>
            <p:cNvPr id="128025" name="Text Box 24"/>
            <p:cNvSpPr txBox="1">
              <a:spLocks noChangeArrowheads="1"/>
            </p:cNvSpPr>
            <p:nvPr/>
          </p:nvSpPr>
          <p:spPr bwMode="auto">
            <a:xfrm rot="26309">
              <a:off x="4891" y="2577"/>
              <a:ext cx="440"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Nakhla</a:t>
              </a:r>
            </a:p>
          </p:txBody>
        </p:sp>
        <p:sp>
          <p:nvSpPr>
            <p:cNvPr id="128026" name="Text Box 25"/>
            <p:cNvSpPr txBox="1">
              <a:spLocks noChangeArrowheads="1"/>
            </p:cNvSpPr>
            <p:nvPr/>
          </p:nvSpPr>
          <p:spPr bwMode="auto">
            <a:xfrm>
              <a:off x="4344" y="3039"/>
              <a:ext cx="658" cy="197"/>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Adhah</a:t>
              </a:r>
              <a:r>
                <a:rPr lang="en-US" sz="1600" b="0"/>
                <a:t> </a:t>
              </a:r>
              <a:r>
                <a:rPr lang="en-US" sz="1400" b="0">
                  <a:solidFill>
                    <a:schemeClr val="bg2"/>
                  </a:solidFill>
                </a:rPr>
                <a:t>Libn</a:t>
              </a:r>
            </a:p>
          </p:txBody>
        </p:sp>
        <p:sp>
          <p:nvSpPr>
            <p:cNvPr id="128027" name="Rectangle 26"/>
            <p:cNvSpPr>
              <a:spLocks noChangeArrowheads="1"/>
            </p:cNvSpPr>
            <p:nvPr/>
          </p:nvSpPr>
          <p:spPr bwMode="auto">
            <a:xfrm>
              <a:off x="4660" y="2784"/>
              <a:ext cx="30" cy="22"/>
            </a:xfrm>
            <a:prstGeom prst="rect">
              <a:avLst/>
            </a:prstGeom>
            <a:solidFill>
              <a:schemeClr val="bg2"/>
            </a:solidFill>
            <a:ln w="38100">
              <a:solidFill>
                <a:schemeClr val="tx2"/>
              </a:solidFill>
              <a:miter lim="800000"/>
              <a:headEnd/>
              <a:tailEnd/>
            </a:ln>
          </p:spPr>
          <p:txBody>
            <a:bodyPr wrap="none" anchor="ctr"/>
            <a:lstStyle/>
            <a:p>
              <a:endParaRPr lang="en-US"/>
            </a:p>
          </p:txBody>
        </p:sp>
        <p:sp>
          <p:nvSpPr>
            <p:cNvPr id="128028" name="Text Box 27"/>
            <p:cNvSpPr txBox="1">
              <a:spLocks noChangeArrowheads="1"/>
            </p:cNvSpPr>
            <p:nvPr/>
          </p:nvSpPr>
          <p:spPr bwMode="auto">
            <a:xfrm>
              <a:off x="4414" y="2829"/>
              <a:ext cx="520"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dirty="0">
                  <a:solidFill>
                    <a:srgbClr val="FFFF00"/>
                  </a:solidFill>
                </a:rPr>
                <a:t>Makkah</a:t>
              </a:r>
            </a:p>
          </p:txBody>
        </p:sp>
        <p:sp>
          <p:nvSpPr>
            <p:cNvPr id="128029" name="Text Box 28" descr="C:\Documents and Settings\obellal\My Documents\Hajj\Mina\New Bridge 1.jpg"/>
            <p:cNvSpPr txBox="1">
              <a:spLocks noChangeArrowheads="1"/>
            </p:cNvSpPr>
            <p:nvPr/>
          </p:nvSpPr>
          <p:spPr bwMode="auto">
            <a:xfrm>
              <a:off x="3892" y="1347"/>
              <a:ext cx="219" cy="219"/>
            </a:xfrm>
            <a:prstGeom prst="rect">
              <a:avLst/>
            </a:prstGeom>
            <a:noFill/>
            <a:ln w="28575">
              <a:noFill/>
              <a:miter lim="800000"/>
              <a:headEnd/>
              <a:tailEnd/>
            </a:ln>
          </p:spPr>
          <p:txBody>
            <a:bodyPr tIns="137160">
              <a:spAutoFit/>
            </a:bodyPr>
            <a:lstStyle/>
            <a:p>
              <a:r>
                <a:rPr lang="en-US">
                  <a:solidFill>
                    <a:schemeClr val="hlink"/>
                  </a:solidFill>
                  <a:latin typeface="Verdana" pitchFamily="34" charset="0"/>
                </a:rPr>
                <a:t>A</a:t>
              </a:r>
            </a:p>
          </p:txBody>
        </p:sp>
        <p:sp>
          <p:nvSpPr>
            <p:cNvPr id="128030" name="Text Box 29" descr="C:\Documents and Settings\obellal\My Documents\Hajj\Mina\New Bridge 1.jpg"/>
            <p:cNvSpPr txBox="1">
              <a:spLocks noChangeArrowheads="1"/>
            </p:cNvSpPr>
            <p:nvPr/>
          </p:nvSpPr>
          <p:spPr bwMode="auto">
            <a:xfrm>
              <a:off x="4461" y="1666"/>
              <a:ext cx="219" cy="219"/>
            </a:xfrm>
            <a:prstGeom prst="rect">
              <a:avLst/>
            </a:prstGeom>
            <a:noFill/>
            <a:ln w="28575">
              <a:noFill/>
              <a:miter lim="800000"/>
              <a:headEnd/>
              <a:tailEnd/>
            </a:ln>
          </p:spPr>
          <p:txBody>
            <a:bodyPr tIns="137160">
              <a:spAutoFit/>
            </a:bodyPr>
            <a:lstStyle/>
            <a:p>
              <a:r>
                <a:rPr lang="en-US">
                  <a:solidFill>
                    <a:schemeClr val="hlink"/>
                  </a:solidFill>
                  <a:latin typeface="Verdana" pitchFamily="34" charset="0"/>
                </a:rPr>
                <a:t>B</a:t>
              </a:r>
            </a:p>
          </p:txBody>
        </p:sp>
        <p:sp>
          <p:nvSpPr>
            <p:cNvPr id="128031" name="Text Box 30" descr="C:\Documents and Settings\obellal\My Documents\Hajj\Mina\New Bridge 1.jpg"/>
            <p:cNvSpPr txBox="1">
              <a:spLocks noChangeArrowheads="1"/>
            </p:cNvSpPr>
            <p:nvPr/>
          </p:nvSpPr>
          <p:spPr bwMode="auto">
            <a:xfrm>
              <a:off x="4689" y="2628"/>
              <a:ext cx="219" cy="219"/>
            </a:xfrm>
            <a:prstGeom prst="rect">
              <a:avLst/>
            </a:prstGeom>
            <a:noFill/>
            <a:ln w="28575">
              <a:noFill/>
              <a:miter lim="800000"/>
              <a:headEnd/>
              <a:tailEnd/>
            </a:ln>
          </p:spPr>
          <p:txBody>
            <a:bodyPr tIns="137160">
              <a:spAutoFit/>
            </a:bodyPr>
            <a:lstStyle/>
            <a:p>
              <a:r>
                <a:rPr lang="en-US">
                  <a:solidFill>
                    <a:schemeClr val="hlink"/>
                  </a:solidFill>
                  <a:latin typeface="Verdana" pitchFamily="34" charset="0"/>
                </a:rPr>
                <a:t>C</a:t>
              </a:r>
            </a:p>
          </p:txBody>
        </p:sp>
        <p:sp>
          <p:nvSpPr>
            <p:cNvPr id="128032" name="Text Box 31"/>
            <p:cNvSpPr txBox="1">
              <a:spLocks noChangeArrowheads="1"/>
            </p:cNvSpPr>
            <p:nvPr/>
          </p:nvSpPr>
          <p:spPr bwMode="auto">
            <a:xfrm>
              <a:off x="4530" y="1173"/>
              <a:ext cx="794"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t>Dhul-Hulayfah</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 calcmode="lin" valueType="num">
                                      <p:cBhvr additive="base">
                                        <p:cTn id="7" dur="500" fill="hold"/>
                                        <p:tgtEl>
                                          <p:spTgt spid="4782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82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8211">
                                            <p:txEl>
                                              <p:pRg st="1" end="1"/>
                                            </p:txEl>
                                          </p:spTgt>
                                        </p:tgtEl>
                                        <p:attrNameLst>
                                          <p:attrName>style.visibility</p:attrName>
                                        </p:attrNameLst>
                                      </p:cBhvr>
                                      <p:to>
                                        <p:strVal val="visible"/>
                                      </p:to>
                                    </p:set>
                                    <p:anim calcmode="lin" valueType="num">
                                      <p:cBhvr additive="base">
                                        <p:cTn id="13" dur="500" fill="hold"/>
                                        <p:tgtEl>
                                          <p:spTgt spid="4782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82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8211">
                                            <p:txEl>
                                              <p:pRg st="2" end="2"/>
                                            </p:txEl>
                                          </p:spTgt>
                                        </p:tgtEl>
                                        <p:attrNameLst>
                                          <p:attrName>style.visibility</p:attrName>
                                        </p:attrNameLst>
                                      </p:cBhvr>
                                      <p:to>
                                        <p:strVal val="visible"/>
                                      </p:to>
                                    </p:set>
                                    <p:anim calcmode="lin" valueType="num">
                                      <p:cBhvr additive="base">
                                        <p:cTn id="19" dur="500" fill="hold"/>
                                        <p:tgtEl>
                                          <p:spTgt spid="4782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82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8211">
                                            <p:txEl>
                                              <p:pRg st="3" end="3"/>
                                            </p:txEl>
                                          </p:spTgt>
                                        </p:tgtEl>
                                        <p:attrNameLst>
                                          <p:attrName>style.visibility</p:attrName>
                                        </p:attrNameLst>
                                      </p:cBhvr>
                                      <p:to>
                                        <p:strVal val="visible"/>
                                      </p:to>
                                    </p:set>
                                    <p:anim calcmode="lin" valueType="num">
                                      <p:cBhvr additive="base">
                                        <p:cTn id="25" dur="500" fill="hold"/>
                                        <p:tgtEl>
                                          <p:spTgt spid="4782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82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bldLvl="2"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Slide Number Placeholder 5"/>
          <p:cNvSpPr>
            <a:spLocks noGrp="1"/>
          </p:cNvSpPr>
          <p:nvPr>
            <p:ph type="sldNum" sz="quarter" idx="12"/>
          </p:nvPr>
        </p:nvSpPr>
        <p:spPr>
          <a:noFill/>
        </p:spPr>
        <p:txBody>
          <a:bodyPr/>
          <a:lstStyle/>
          <a:p>
            <a:fld id="{E7F22C8E-AA6E-47C6-9C3A-D508EAADF29E}" type="slidenum">
              <a:rPr lang="en-US"/>
              <a:pPr/>
              <a:t>104</a:t>
            </a:fld>
            <a:endParaRPr lang="en-US"/>
          </a:p>
        </p:txBody>
      </p:sp>
      <p:sp>
        <p:nvSpPr>
          <p:cNvPr id="172034" name="Rectangle 2"/>
          <p:cNvSpPr>
            <a:spLocks noGrp="1" noChangeArrowheads="1"/>
          </p:cNvSpPr>
          <p:nvPr>
            <p:ph type="title"/>
          </p:nvPr>
        </p:nvSpPr>
        <p:spPr>
          <a:xfrm>
            <a:off x="685800" y="633413"/>
            <a:ext cx="7772400" cy="838200"/>
          </a:xfrm>
        </p:spPr>
        <p:txBody>
          <a:bodyPr/>
          <a:lstStyle/>
          <a:p>
            <a:pPr eaLnBrk="1" hangingPunct="1">
              <a:defRPr/>
            </a:pPr>
            <a:r>
              <a:rPr lang="en-US"/>
              <a:t>Ihram for Hajj (2)</a:t>
            </a:r>
          </a:p>
        </p:txBody>
      </p:sp>
      <p:sp>
        <p:nvSpPr>
          <p:cNvPr id="172035" name="Rectangle 3"/>
          <p:cNvSpPr>
            <a:spLocks noGrp="1" noChangeArrowheads="1"/>
          </p:cNvSpPr>
          <p:nvPr>
            <p:ph type="body" idx="1"/>
          </p:nvPr>
        </p:nvSpPr>
        <p:spPr>
          <a:xfrm>
            <a:off x="685800" y="2063750"/>
            <a:ext cx="7772400" cy="1244600"/>
          </a:xfrm>
        </p:spPr>
        <p:txBody>
          <a:bodyPr/>
          <a:lstStyle/>
          <a:p>
            <a:pPr eaLnBrk="1" hangingPunct="1"/>
            <a:r>
              <a:rPr lang="en-US" sz="2000" dirty="0">
                <a:effectLst>
                  <a:outerShdw blurRad="38100" dist="38100" dir="2700000" algn="tl">
                    <a:srgbClr val="000000">
                      <a:alpha val="43137"/>
                    </a:srgbClr>
                  </a:outerShdw>
                </a:effectLst>
              </a:rPr>
              <a:t>You do the same things that you did in your Ihram for the </a:t>
            </a:r>
            <a:r>
              <a:rPr lang="en-US" sz="2000" dirty="0" err="1">
                <a:effectLst>
                  <a:outerShdw blurRad="38100" dist="38100" dir="2700000" algn="tl">
                    <a:srgbClr val="000000">
                      <a:alpha val="43137"/>
                    </a:srgbClr>
                  </a:outerShdw>
                </a:effectLst>
              </a:rPr>
              <a:t>Umra</a:t>
            </a:r>
            <a:r>
              <a:rPr lang="en-US" sz="2000" dirty="0">
                <a:effectLst>
                  <a:outerShdw blurRad="38100" dist="38100" dir="2700000" algn="tl">
                    <a:srgbClr val="000000">
                      <a:alpha val="43137"/>
                    </a:srgbClr>
                  </a:outerShdw>
                </a:effectLst>
              </a:rPr>
              <a:t>, but you say:</a:t>
            </a:r>
            <a:endParaRPr lang="en-US" sz="2000" dirty="0">
              <a:effectLst>
                <a:outerShdw blurRad="38100" dist="38100" dir="2700000" algn="tl">
                  <a:srgbClr val="000000">
                    <a:alpha val="43137"/>
                  </a:srgbClr>
                </a:outerShdw>
              </a:effectLst>
              <a:ea typeface="Times New Roman (Arabic)"/>
              <a:cs typeface="Times New Roman (Arabic)"/>
            </a:endParaRPr>
          </a:p>
        </p:txBody>
      </p:sp>
      <p:graphicFrame>
        <p:nvGraphicFramePr>
          <p:cNvPr id="172036" name="Group 4"/>
          <p:cNvGraphicFramePr>
            <a:graphicFrameLocks noGrp="1"/>
          </p:cNvGraphicFramePr>
          <p:nvPr/>
        </p:nvGraphicFramePr>
        <p:xfrm>
          <a:off x="1300163" y="3187700"/>
          <a:ext cx="6548437" cy="1016000"/>
        </p:xfrm>
        <a:graphic>
          <a:graphicData uri="http://schemas.openxmlformats.org/drawingml/2006/table">
            <a:tbl>
              <a:tblPr/>
              <a:tblGrid>
                <a:gridCol w="4041775">
                  <a:extLst>
                    <a:ext uri="{9D8B030D-6E8A-4147-A177-3AD203B41FA5}">
                      <a16:colId xmlns:a16="http://schemas.microsoft.com/office/drawing/2014/main" val="20000"/>
                    </a:ext>
                  </a:extLst>
                </a:gridCol>
                <a:gridCol w="2506662">
                  <a:extLst>
                    <a:ext uri="{9D8B030D-6E8A-4147-A177-3AD203B41FA5}">
                      <a16:colId xmlns:a16="http://schemas.microsoft.com/office/drawing/2014/main" val="20001"/>
                    </a:ext>
                  </a:extLst>
                </a:gridCol>
              </a:tblGrid>
              <a:tr h="1016000">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Labbayka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Allahumma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Hajjaa</a:t>
                      </a: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rPr>
                        <a:t>Here I am O Allah, (intending) Hajj</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chemeClr val="tx2"/>
                          </a:solidFill>
                          <a:effectLst>
                            <a:outerShdw blurRad="38100" dist="38100" dir="2700000" algn="tl">
                              <a:srgbClr val="000000">
                                <a:alpha val="43137"/>
                              </a:srgbClr>
                            </a:outerShdw>
                          </a:effectLst>
                          <a:latin typeface="Simplified Arabic" pitchFamily="2" charset="-78"/>
                          <a:cs typeface="Traditional Arabic" pitchFamily="2" charset="-78"/>
                        </a:rPr>
                        <a:t>لبيك اللهم حجّا</a:t>
                      </a:r>
                      <a:endParaRPr kumimoji="0" lang="en-US" sz="2800" b="0" i="0" u="none" strike="noStrike" cap="none" normalizeH="0" baseline="0" dirty="0">
                        <a:ln>
                          <a:noFill/>
                        </a:ln>
                        <a:solidFill>
                          <a:schemeClr val="tx2"/>
                        </a:solidFill>
                        <a:effectLst>
                          <a:outerShdw blurRad="38100" dist="38100" dir="2700000" algn="tl">
                            <a:srgbClr val="000000">
                              <a:alpha val="43137"/>
                            </a:srgbClr>
                          </a:outerShdw>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2045" name="Rectangle 13"/>
          <p:cNvSpPr>
            <a:spLocks noChangeArrowheads="1"/>
          </p:cNvSpPr>
          <p:nvPr/>
        </p:nvSpPr>
        <p:spPr bwMode="auto">
          <a:xfrm>
            <a:off x="685800" y="4533900"/>
            <a:ext cx="7772400" cy="1130300"/>
          </a:xfrm>
          <a:prstGeom prst="rect">
            <a:avLst/>
          </a:prstGeom>
          <a:noFill/>
          <a:ln w="9525">
            <a:noFill/>
            <a:miter lim="800000"/>
            <a:headEnd/>
            <a:tailEnd/>
          </a:ln>
        </p:spPr>
        <p:txBody>
          <a:bodyPr/>
          <a:lstStyle/>
          <a:p>
            <a:pPr marL="342900" indent="-342900" algn="just">
              <a:lnSpc>
                <a:spcPct val="130000"/>
              </a:lnSpc>
              <a:buClr>
                <a:schemeClr val="accent2"/>
              </a:buClr>
              <a:buSzPct val="80000"/>
              <a:buFont typeface="Wingdings" pitchFamily="2" charset="2"/>
              <a:buBlip>
                <a:blip r:embed="rId3"/>
              </a:buBlip>
            </a:pPr>
            <a:r>
              <a:rPr lang="en-US" sz="2000" b="0">
                <a:effectLst>
                  <a:outerShdw blurRad="38100" dist="38100" dir="2700000" algn="tl">
                    <a:srgbClr val="000000">
                      <a:alpha val="43137"/>
                    </a:srgbClr>
                  </a:outerShdw>
                </a:effectLst>
                <a:latin typeface="Verdana" pitchFamily="34" charset="0"/>
              </a:rPr>
              <a:t>You continue the Talbiyah until you throw the pebbles at Jamrat al-’Aqabah on the 10</a:t>
            </a:r>
            <a:r>
              <a:rPr lang="en-US" sz="2000" b="0" baseline="30000">
                <a:effectLst>
                  <a:outerShdw blurRad="38100" dist="38100" dir="2700000" algn="tl">
                    <a:srgbClr val="000000">
                      <a:alpha val="43137"/>
                    </a:srgbClr>
                  </a:outerShdw>
                </a:effectLst>
                <a:latin typeface="Verdana" pitchFamily="34" charset="0"/>
              </a:rPr>
              <a:t>th</a:t>
            </a:r>
            <a:r>
              <a:rPr lang="en-US" sz="2000" b="0">
                <a:effectLst>
                  <a:outerShdw blurRad="38100" dist="38100" dir="2700000" algn="tl">
                    <a:srgbClr val="000000">
                      <a:alpha val="43137"/>
                    </a:srgbClr>
                  </a:outerShdw>
                </a:effectLst>
                <a:latin typeface="Verdana" pitchFamily="34" charset="0"/>
              </a:rPr>
              <a:t> of Dhul-Hijjah.</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anim calcmode="lin" valueType="num">
                                      <p:cBhvr>
                                        <p:cTn id="7" dur="500" fill="hold"/>
                                        <p:tgtEl>
                                          <p:spTgt spid="17203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7203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72036"/>
                                        </p:tgtEl>
                                        <p:attrNameLst>
                                          <p:attrName>style.visibility</p:attrName>
                                        </p:attrNameLst>
                                      </p:cBhvr>
                                      <p:to>
                                        <p:strVal val="visible"/>
                                      </p:to>
                                    </p:set>
                                    <p:anim calcmode="lin" valueType="num">
                                      <p:cBhvr>
                                        <p:cTn id="13" dur="500" fill="hold"/>
                                        <p:tgtEl>
                                          <p:spTgt spid="172036"/>
                                        </p:tgtEl>
                                        <p:attrNameLst>
                                          <p:attrName>ppt_w</p:attrName>
                                        </p:attrNameLst>
                                      </p:cBhvr>
                                      <p:tavLst>
                                        <p:tav tm="0">
                                          <p:val>
                                            <p:fltVal val="0"/>
                                          </p:val>
                                        </p:tav>
                                        <p:tav tm="100000">
                                          <p:val>
                                            <p:strVal val="#ppt_w"/>
                                          </p:val>
                                        </p:tav>
                                      </p:tavLst>
                                    </p:anim>
                                    <p:anim calcmode="lin" valueType="num">
                                      <p:cBhvr>
                                        <p:cTn id="14" dur="500" fill="hold"/>
                                        <p:tgtEl>
                                          <p:spTgt spid="17203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72045"/>
                                        </p:tgtEl>
                                        <p:attrNameLst>
                                          <p:attrName>style.visibility</p:attrName>
                                        </p:attrNameLst>
                                      </p:cBhvr>
                                      <p:to>
                                        <p:strVal val="visible"/>
                                      </p:to>
                                    </p:set>
                                    <p:anim calcmode="lin" valueType="num">
                                      <p:cBhvr>
                                        <p:cTn id="19" dur="500" fill="hold"/>
                                        <p:tgtEl>
                                          <p:spTgt spid="172045"/>
                                        </p:tgtEl>
                                        <p:attrNameLst>
                                          <p:attrName>ppt_w</p:attrName>
                                        </p:attrNameLst>
                                      </p:cBhvr>
                                      <p:tavLst>
                                        <p:tav tm="0">
                                          <p:val>
                                            <p:fltVal val="0"/>
                                          </p:val>
                                        </p:tav>
                                        <p:tav tm="100000">
                                          <p:val>
                                            <p:strVal val="#ppt_w"/>
                                          </p:val>
                                        </p:tav>
                                      </p:tavLst>
                                    </p:anim>
                                    <p:anim calcmode="lin" valueType="num">
                                      <p:cBhvr>
                                        <p:cTn id="20" dur="500" fill="hold"/>
                                        <p:tgtEl>
                                          <p:spTgt spid="17204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autoUpdateAnimBg="0"/>
      <p:bldP spid="172045"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Slide Number Placeholder 6"/>
          <p:cNvSpPr>
            <a:spLocks noGrp="1"/>
          </p:cNvSpPr>
          <p:nvPr>
            <p:ph type="sldNum" sz="quarter" idx="12"/>
          </p:nvPr>
        </p:nvSpPr>
        <p:spPr>
          <a:noFill/>
        </p:spPr>
        <p:txBody>
          <a:bodyPr/>
          <a:lstStyle/>
          <a:p>
            <a:fld id="{8C6E6E5B-D491-4DAC-A469-A48FD4F861DB}" type="slidenum">
              <a:rPr lang="en-US"/>
              <a:pPr/>
              <a:t>105</a:t>
            </a:fld>
            <a:endParaRPr lang="en-US"/>
          </a:p>
        </p:txBody>
      </p:sp>
      <p:sp>
        <p:nvSpPr>
          <p:cNvPr id="173058" name="Rectangle 2"/>
          <p:cNvSpPr>
            <a:spLocks noGrp="1" noChangeArrowheads="1"/>
          </p:cNvSpPr>
          <p:nvPr>
            <p:ph type="title"/>
          </p:nvPr>
        </p:nvSpPr>
        <p:spPr>
          <a:xfrm>
            <a:off x="685800" y="387350"/>
            <a:ext cx="7772400" cy="838200"/>
          </a:xfrm>
        </p:spPr>
        <p:txBody>
          <a:bodyPr/>
          <a:lstStyle/>
          <a:p>
            <a:pPr eaLnBrk="1" hangingPunct="1">
              <a:defRPr/>
            </a:pPr>
            <a:r>
              <a:rPr lang="en-US" dirty="0"/>
              <a:t>Mina - </a:t>
            </a:r>
            <a:r>
              <a:rPr lang="en-US" sz="2800" dirty="0">
                <a:solidFill>
                  <a:schemeClr val="hlink"/>
                </a:solidFill>
              </a:rPr>
              <a:t>8 </a:t>
            </a:r>
            <a:r>
              <a:rPr lang="en-US" sz="2800" dirty="0" err="1">
                <a:solidFill>
                  <a:schemeClr val="hlink"/>
                </a:solidFill>
              </a:rPr>
              <a:t>Dhul-Hijjah</a:t>
            </a:r>
            <a:endParaRPr lang="en-US" sz="2800" dirty="0">
              <a:solidFill>
                <a:schemeClr val="hlink"/>
              </a:solidFill>
            </a:endParaRPr>
          </a:p>
        </p:txBody>
      </p:sp>
      <p:sp>
        <p:nvSpPr>
          <p:cNvPr id="173059" name="Rectangle 3"/>
          <p:cNvSpPr>
            <a:spLocks noGrp="1" noChangeArrowheads="1"/>
          </p:cNvSpPr>
          <p:nvPr>
            <p:ph type="body" sz="half" idx="1"/>
          </p:nvPr>
        </p:nvSpPr>
        <p:spPr>
          <a:xfrm>
            <a:off x="-22225" y="1530350"/>
            <a:ext cx="3887788" cy="4791075"/>
          </a:xfrm>
        </p:spPr>
        <p:txBody>
          <a:bodyPr/>
          <a:lstStyle/>
          <a:p>
            <a:pPr eaLnBrk="1" hangingPunct="1">
              <a:lnSpc>
                <a:spcPct val="120000"/>
              </a:lnSpc>
            </a:pPr>
            <a:r>
              <a:rPr lang="en-US" sz="1800" dirty="0">
                <a:effectLst>
                  <a:outerShdw blurRad="38100" dist="38100" dir="2700000" algn="tl" rotWithShape="0">
                    <a:srgbClr val="000000">
                      <a:alpha val="43137"/>
                    </a:srgbClr>
                  </a:outerShdw>
                </a:effectLst>
              </a:rPr>
              <a:t>Go to Mina in the morning of </a:t>
            </a:r>
            <a:r>
              <a:rPr lang="en-US" sz="1800" dirty="0" err="1">
                <a:effectLst>
                  <a:outerShdw blurRad="38100" dist="38100" dir="2700000" algn="tl" rotWithShape="0">
                    <a:srgbClr val="000000">
                      <a:alpha val="43137"/>
                    </a:srgbClr>
                  </a:outerShdw>
                </a:effectLst>
              </a:rPr>
              <a:t>Yaum</a:t>
            </a:r>
            <a:r>
              <a:rPr lang="en-US" sz="1800" dirty="0">
                <a:effectLst>
                  <a:outerShdw blurRad="38100" dist="38100" dir="2700000" algn="tl" rotWithShape="0">
                    <a:srgbClr val="000000">
                      <a:alpha val="43137"/>
                    </a:srgbClr>
                  </a:outerShdw>
                </a:effectLst>
              </a:rPr>
              <a:t> at-</a:t>
            </a:r>
            <a:r>
              <a:rPr lang="en-US" sz="1800" dirty="0" err="1">
                <a:effectLst>
                  <a:outerShdw blurRad="38100" dist="38100" dir="2700000" algn="tl" rotWithShape="0">
                    <a:srgbClr val="000000">
                      <a:alpha val="43137"/>
                    </a:srgbClr>
                  </a:outerShdw>
                </a:effectLst>
              </a:rPr>
              <a:t>Tarwiyah</a:t>
            </a:r>
            <a:r>
              <a:rPr lang="en-US" sz="1800" dirty="0">
                <a:effectLst>
                  <a:outerShdw blurRad="38100" dist="38100" dir="2700000" algn="tl" rotWithShape="0">
                    <a:srgbClr val="000000">
                      <a:alpha val="43137"/>
                    </a:srgbClr>
                  </a:outerShdw>
                </a:effectLst>
              </a:rPr>
              <a:t> (8</a:t>
            </a:r>
            <a:r>
              <a:rPr lang="en-US" sz="1800" baseline="30000" dirty="0">
                <a:effectLst>
                  <a:outerShdw blurRad="38100" dist="38100" dir="2700000" algn="tl" rotWithShape="0">
                    <a:srgbClr val="000000">
                      <a:alpha val="43137"/>
                    </a:srgbClr>
                  </a:outerShdw>
                </a:effectLst>
              </a:rPr>
              <a:t>th</a:t>
            </a:r>
            <a:r>
              <a:rPr lang="en-US" sz="1800" dirty="0">
                <a:effectLst>
                  <a:outerShdw blurRad="38100" dist="38100" dir="2700000" algn="tl" rotWithShape="0">
                    <a:srgbClr val="000000">
                      <a:alpha val="43137"/>
                    </a:srgbClr>
                  </a:outerShdw>
                </a:effectLst>
              </a:rPr>
              <a:t> of </a:t>
            </a:r>
            <a:r>
              <a:rPr lang="en-US" sz="1800" dirty="0" err="1">
                <a:effectLst>
                  <a:outerShdw blurRad="38100" dist="38100" dir="2700000" algn="tl" rotWithShape="0">
                    <a:srgbClr val="000000">
                      <a:alpha val="43137"/>
                    </a:srgbClr>
                  </a:outerShdw>
                </a:effectLst>
              </a:rPr>
              <a:t>Dhul-Hijjah</a:t>
            </a:r>
            <a:r>
              <a:rPr lang="en-US" sz="1800" dirty="0">
                <a:effectLst>
                  <a:outerShdw blurRad="38100" dist="38100" dir="2700000" algn="tl" rotWithShape="0">
                    <a:srgbClr val="000000">
                      <a:alpha val="43137"/>
                    </a:srgbClr>
                  </a:outerShdw>
                </a:effectLst>
              </a:rPr>
              <a:t>).</a:t>
            </a:r>
          </a:p>
          <a:p>
            <a:pPr eaLnBrk="1" hangingPunct="1">
              <a:lnSpc>
                <a:spcPct val="120000"/>
              </a:lnSpc>
            </a:pPr>
            <a:r>
              <a:rPr lang="en-US" sz="1800" dirty="0">
                <a:effectLst>
                  <a:outerShdw blurRad="38100" dist="38100" dir="2700000" algn="tl" rotWithShape="0">
                    <a:srgbClr val="000000">
                      <a:alpha val="43137"/>
                    </a:srgbClr>
                  </a:outerShdw>
                </a:effectLst>
              </a:rPr>
              <a:t>Pray </a:t>
            </a:r>
            <a:r>
              <a:rPr lang="en-US" sz="1800" dirty="0" err="1">
                <a:effectLst>
                  <a:outerShdw blurRad="38100" dist="38100" dir="2700000" algn="tl" rotWithShape="0">
                    <a:srgbClr val="000000">
                      <a:alpha val="43137"/>
                    </a:srgbClr>
                  </a:outerShdw>
                </a:effectLst>
              </a:rPr>
              <a:t>Dhuhr</a:t>
            </a:r>
            <a:r>
              <a:rPr lang="en-US" sz="1800" dirty="0">
                <a:effectLst>
                  <a:outerShdw blurRad="38100" dist="38100" dir="2700000" algn="tl" rotWithShape="0">
                    <a:srgbClr val="000000">
                      <a:alpha val="43137"/>
                    </a:srgbClr>
                  </a:outerShdw>
                </a:effectLst>
              </a:rPr>
              <a:t>, </a:t>
            </a:r>
            <a:r>
              <a:rPr lang="en-US" sz="1800" dirty="0" err="1">
                <a:effectLst>
                  <a:outerShdw blurRad="38100" dist="38100" dir="2700000" algn="tl" rotWithShape="0">
                    <a:srgbClr val="000000">
                      <a:alpha val="43137"/>
                    </a:srgbClr>
                  </a:outerShdw>
                </a:effectLst>
              </a:rPr>
              <a:t>Asr</a:t>
            </a:r>
            <a:r>
              <a:rPr lang="en-US" sz="1800" dirty="0">
                <a:effectLst>
                  <a:outerShdw blurRad="38100" dist="38100" dir="2700000" algn="tl" rotWithShape="0">
                    <a:srgbClr val="000000">
                      <a:alpha val="43137"/>
                    </a:srgbClr>
                  </a:outerShdw>
                </a:effectLst>
              </a:rPr>
              <a:t>, </a:t>
            </a:r>
            <a:r>
              <a:rPr lang="en-US" sz="1800" dirty="0" err="1">
                <a:effectLst>
                  <a:outerShdw blurRad="38100" dist="38100" dir="2700000" algn="tl" rotWithShape="0">
                    <a:srgbClr val="000000">
                      <a:alpha val="43137"/>
                    </a:srgbClr>
                  </a:outerShdw>
                </a:effectLst>
              </a:rPr>
              <a:t>Maghrib</a:t>
            </a:r>
            <a:r>
              <a:rPr lang="en-US" sz="1800" dirty="0">
                <a:effectLst>
                  <a:outerShdw blurRad="38100" dist="38100" dir="2700000" algn="tl" rotWithShape="0">
                    <a:srgbClr val="000000">
                      <a:alpha val="43137"/>
                    </a:srgbClr>
                  </a:outerShdw>
                </a:effectLst>
              </a:rPr>
              <a:t>, ‘</a:t>
            </a:r>
            <a:r>
              <a:rPr lang="en-US" sz="1800" dirty="0" err="1">
                <a:effectLst>
                  <a:outerShdw blurRad="38100" dist="38100" dir="2700000" algn="tl" rotWithShape="0">
                    <a:srgbClr val="000000">
                      <a:alpha val="43137"/>
                    </a:srgbClr>
                  </a:outerShdw>
                </a:effectLst>
              </a:rPr>
              <a:t>Isha</a:t>
            </a:r>
            <a:r>
              <a:rPr lang="en-US" sz="1800" dirty="0">
                <a:effectLst>
                  <a:outerShdw blurRad="38100" dist="38100" dir="2700000" algn="tl" rotWithShape="0">
                    <a:srgbClr val="000000">
                      <a:alpha val="43137"/>
                    </a:srgbClr>
                  </a:outerShdw>
                </a:effectLst>
              </a:rPr>
              <a:t> and </a:t>
            </a:r>
            <a:r>
              <a:rPr lang="en-US" sz="1800" dirty="0" err="1">
                <a:effectLst>
                  <a:outerShdw blurRad="38100" dist="38100" dir="2700000" algn="tl" rotWithShape="0">
                    <a:srgbClr val="000000">
                      <a:alpha val="43137"/>
                    </a:srgbClr>
                  </a:outerShdw>
                </a:effectLst>
              </a:rPr>
              <a:t>Fajr</a:t>
            </a:r>
            <a:r>
              <a:rPr lang="en-US" sz="1800" dirty="0">
                <a:effectLst>
                  <a:outerShdw blurRad="38100" dist="38100" dir="2700000" algn="tl" rotWithShape="0">
                    <a:srgbClr val="000000">
                      <a:alpha val="43137"/>
                    </a:srgbClr>
                  </a:outerShdw>
                </a:effectLst>
              </a:rPr>
              <a:t> in their times.</a:t>
            </a:r>
          </a:p>
          <a:p>
            <a:pPr eaLnBrk="1" hangingPunct="1">
              <a:lnSpc>
                <a:spcPct val="120000"/>
              </a:lnSpc>
            </a:pPr>
            <a:r>
              <a:rPr lang="en-US" sz="1800" dirty="0">
                <a:effectLst>
                  <a:outerShdw blurRad="38100" dist="38100" dir="2700000" algn="tl" rotWithShape="0">
                    <a:srgbClr val="000000">
                      <a:alpha val="43137"/>
                    </a:srgbClr>
                  </a:outerShdw>
                </a:effectLst>
              </a:rPr>
              <a:t>Spending this night in Mina is a </a:t>
            </a:r>
            <a:r>
              <a:rPr lang="en-US" sz="1800" dirty="0" err="1">
                <a:effectLst>
                  <a:outerShdw blurRad="38100" dist="38100" dir="2700000" algn="tl" rotWithShape="0">
                    <a:srgbClr val="000000">
                      <a:alpha val="43137"/>
                    </a:srgbClr>
                  </a:outerShdw>
                </a:effectLst>
              </a:rPr>
              <a:t>Sunnah</a:t>
            </a:r>
            <a:r>
              <a:rPr lang="en-US" sz="1800" dirty="0">
                <a:effectLst>
                  <a:outerShdw blurRad="38100" dist="38100" dir="2700000" algn="tl" rotWithShape="0">
                    <a:srgbClr val="000000">
                      <a:alpha val="43137"/>
                    </a:srgbClr>
                  </a:outerShdw>
                </a:effectLst>
              </a:rPr>
              <a:t>. </a:t>
            </a:r>
          </a:p>
          <a:p>
            <a:pPr eaLnBrk="1" hangingPunct="1">
              <a:lnSpc>
                <a:spcPct val="120000"/>
              </a:lnSpc>
            </a:pPr>
            <a:r>
              <a:rPr lang="en-US" sz="1800" dirty="0">
                <a:effectLst>
                  <a:outerShdw blurRad="38100" dist="38100" dir="2700000" algn="tl" rotWithShape="0">
                    <a:srgbClr val="000000">
                      <a:alpha val="43137"/>
                    </a:srgbClr>
                  </a:outerShdw>
                </a:effectLst>
              </a:rPr>
              <a:t>Use your time to gather your thoughts and prepare for the next day: the day of </a:t>
            </a:r>
            <a:r>
              <a:rPr lang="en-US" sz="1800" dirty="0" err="1">
                <a:effectLst>
                  <a:outerShdw blurRad="38100" dist="38100" dir="2700000" algn="tl" rotWithShape="0">
                    <a:srgbClr val="000000">
                      <a:alpha val="43137"/>
                    </a:srgbClr>
                  </a:outerShdw>
                </a:effectLst>
              </a:rPr>
              <a:t>Arafah</a:t>
            </a:r>
            <a:r>
              <a:rPr lang="en-US" sz="1800" dirty="0">
                <a:effectLst>
                  <a:outerShdw blurRad="38100" dist="38100" dir="2700000" algn="tl" rotWithShape="0">
                    <a:srgbClr val="000000">
                      <a:alpha val="43137"/>
                    </a:srgbClr>
                  </a:outerShdw>
                </a:effectLst>
              </a:rPr>
              <a:t>.</a:t>
            </a:r>
          </a:p>
        </p:txBody>
      </p:sp>
      <p:pic>
        <p:nvPicPr>
          <p:cNvPr id="130053" name="Picture 7" descr="C:\Documents and Settings\Omar\My Documents\Hajj\Mina\Minaa3.jpg"/>
          <p:cNvPicPr>
            <a:picLocks noGrp="1" noChangeAspect="1" noChangeArrowheads="1"/>
          </p:cNvPicPr>
          <p:nvPr>
            <p:ph type="clipArt" sz="half" idx="2"/>
          </p:nvPr>
        </p:nvPicPr>
        <p:blipFill>
          <a:blip r:embed="rId3" cstate="print"/>
          <a:srcRect/>
          <a:stretch>
            <a:fillRect/>
          </a:stretch>
        </p:blipFill>
        <p:spPr>
          <a:xfrm>
            <a:off x="3957638" y="2032000"/>
            <a:ext cx="5153025" cy="3433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anim calcmode="lin" valueType="num">
                                      <p:cBhvr additive="base">
                                        <p:cTn id="7" dur="500" fill="hold"/>
                                        <p:tgtEl>
                                          <p:spTgt spid="1730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59">
                                            <p:txEl>
                                              <p:pRg st="1" end="1"/>
                                            </p:txEl>
                                          </p:spTgt>
                                        </p:tgtEl>
                                        <p:attrNameLst>
                                          <p:attrName>style.visibility</p:attrName>
                                        </p:attrNameLst>
                                      </p:cBhvr>
                                      <p:to>
                                        <p:strVal val="visible"/>
                                      </p:to>
                                    </p:set>
                                    <p:anim calcmode="lin" valueType="num">
                                      <p:cBhvr additive="base">
                                        <p:cTn id="13" dur="500" fill="hold"/>
                                        <p:tgtEl>
                                          <p:spTgt spid="1730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30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3059">
                                            <p:txEl>
                                              <p:pRg st="2" end="2"/>
                                            </p:txEl>
                                          </p:spTgt>
                                        </p:tgtEl>
                                        <p:attrNameLst>
                                          <p:attrName>style.visibility</p:attrName>
                                        </p:attrNameLst>
                                      </p:cBhvr>
                                      <p:to>
                                        <p:strVal val="visible"/>
                                      </p:to>
                                    </p:set>
                                    <p:anim calcmode="lin" valueType="num">
                                      <p:cBhvr additive="base">
                                        <p:cTn id="19" dur="500" fill="hold"/>
                                        <p:tgtEl>
                                          <p:spTgt spid="1730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3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3059">
                                            <p:txEl>
                                              <p:pRg st="3" end="3"/>
                                            </p:txEl>
                                          </p:spTgt>
                                        </p:tgtEl>
                                        <p:attrNameLst>
                                          <p:attrName>style.visibility</p:attrName>
                                        </p:attrNameLst>
                                      </p:cBhvr>
                                      <p:to>
                                        <p:strVal val="visible"/>
                                      </p:to>
                                    </p:set>
                                    <p:anim calcmode="lin" valueType="num">
                                      <p:cBhvr additive="base">
                                        <p:cTn id="25" dur="500" fill="hold"/>
                                        <p:tgtEl>
                                          <p:spTgt spid="1730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305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4"/>
          <p:cNvSpPr>
            <a:spLocks noGrp="1"/>
          </p:cNvSpPr>
          <p:nvPr>
            <p:ph type="sldNum" sz="quarter" idx="12"/>
          </p:nvPr>
        </p:nvSpPr>
        <p:spPr>
          <a:noFill/>
        </p:spPr>
        <p:txBody>
          <a:bodyPr/>
          <a:lstStyle/>
          <a:p>
            <a:fld id="{40BCB537-EBF5-4B89-ADA0-7986AF321D0F}" type="slidenum">
              <a:rPr lang="en-US"/>
              <a:pPr/>
              <a:t>106</a:t>
            </a:fld>
            <a:endParaRPr lang="en-US"/>
          </a:p>
        </p:txBody>
      </p:sp>
      <p:sp>
        <p:nvSpPr>
          <p:cNvPr id="460802" name="Rectangle 2"/>
          <p:cNvSpPr>
            <a:spLocks noGrp="1" noChangeArrowheads="1"/>
          </p:cNvSpPr>
          <p:nvPr>
            <p:ph type="title"/>
          </p:nvPr>
        </p:nvSpPr>
        <p:spPr>
          <a:xfrm>
            <a:off x="685800" y="2636838"/>
            <a:ext cx="7772400" cy="838200"/>
          </a:xfrm>
        </p:spPr>
        <p:txBody>
          <a:bodyPr/>
          <a:lstStyle/>
          <a:p>
            <a:pPr eaLnBrk="1" hangingPunct="1">
              <a:defRPr/>
            </a:pPr>
            <a:r>
              <a:rPr lang="en-US" sz="4800" dirty="0"/>
              <a:t>Mina…</a:t>
            </a:r>
          </a:p>
        </p:txBody>
      </p:sp>
    </p:spTree>
  </p:cSld>
  <p:clrMapOvr>
    <a:masterClrMapping/>
  </p:clrMapOvr>
  <p:transition advTm="2000">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6"/>
          <p:cNvSpPr>
            <a:spLocks noGrp="1"/>
          </p:cNvSpPr>
          <p:nvPr>
            <p:ph type="sldNum" sz="quarter" idx="12"/>
          </p:nvPr>
        </p:nvSpPr>
        <p:spPr>
          <a:noFill/>
        </p:spPr>
        <p:txBody>
          <a:bodyPr/>
          <a:lstStyle/>
          <a:p>
            <a:fld id="{8778C39F-2BD9-4714-81E3-183807BB5E74}" type="slidenum">
              <a:rPr lang="en-US"/>
              <a:pPr/>
              <a:t>107</a:t>
            </a:fld>
            <a:endParaRPr lang="en-US"/>
          </a:p>
        </p:txBody>
      </p:sp>
      <p:pic>
        <p:nvPicPr>
          <p:cNvPr id="131076" name="Picture 1030" descr="E:\My Documents\Hajj\Mina\Masjid al Khaif day.jpg"/>
          <p:cNvPicPr>
            <a:picLocks noGrp="1" noChangeAspect="1" noChangeArrowheads="1"/>
          </p:cNvPicPr>
          <p:nvPr>
            <p:ph type="clipArt" sz="half" idx="2"/>
          </p:nvPr>
        </p:nvPicPr>
        <p:blipFill>
          <a:blip r:embed="rId3" cstate="print">
            <a:lum bright="-10000" contrast="10000"/>
          </a:blip>
          <a:srcRect/>
          <a:stretch>
            <a:fillRect/>
          </a:stretch>
        </p:blipFill>
        <p:spPr>
          <a:xfrm>
            <a:off x="324658" y="189790"/>
            <a:ext cx="8496499" cy="63723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1075" name="Rectangle 1027"/>
          <p:cNvSpPr>
            <a:spLocks noGrp="1" noChangeArrowheads="1"/>
          </p:cNvSpPr>
          <p:nvPr>
            <p:ph type="body" sz="half" idx="1"/>
          </p:nvPr>
        </p:nvSpPr>
        <p:spPr>
          <a:xfrm>
            <a:off x="604551" y="491023"/>
            <a:ext cx="4505325" cy="1294746"/>
          </a:xfrm>
        </p:spPr>
        <p:txBody>
          <a:bodyPr/>
          <a:lstStyle/>
          <a:p>
            <a:pPr eaLnBrk="1" hangingPunct="1"/>
            <a:r>
              <a:rPr lang="en-US" sz="1800" dirty="0">
                <a:solidFill>
                  <a:schemeClr val="bg1">
                    <a:lumMod val="50000"/>
                  </a:schemeClr>
                </a:solidFill>
              </a:rPr>
              <a:t>Pray in </a:t>
            </a:r>
            <a:r>
              <a:rPr lang="en-US" sz="1800" dirty="0" err="1">
                <a:solidFill>
                  <a:schemeClr val="bg1">
                    <a:lumMod val="50000"/>
                  </a:schemeClr>
                </a:solidFill>
              </a:rPr>
              <a:t>Masjid</a:t>
            </a:r>
            <a:r>
              <a:rPr lang="en-US" sz="1800" dirty="0">
                <a:solidFill>
                  <a:schemeClr val="bg1">
                    <a:lumMod val="50000"/>
                  </a:schemeClr>
                </a:solidFill>
              </a:rPr>
              <a:t> Al-</a:t>
            </a:r>
            <a:r>
              <a:rPr lang="en-US" sz="1800" dirty="0" err="1">
                <a:solidFill>
                  <a:schemeClr val="bg1">
                    <a:lumMod val="50000"/>
                  </a:schemeClr>
                </a:solidFill>
              </a:rPr>
              <a:t>khaif</a:t>
            </a:r>
            <a:r>
              <a:rPr lang="en-US" sz="1800" dirty="0">
                <a:solidFill>
                  <a:schemeClr val="bg1">
                    <a:lumMod val="50000"/>
                  </a:schemeClr>
                </a:solidFill>
              </a:rPr>
              <a:t> (Mina). It is reported that 70 prophets prayed in this </a:t>
            </a:r>
            <a:r>
              <a:rPr lang="en-US" sz="1800" dirty="0" err="1">
                <a:solidFill>
                  <a:schemeClr val="bg1">
                    <a:lumMod val="50000"/>
                  </a:schemeClr>
                </a:solidFill>
              </a:rPr>
              <a:t>Masjid</a:t>
            </a:r>
            <a:r>
              <a:rPr lang="en-US" sz="1800" dirty="0">
                <a:solidFill>
                  <a:schemeClr val="bg1">
                    <a:lumMod val="50000"/>
                  </a:schemeClr>
                </a:solidFill>
              </a:rPr>
              <a:t>.</a:t>
            </a:r>
          </a:p>
        </p:txBody>
      </p:sp>
    </p:spTree>
  </p:cSld>
  <p:clrMapOvr>
    <a:masterClrMapping/>
  </p:clrMapOvr>
  <p:transition advTm="2000">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6"/>
          <p:cNvSpPr>
            <a:spLocks noGrp="1"/>
          </p:cNvSpPr>
          <p:nvPr>
            <p:ph type="sldNum" sz="quarter" idx="12"/>
          </p:nvPr>
        </p:nvSpPr>
        <p:spPr>
          <a:noFill/>
        </p:spPr>
        <p:txBody>
          <a:bodyPr/>
          <a:lstStyle/>
          <a:p>
            <a:fld id="{888D2870-B2D1-4B30-8E7F-8E42D6761329}" type="slidenum">
              <a:rPr lang="en-US"/>
              <a:pPr/>
              <a:t>108</a:t>
            </a:fld>
            <a:endParaRPr lang="en-US"/>
          </a:p>
        </p:txBody>
      </p:sp>
      <p:sp>
        <p:nvSpPr>
          <p:cNvPr id="354310" name="Rectangle 6"/>
          <p:cNvSpPr>
            <a:spLocks noGrp="1" noChangeArrowheads="1"/>
          </p:cNvSpPr>
          <p:nvPr>
            <p:ph type="title"/>
          </p:nvPr>
        </p:nvSpPr>
        <p:spPr/>
        <p:txBody>
          <a:bodyPr/>
          <a:lstStyle/>
          <a:p>
            <a:pPr eaLnBrk="1" hangingPunct="1">
              <a:defRPr/>
            </a:pPr>
            <a:r>
              <a:rPr lang="en-US"/>
              <a:t>Mina at night</a:t>
            </a:r>
          </a:p>
        </p:txBody>
      </p:sp>
      <p:sp>
        <p:nvSpPr>
          <p:cNvPr id="163844" name="Text Box 3"/>
          <p:cNvSpPr txBox="1">
            <a:spLocks noChangeArrowheads="1"/>
          </p:cNvSpPr>
          <p:nvPr/>
        </p:nvSpPr>
        <p:spPr bwMode="auto">
          <a:xfrm>
            <a:off x="3624263" y="6327775"/>
            <a:ext cx="1841500" cy="530225"/>
          </a:xfrm>
          <a:prstGeom prst="rect">
            <a:avLst/>
          </a:prstGeom>
          <a:noFill/>
          <a:ln w="12700">
            <a:noFill/>
            <a:miter lim="800000"/>
            <a:headEnd/>
            <a:tailEnd/>
          </a:ln>
        </p:spPr>
        <p:txBody>
          <a:bodyPr wrap="none">
            <a:spAutoFit/>
          </a:bodyPr>
          <a:lstStyle/>
          <a:p>
            <a:pPr algn="l">
              <a:lnSpc>
                <a:spcPct val="120000"/>
              </a:lnSpc>
            </a:pPr>
            <a:r>
              <a:rPr lang="en-US" sz="2400" b="0" i="1"/>
              <a:t>Mina at night</a:t>
            </a:r>
          </a:p>
        </p:txBody>
      </p:sp>
      <p:pic>
        <p:nvPicPr>
          <p:cNvPr id="163845" name="Picture 5" descr="E:\My Documents\Hajj\Mina\Iftirash.jpg"/>
          <p:cNvPicPr>
            <a:picLocks noGrp="1" noChangeAspect="1" noChangeArrowheads="1"/>
          </p:cNvPicPr>
          <p:nvPr>
            <p:ph type="clipArt" sz="half" idx="2"/>
          </p:nvPr>
        </p:nvPicPr>
        <p:blipFill>
          <a:blip r:embed="rId3" cstate="print"/>
          <a:srcRect/>
          <a:stretch>
            <a:fillRect/>
          </a:stretch>
        </p:blipFill>
        <p:spPr>
          <a:xfrm>
            <a:off x="457200" y="200025"/>
            <a:ext cx="8229600" cy="61722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2000">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4"/>
          <p:cNvSpPr>
            <a:spLocks noGrp="1"/>
          </p:cNvSpPr>
          <p:nvPr>
            <p:ph type="sldNum" sz="quarter" idx="12"/>
          </p:nvPr>
        </p:nvSpPr>
        <p:spPr>
          <a:noFill/>
        </p:spPr>
        <p:txBody>
          <a:bodyPr/>
          <a:lstStyle/>
          <a:p>
            <a:fld id="{DDD43F2D-526A-4037-BA54-19D603F3161E}" type="slidenum">
              <a:rPr lang="en-US"/>
              <a:pPr/>
              <a:t>109</a:t>
            </a:fld>
            <a:endParaRPr lang="en-US"/>
          </a:p>
        </p:txBody>
      </p:sp>
      <p:sp>
        <p:nvSpPr>
          <p:cNvPr id="364551" name="Rectangle 1031"/>
          <p:cNvSpPr>
            <a:spLocks noGrp="1" noChangeArrowheads="1"/>
          </p:cNvSpPr>
          <p:nvPr>
            <p:ph type="title"/>
          </p:nvPr>
        </p:nvSpPr>
        <p:spPr>
          <a:xfrm>
            <a:off x="685800" y="307975"/>
            <a:ext cx="7772400" cy="838200"/>
          </a:xfrm>
        </p:spPr>
        <p:txBody>
          <a:bodyPr/>
          <a:lstStyle/>
          <a:p>
            <a:pPr eaLnBrk="1" hangingPunct="1">
              <a:defRPr/>
            </a:pPr>
            <a:r>
              <a:rPr lang="en-US"/>
              <a:t>Old Jamarat Shape</a:t>
            </a:r>
          </a:p>
        </p:txBody>
      </p:sp>
      <p:pic>
        <p:nvPicPr>
          <p:cNvPr id="164868" name="Picture 1027" descr="C:\Documents and Settings\Omar\My Documents\Hajj\Mina\Jamarat_Old.jpg"/>
          <p:cNvPicPr>
            <a:picLocks noChangeAspect="1" noChangeArrowheads="1"/>
          </p:cNvPicPr>
          <p:nvPr/>
        </p:nvPicPr>
        <p:blipFill>
          <a:blip r:embed="rId3" cstate="print"/>
          <a:srcRect/>
          <a:stretch>
            <a:fillRect/>
          </a:stretch>
        </p:blipFill>
        <p:spPr bwMode="auto">
          <a:xfrm>
            <a:off x="123825" y="360363"/>
            <a:ext cx="8893175" cy="5837237"/>
          </a:xfrm>
          <a:prstGeom prst="rect">
            <a:avLst/>
          </a:prstGeom>
          <a:ln>
            <a:noFill/>
          </a:ln>
          <a:effectLst>
            <a:outerShdw blurRad="292100" dist="139700" dir="2700000" algn="tl" rotWithShape="0">
              <a:srgbClr val="333333">
                <a:alpha val="65000"/>
              </a:srgbClr>
            </a:outerShdw>
          </a:effectLst>
        </p:spPr>
      </p:pic>
      <p:sp>
        <p:nvSpPr>
          <p:cNvPr id="164869" name="Text Box 1028"/>
          <p:cNvSpPr txBox="1">
            <a:spLocks noChangeArrowheads="1"/>
          </p:cNvSpPr>
          <p:nvPr/>
        </p:nvSpPr>
        <p:spPr bwMode="auto">
          <a:xfrm>
            <a:off x="3590925" y="6279856"/>
            <a:ext cx="1962150" cy="422275"/>
          </a:xfrm>
          <a:prstGeom prst="rect">
            <a:avLst/>
          </a:prstGeom>
          <a:noFill/>
          <a:ln w="12700">
            <a:noFill/>
            <a:miter lim="800000"/>
            <a:headEnd/>
            <a:tailEnd/>
          </a:ln>
        </p:spPr>
        <p:txBody>
          <a:bodyPr wrap="none">
            <a:spAutoFit/>
          </a:bodyPr>
          <a:lstStyle/>
          <a:p>
            <a:pPr algn="l">
              <a:lnSpc>
                <a:spcPct val="120000"/>
              </a:lnSpc>
            </a:pPr>
            <a:r>
              <a:rPr lang="en-US" b="0" i="1" dirty="0"/>
              <a:t>Old </a:t>
            </a:r>
            <a:r>
              <a:rPr lang="en-US" b="0" i="1" dirty="0" err="1"/>
              <a:t>Jamarat</a:t>
            </a:r>
            <a:r>
              <a:rPr lang="en-US" b="0" i="1" dirty="0"/>
              <a:t> Shape</a:t>
            </a:r>
          </a:p>
        </p:txBody>
      </p:sp>
    </p:spTree>
  </p:cSld>
  <p:clrMapOvr>
    <a:masterClrMapping/>
  </p:clrMapOvr>
  <p:transition advTm="2000">
    <p:pull/>
  </p:transition>
</p:sld>
</file>

<file path=ppt/slides/slide11.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5123" name="Slide Number Placeholder 6"/>
          <p:cNvSpPr>
            <a:spLocks noGrp="1"/>
          </p:cNvSpPr>
          <p:nvPr>
            <p:ph type="sldNum" sz="quarter" idx="12"/>
          </p:nvPr>
        </p:nvSpPr>
        <p:spPr>
          <a:noFill/>
        </p:spPr>
        <p:txBody>
          <a:bodyPr/>
          <a:lstStyle/>
          <a:p>
            <a:fld id="{831D7512-AACE-435C-BF2D-2F4B6D210A2F}" type="slidenum">
              <a:rPr lang="en-US"/>
              <a:pPr/>
              <a:t>11</a:t>
            </a:fld>
            <a:endParaRPr lang="en-US"/>
          </a:p>
        </p:txBody>
      </p:sp>
      <p:graphicFrame>
        <p:nvGraphicFramePr>
          <p:cNvPr id="5122" name="Object 17"/>
          <p:cNvGraphicFramePr>
            <a:graphicFrameLocks noGrp="1" noChangeAspect="1"/>
          </p:cNvGraphicFramePr>
          <p:nvPr>
            <p:ph type="clipArt" sz="half" idx="1"/>
          </p:nvPr>
        </p:nvGraphicFramePr>
        <p:xfrm>
          <a:off x="63500" y="1584325"/>
          <a:ext cx="5114925" cy="3806825"/>
        </p:xfrm>
        <a:graphic>
          <a:graphicData uri="http://schemas.openxmlformats.org/presentationml/2006/ole">
            <mc:AlternateContent xmlns:mc="http://schemas.openxmlformats.org/markup-compatibility/2006">
              <mc:Choice xmlns:v="urn:schemas-microsoft-com:vml" Requires="v">
                <p:oleObj spid="_x0000_s5127" name="Photo Editor Photo" r:id="rId4" imgW="6028571" imgH="4486901" progId="">
                  <p:embed/>
                </p:oleObj>
              </mc:Choice>
              <mc:Fallback>
                <p:oleObj name="Photo Editor Photo" r:id="rId4" imgW="6028571" imgH="4486901" progId="">
                  <p:embed/>
                  <p:pic>
                    <p:nvPicPr>
                      <p:cNvPr id="0" name="Object 17"/>
                      <p:cNvPicPr>
                        <a:picLocks noChangeAspect="1" noChangeArrowheads="1"/>
                      </p:cNvPicPr>
                      <p:nvPr/>
                    </p:nvPicPr>
                    <p:blipFill>
                      <a:blip r:embed="rId5">
                        <a:lum contrast="30000"/>
                        <a:extLst>
                          <a:ext uri="{28A0092B-C50C-407E-A947-70E740481C1C}">
                            <a14:useLocalDpi xmlns:a14="http://schemas.microsoft.com/office/drawing/2010/main" val="0"/>
                          </a:ext>
                        </a:extLst>
                      </a:blip>
                      <a:srcRect/>
                      <a:stretch>
                        <a:fillRect/>
                      </a:stretch>
                    </p:blipFill>
                    <p:spPr bwMode="auto">
                      <a:xfrm>
                        <a:off x="63500" y="1584325"/>
                        <a:ext cx="5114925" cy="380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0"/>
          <p:cNvGrpSpPr>
            <a:grpSpLocks/>
          </p:cNvGrpSpPr>
          <p:nvPr/>
        </p:nvGrpSpPr>
        <p:grpSpPr bwMode="auto">
          <a:xfrm>
            <a:off x="4008438" y="1895475"/>
            <a:ext cx="4964112" cy="2074863"/>
            <a:chOff x="2525" y="1194"/>
            <a:chExt cx="3127" cy="1307"/>
          </a:xfrm>
        </p:grpSpPr>
        <p:sp>
          <p:nvSpPr>
            <p:cNvPr id="5140" name="Text Box 27"/>
            <p:cNvSpPr txBox="1">
              <a:spLocks noChangeArrowheads="1"/>
            </p:cNvSpPr>
            <p:nvPr/>
          </p:nvSpPr>
          <p:spPr bwMode="auto">
            <a:xfrm>
              <a:off x="3403" y="1194"/>
              <a:ext cx="2249" cy="838"/>
            </a:xfrm>
            <a:prstGeom prst="rect">
              <a:avLst/>
            </a:prstGeom>
            <a:noFill/>
            <a:ln w="12700">
              <a:solidFill>
                <a:schemeClr val="hlink"/>
              </a:solidFill>
              <a:miter lim="800000"/>
              <a:headEnd/>
              <a:tailEnd/>
            </a:ln>
          </p:spPr>
          <p:txBody>
            <a:bodyPr wrap="none">
              <a:spAutoFit/>
            </a:bodyPr>
            <a:lstStyle/>
            <a:p>
              <a:pPr algn="l">
                <a:lnSpc>
                  <a:spcPct val="120000"/>
                </a:lnSpc>
                <a:buClr>
                  <a:schemeClr val="accent2"/>
                </a:buClr>
                <a:buSzPct val="80000"/>
                <a:buFont typeface="Wingdings" pitchFamily="2" charset="2"/>
                <a:buBlip>
                  <a:blip r:embed="rId6"/>
                </a:buBlip>
              </a:pP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Dhatu</a:t>
              </a: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Irq</a:t>
              </a:r>
              <a:r>
                <a:rPr lang="ar-SA" sz="1600" b="0" dirty="0">
                  <a:effectLst>
                    <a:outerShdw blurRad="38100" dist="38100" dir="2700000" algn="tl">
                      <a:srgbClr val="000000">
                        <a:alpha val="43137"/>
                      </a:srgbClr>
                    </a:outerShdw>
                  </a:effectLst>
                  <a:latin typeface="Verdana" pitchFamily="34" charset="0"/>
                  <a:ea typeface="Times New Roman (Arabic)"/>
                  <a:cs typeface="Times New Roman (Arabic)"/>
                </a:rPr>
                <a:t> </a:t>
              </a:r>
              <a:r>
                <a:rPr lang="ar-EG" b="0" dirty="0">
                  <a:effectLst>
                    <a:outerShdw blurRad="38100" dist="38100" dir="2700000" algn="tl">
                      <a:srgbClr val="000000">
                        <a:alpha val="43137"/>
                      </a:srgbClr>
                    </a:outerShdw>
                  </a:effectLst>
                </a:rPr>
                <a:t>(</a:t>
              </a:r>
              <a:r>
                <a:rPr lang="ar-SA" b="0" dirty="0">
                  <a:effectLst>
                    <a:outerShdw blurRad="38100" dist="38100" dir="2700000" algn="tl">
                      <a:srgbClr val="000000">
                        <a:alpha val="43137"/>
                      </a:srgbClr>
                    </a:outerShdw>
                  </a:effectLst>
                </a:rPr>
                <a:t>ذات عرق) </a:t>
              </a:r>
              <a:endParaRPr lang="en-US" sz="1600" b="0" dirty="0">
                <a:effectLst>
                  <a:outerShdw blurRad="38100" dist="38100" dir="2700000" algn="tl">
                    <a:srgbClr val="000000">
                      <a:alpha val="43137"/>
                    </a:srgbClr>
                  </a:outerShdw>
                </a:effectLst>
                <a:latin typeface="Verdana" pitchFamily="34" charset="0"/>
                <a:ea typeface="Times New Roman (Arabic)"/>
                <a:cs typeface="Times New Roman (Arabic)"/>
              </a:endParaRP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Coming from ‘Iraq</a:t>
              </a: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Other names: Al </a:t>
              </a:r>
              <a:r>
                <a:rPr lang="en-US" sz="1400" b="0" dirty="0" err="1">
                  <a:effectLst>
                    <a:outerShdw blurRad="38100" dist="38100" dir="2700000" algn="tl">
                      <a:srgbClr val="000000">
                        <a:alpha val="43137"/>
                      </a:srgbClr>
                    </a:outerShdw>
                  </a:effectLst>
                  <a:latin typeface="Verdana" pitchFamily="34" charset="0"/>
                  <a:ea typeface="Times New Roman (Arabic)"/>
                  <a:cs typeface="Times New Roman (Arabic)"/>
                </a:rPr>
                <a:t>Dhareeba</a:t>
              </a:r>
              <a:endParaRPr lang="en-US" sz="1400" b="0" dirty="0">
                <a:effectLst>
                  <a:outerShdw blurRad="38100" dist="38100" dir="2700000" algn="tl">
                    <a:srgbClr val="000000">
                      <a:alpha val="43137"/>
                    </a:srgbClr>
                  </a:outerShdw>
                </a:effectLst>
                <a:latin typeface="Verdana" pitchFamily="34" charset="0"/>
                <a:ea typeface="Times New Roman (Arabic)"/>
                <a:cs typeface="Times New Roman (Arabic)"/>
              </a:endParaRP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55 miles North East of Makkah</a:t>
              </a:r>
            </a:p>
          </p:txBody>
        </p:sp>
        <p:sp>
          <p:nvSpPr>
            <p:cNvPr id="5141" name="Line 29"/>
            <p:cNvSpPr>
              <a:spLocks noChangeShapeType="1"/>
            </p:cNvSpPr>
            <p:nvPr/>
          </p:nvSpPr>
          <p:spPr bwMode="auto">
            <a:xfrm flipH="1">
              <a:off x="2525" y="1578"/>
              <a:ext cx="876" cy="923"/>
            </a:xfrm>
            <a:prstGeom prst="line">
              <a:avLst/>
            </a:prstGeom>
            <a:noFill/>
            <a:ln w="19050">
              <a:solidFill>
                <a:srgbClr val="FD1705"/>
              </a:solidFill>
              <a:round/>
              <a:headEnd/>
              <a:tailEnd type="triangle" w="med" len="med"/>
            </a:ln>
          </p:spPr>
          <p:txBody>
            <a:bodyPr>
              <a:spAutoFit/>
            </a:bodyPr>
            <a:lstStyle/>
            <a:p>
              <a:endParaRPr lang="en-US"/>
            </a:p>
          </p:txBody>
        </p:sp>
      </p:grpSp>
      <p:grpSp>
        <p:nvGrpSpPr>
          <p:cNvPr id="3" name="Group 39"/>
          <p:cNvGrpSpPr>
            <a:grpSpLocks/>
          </p:cNvGrpSpPr>
          <p:nvPr/>
        </p:nvGrpSpPr>
        <p:grpSpPr bwMode="auto">
          <a:xfrm>
            <a:off x="3432175" y="3797300"/>
            <a:ext cx="5561013" cy="2863850"/>
            <a:chOff x="2162" y="2392"/>
            <a:chExt cx="3503" cy="1804"/>
          </a:xfrm>
        </p:grpSpPr>
        <p:sp>
          <p:nvSpPr>
            <p:cNvPr id="5138" name="Text Box 28"/>
            <p:cNvSpPr txBox="1">
              <a:spLocks noChangeArrowheads="1"/>
            </p:cNvSpPr>
            <p:nvPr/>
          </p:nvSpPr>
          <p:spPr bwMode="auto">
            <a:xfrm>
              <a:off x="3331" y="2392"/>
              <a:ext cx="2334" cy="1804"/>
            </a:xfrm>
            <a:prstGeom prst="rect">
              <a:avLst/>
            </a:prstGeom>
            <a:noFill/>
            <a:ln w="12700">
              <a:solidFill>
                <a:schemeClr val="hlink"/>
              </a:solidFill>
              <a:miter lim="800000"/>
              <a:headEnd/>
              <a:tailEnd/>
            </a:ln>
          </p:spPr>
          <p:txBody>
            <a:bodyPr>
              <a:spAutoFit/>
            </a:bodyPr>
            <a:lstStyle/>
            <a:p>
              <a:pPr algn="l">
                <a:lnSpc>
                  <a:spcPct val="120000"/>
                </a:lnSpc>
                <a:buClr>
                  <a:schemeClr val="accent2"/>
                </a:buClr>
                <a:buSzPct val="80000"/>
                <a:buFont typeface="Wingdings" pitchFamily="2" charset="2"/>
                <a:buBlip>
                  <a:blip r:embed="rId6"/>
                </a:buBlip>
              </a:pP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Qarn</a:t>
              </a:r>
              <a:r>
                <a:rPr lang="en-US" sz="1600" b="0" dirty="0">
                  <a:effectLst>
                    <a:outerShdw blurRad="38100" dist="38100" dir="2700000" algn="tl">
                      <a:srgbClr val="000000">
                        <a:alpha val="43137"/>
                      </a:srgbClr>
                    </a:outerShdw>
                  </a:effectLst>
                  <a:latin typeface="Verdana" pitchFamily="34" charset="0"/>
                </a:rPr>
                <a:t> Al </a:t>
              </a:r>
              <a:r>
                <a:rPr lang="en-US" sz="1600" b="0" dirty="0" err="1">
                  <a:effectLst>
                    <a:outerShdw blurRad="38100" dist="38100" dir="2700000" algn="tl">
                      <a:srgbClr val="000000">
                        <a:alpha val="43137"/>
                      </a:srgbClr>
                    </a:outerShdw>
                  </a:effectLst>
                  <a:latin typeface="Verdana" pitchFamily="34" charset="0"/>
                </a:rPr>
                <a:t>Manazil</a:t>
              </a:r>
              <a:r>
                <a:rPr lang="en-US" sz="1600" b="0" dirty="0">
                  <a:effectLst>
                    <a:outerShdw blurRad="38100" dist="38100" dir="2700000" algn="tl">
                      <a:srgbClr val="000000">
                        <a:alpha val="43137"/>
                      </a:srgbClr>
                    </a:outerShdw>
                  </a:effectLst>
                  <a:latin typeface="Verdana" pitchFamily="34" charset="0"/>
                </a:rPr>
                <a:t> </a:t>
              </a:r>
              <a:r>
                <a:rPr lang="ar-EG" b="0" dirty="0">
                  <a:effectLst>
                    <a:outerShdw blurRad="38100" dist="38100" dir="2700000" algn="tl">
                      <a:srgbClr val="000000">
                        <a:alpha val="43137"/>
                      </a:srgbClr>
                    </a:outerShdw>
                  </a:effectLst>
                </a:rPr>
                <a:t>(</a:t>
              </a:r>
              <a:r>
                <a:rPr lang="ar-SA" b="0" dirty="0">
                  <a:effectLst>
                    <a:outerShdw blurRad="38100" dist="38100" dir="2700000" algn="tl">
                      <a:srgbClr val="000000">
                        <a:alpha val="43137"/>
                      </a:srgbClr>
                    </a:outerShdw>
                  </a:effectLst>
                </a:rPr>
                <a:t>قرن المنازل)</a:t>
              </a:r>
              <a:endParaRPr lang="en-US" sz="1600" b="0" dirty="0">
                <a:effectLst>
                  <a:outerShdw blurRad="38100" dist="38100" dir="2700000" algn="tl">
                    <a:srgbClr val="000000">
                      <a:alpha val="43137"/>
                    </a:srgbClr>
                  </a:outerShdw>
                </a:effectLst>
                <a:latin typeface="Verdana" pitchFamily="34" charset="0"/>
                <a:ea typeface="Times New Roman (Arabic)"/>
                <a:cs typeface="Times New Roman (Arabic)"/>
              </a:endParaRP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Coming from Najd (</a:t>
              </a:r>
              <a:r>
                <a:rPr lang="en-US" sz="1400" b="0" dirty="0" err="1">
                  <a:effectLst>
                    <a:outerShdw blurRad="38100" dist="38100" dir="2700000" algn="tl">
                      <a:srgbClr val="000000">
                        <a:alpha val="43137"/>
                      </a:srgbClr>
                    </a:outerShdw>
                  </a:effectLst>
                  <a:latin typeface="Verdana" pitchFamily="34" charset="0"/>
                  <a:ea typeface="Times New Roman (Arabic)"/>
                  <a:cs typeface="Times New Roman (Arabic)"/>
                </a:rPr>
                <a:t>Ryadh</a:t>
              </a: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 UAE, …</a:t>
              </a: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Other names: </a:t>
              </a:r>
              <a:r>
                <a:rPr lang="en-US" sz="1400" b="0" dirty="0" err="1">
                  <a:effectLst>
                    <a:outerShdw blurRad="38100" dist="38100" dir="2700000" algn="tl">
                      <a:srgbClr val="000000">
                        <a:alpha val="43137"/>
                      </a:srgbClr>
                    </a:outerShdw>
                  </a:effectLst>
                  <a:latin typeface="Verdana" pitchFamily="34" charset="0"/>
                  <a:ea typeface="Times New Roman (Arabic)"/>
                  <a:cs typeface="Times New Roman (Arabic)"/>
                </a:rPr>
                <a:t>Qarn</a:t>
              </a: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al-</a:t>
              </a:r>
              <a:r>
                <a:rPr lang="en-US" sz="1400" b="0" dirty="0" err="1">
                  <a:effectLst>
                    <a:outerShdw blurRad="38100" dist="38100" dir="2700000" algn="tl">
                      <a:srgbClr val="000000">
                        <a:alpha val="43137"/>
                      </a:srgbClr>
                    </a:outerShdw>
                  </a:effectLst>
                  <a:latin typeface="Verdana" pitchFamily="34" charset="0"/>
                  <a:ea typeface="Times New Roman (Arabic)"/>
                  <a:cs typeface="Times New Roman (Arabic)"/>
                </a:rPr>
                <a:t>Manazil</a:t>
              </a: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is a valley, the northern part is called </a:t>
              </a:r>
              <a:r>
                <a:rPr lang="en-US" sz="1400" b="0" dirty="0">
                  <a:solidFill>
                    <a:schemeClr val="folHlink"/>
                  </a:solidFill>
                  <a:effectLst>
                    <a:outerShdw blurRad="38100" dist="38100" dir="2700000" algn="tl">
                      <a:srgbClr val="000000">
                        <a:alpha val="43137"/>
                      </a:srgbClr>
                    </a:outerShdw>
                  </a:effectLst>
                  <a:latin typeface="Verdana" pitchFamily="34" charset="0"/>
                  <a:ea typeface="Times New Roman (Arabic)"/>
                  <a:cs typeface="Times New Roman (Arabic)"/>
                </a:rPr>
                <a:t>As-</a:t>
              </a:r>
              <a:r>
                <a:rPr lang="en-US" sz="1400" b="0" dirty="0" err="1">
                  <a:solidFill>
                    <a:schemeClr val="folHlink"/>
                  </a:solidFill>
                  <a:effectLst>
                    <a:outerShdw blurRad="38100" dist="38100" dir="2700000" algn="tl">
                      <a:srgbClr val="000000">
                        <a:alpha val="43137"/>
                      </a:srgbClr>
                    </a:outerShdw>
                  </a:effectLst>
                  <a:latin typeface="Verdana" pitchFamily="34" charset="0"/>
                  <a:ea typeface="Times New Roman (Arabic)"/>
                  <a:cs typeface="Times New Roman (Arabic)"/>
                </a:rPr>
                <a:t>Sayl</a:t>
              </a:r>
              <a:r>
                <a:rPr lang="en-US" sz="1400" b="0" dirty="0">
                  <a:solidFill>
                    <a:schemeClr val="folHlink"/>
                  </a:solidFill>
                  <a:effectLst>
                    <a:outerShdw blurRad="38100" dist="38100" dir="2700000" algn="tl">
                      <a:srgbClr val="000000">
                        <a:alpha val="43137"/>
                      </a:srgbClr>
                    </a:outerShdw>
                  </a:effectLst>
                  <a:latin typeface="Verdana" pitchFamily="34" charset="0"/>
                  <a:ea typeface="Times New Roman (Arabic)"/>
                  <a:cs typeface="Times New Roman (Arabic)"/>
                </a:rPr>
                <a:t> al-</a:t>
              </a:r>
              <a:r>
                <a:rPr lang="en-US" sz="1400" b="0" dirty="0" err="1">
                  <a:solidFill>
                    <a:schemeClr val="folHlink"/>
                  </a:solidFill>
                  <a:effectLst>
                    <a:outerShdw blurRad="38100" dist="38100" dir="2700000" algn="tl">
                      <a:srgbClr val="000000">
                        <a:alpha val="43137"/>
                      </a:srgbClr>
                    </a:outerShdw>
                  </a:effectLst>
                  <a:latin typeface="Verdana" pitchFamily="34" charset="0"/>
                  <a:ea typeface="Times New Roman (Arabic)"/>
                  <a:cs typeface="Times New Roman (Arabic)"/>
                </a:rPr>
                <a:t>Kabeer</a:t>
              </a: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and the southern part is called </a:t>
              </a:r>
              <a:r>
                <a:rPr lang="en-US" sz="1400" b="0" dirty="0" err="1">
                  <a:solidFill>
                    <a:schemeClr val="folHlink"/>
                  </a:solidFill>
                  <a:effectLst>
                    <a:outerShdw blurRad="38100" dist="38100" dir="2700000" algn="tl">
                      <a:srgbClr val="000000">
                        <a:alpha val="43137"/>
                      </a:srgbClr>
                    </a:outerShdw>
                  </a:effectLst>
                  <a:latin typeface="Verdana" pitchFamily="34" charset="0"/>
                  <a:ea typeface="Times New Roman (Arabic)"/>
                  <a:cs typeface="Times New Roman (Arabic)"/>
                </a:rPr>
                <a:t>Wadi</a:t>
              </a:r>
              <a:r>
                <a:rPr lang="en-US" sz="1400" b="0" dirty="0">
                  <a:solidFill>
                    <a:schemeClr val="folHlink"/>
                  </a:solidFill>
                  <a:effectLst>
                    <a:outerShdw blurRad="38100" dist="38100" dir="2700000" algn="tl">
                      <a:srgbClr val="000000">
                        <a:alpha val="43137"/>
                      </a:srgbClr>
                    </a:outerShdw>
                  </a:effectLst>
                  <a:latin typeface="Verdana" pitchFamily="34" charset="0"/>
                  <a:ea typeface="Times New Roman (Arabic)"/>
                  <a:cs typeface="Times New Roman (Arabic)"/>
                </a:rPr>
                <a:t> </a:t>
              </a:r>
              <a:r>
                <a:rPr lang="en-US" sz="1400" b="0" dirty="0" err="1">
                  <a:solidFill>
                    <a:schemeClr val="folHlink"/>
                  </a:solidFill>
                  <a:effectLst>
                    <a:outerShdw blurRad="38100" dist="38100" dir="2700000" algn="tl">
                      <a:srgbClr val="000000">
                        <a:alpha val="43137"/>
                      </a:srgbClr>
                    </a:outerShdw>
                  </a:effectLst>
                  <a:latin typeface="Verdana" pitchFamily="34" charset="0"/>
                  <a:ea typeface="Times New Roman (Arabic)"/>
                  <a:cs typeface="Times New Roman (Arabic)"/>
                </a:rPr>
                <a:t>Mahram</a:t>
              </a: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The distance between the two is about 20 miles.</a:t>
              </a: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ea typeface="Times New Roman (Arabic)"/>
                  <a:cs typeface="Times New Roman (Arabic)"/>
                </a:rPr>
                <a:t> 50 miles East of Makkah</a:t>
              </a:r>
              <a:endParaRPr lang="en-US" sz="2000" b="0" dirty="0">
                <a:effectLst>
                  <a:outerShdw blurRad="38100" dist="38100" dir="2700000" algn="tl">
                    <a:srgbClr val="000000">
                      <a:alpha val="43137"/>
                    </a:srgbClr>
                  </a:outerShdw>
                </a:effectLst>
                <a:ea typeface="Times New Roman (Arabic)"/>
                <a:cs typeface="Times New Roman (Arabic)"/>
              </a:endParaRPr>
            </a:p>
          </p:txBody>
        </p:sp>
        <p:sp>
          <p:nvSpPr>
            <p:cNvPr id="5139" name="Line 30"/>
            <p:cNvSpPr>
              <a:spLocks noChangeShapeType="1"/>
            </p:cNvSpPr>
            <p:nvPr/>
          </p:nvSpPr>
          <p:spPr bwMode="auto">
            <a:xfrm flipH="1" flipV="1">
              <a:off x="2162" y="2841"/>
              <a:ext cx="1168" cy="449"/>
            </a:xfrm>
            <a:prstGeom prst="line">
              <a:avLst/>
            </a:prstGeom>
            <a:noFill/>
            <a:ln w="19050">
              <a:solidFill>
                <a:srgbClr val="FD1705"/>
              </a:solidFill>
              <a:round/>
              <a:headEnd/>
              <a:tailEnd type="triangle" w="med" len="med"/>
            </a:ln>
          </p:spPr>
          <p:txBody>
            <a:bodyPr>
              <a:spAutoFit/>
            </a:bodyPr>
            <a:lstStyle/>
            <a:p>
              <a:endParaRPr lang="en-US"/>
            </a:p>
          </p:txBody>
        </p:sp>
      </p:grpSp>
      <p:grpSp>
        <p:nvGrpSpPr>
          <p:cNvPr id="4" name="Group 38"/>
          <p:cNvGrpSpPr>
            <a:grpSpLocks/>
          </p:cNvGrpSpPr>
          <p:nvPr/>
        </p:nvGrpSpPr>
        <p:grpSpPr bwMode="auto">
          <a:xfrm>
            <a:off x="846138" y="5060950"/>
            <a:ext cx="3152775" cy="1746250"/>
            <a:chOff x="533" y="3188"/>
            <a:chExt cx="1986" cy="1100"/>
          </a:xfrm>
        </p:grpSpPr>
        <p:sp>
          <p:nvSpPr>
            <p:cNvPr id="5136" name="Text Box 25"/>
            <p:cNvSpPr txBox="1">
              <a:spLocks noChangeArrowheads="1"/>
            </p:cNvSpPr>
            <p:nvPr/>
          </p:nvSpPr>
          <p:spPr bwMode="auto">
            <a:xfrm>
              <a:off x="533" y="3450"/>
              <a:ext cx="1986" cy="838"/>
            </a:xfrm>
            <a:prstGeom prst="rect">
              <a:avLst/>
            </a:prstGeom>
            <a:noFill/>
            <a:ln w="12700">
              <a:solidFill>
                <a:schemeClr val="hlink"/>
              </a:solidFill>
              <a:miter lim="800000"/>
              <a:headEnd/>
              <a:tailEnd/>
            </a:ln>
          </p:spPr>
          <p:txBody>
            <a:bodyPr wrap="none">
              <a:spAutoFit/>
            </a:bodyPr>
            <a:lstStyle/>
            <a:p>
              <a:pPr algn="l">
                <a:lnSpc>
                  <a:spcPct val="120000"/>
                </a:lnSpc>
                <a:buClr>
                  <a:schemeClr val="accent2"/>
                </a:buClr>
                <a:buSzPct val="80000"/>
                <a:buFont typeface="Wingdings" pitchFamily="2" charset="2"/>
                <a:buBlip>
                  <a:blip r:embed="rId6"/>
                </a:buBlip>
              </a:pP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Yalamlam</a:t>
              </a:r>
              <a:r>
                <a:rPr lang="en-US" sz="1600" b="0" dirty="0">
                  <a:effectLst>
                    <a:outerShdw blurRad="38100" dist="38100" dir="2700000" algn="tl">
                      <a:srgbClr val="000000">
                        <a:alpha val="43137"/>
                      </a:srgbClr>
                    </a:outerShdw>
                  </a:effectLst>
                  <a:latin typeface="Verdana" pitchFamily="34" charset="0"/>
                </a:rPr>
                <a:t> </a:t>
              </a:r>
              <a:r>
                <a:rPr lang="ar-EG" b="0" dirty="0">
                  <a:effectLst>
                    <a:outerShdw blurRad="38100" dist="38100" dir="2700000" algn="tl">
                      <a:srgbClr val="000000">
                        <a:alpha val="43137"/>
                      </a:srgbClr>
                    </a:outerShdw>
                  </a:effectLst>
                </a:rPr>
                <a:t>(</a:t>
              </a:r>
              <a:r>
                <a:rPr lang="ar-SA" b="0" dirty="0">
                  <a:effectLst>
                    <a:outerShdw blurRad="38100" dist="38100" dir="2700000" algn="tl">
                      <a:srgbClr val="000000">
                        <a:alpha val="43137"/>
                      </a:srgbClr>
                    </a:outerShdw>
                  </a:effectLst>
                </a:rPr>
                <a:t>يلملم)</a:t>
              </a:r>
              <a:endParaRPr lang="en-US" sz="1600" b="0" dirty="0">
                <a:effectLst>
                  <a:outerShdw blurRad="38100" dist="38100" dir="2700000" algn="tl">
                    <a:srgbClr val="000000">
                      <a:alpha val="43137"/>
                    </a:srgbClr>
                  </a:outerShdw>
                </a:effectLst>
                <a:latin typeface="Verdana" pitchFamily="34" charset="0"/>
              </a:endParaRP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rPr>
                <a:t> Coming from Yemen</a:t>
              </a: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rPr>
                <a:t> Other names: As-</a:t>
              </a:r>
              <a:r>
                <a:rPr lang="en-US" sz="1400" b="0" dirty="0" err="1">
                  <a:effectLst>
                    <a:outerShdw blurRad="38100" dist="38100" dir="2700000" algn="tl">
                      <a:srgbClr val="000000">
                        <a:alpha val="43137"/>
                      </a:srgbClr>
                    </a:outerShdw>
                  </a:effectLst>
                  <a:latin typeface="Verdana" pitchFamily="34" charset="0"/>
                </a:rPr>
                <a:t>Sa’diya</a:t>
              </a:r>
              <a:endParaRPr lang="en-US" sz="1400" b="0" dirty="0">
                <a:effectLst>
                  <a:outerShdw blurRad="38100" dist="38100" dir="2700000" algn="tl">
                    <a:srgbClr val="000000">
                      <a:alpha val="43137"/>
                    </a:srgbClr>
                  </a:outerShdw>
                </a:effectLst>
                <a:latin typeface="Verdana" pitchFamily="34" charset="0"/>
              </a:endParaRP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rPr>
                <a:t> 80 miles South of Makkah</a:t>
              </a:r>
              <a:endParaRPr lang="en-US" sz="2000" b="0" dirty="0">
                <a:effectLst>
                  <a:outerShdw blurRad="38100" dist="38100" dir="2700000" algn="tl">
                    <a:srgbClr val="000000">
                      <a:alpha val="43137"/>
                    </a:srgbClr>
                  </a:outerShdw>
                </a:effectLst>
              </a:endParaRPr>
            </a:p>
          </p:txBody>
        </p:sp>
        <p:sp>
          <p:nvSpPr>
            <p:cNvPr id="5137" name="Line 31"/>
            <p:cNvSpPr>
              <a:spLocks noChangeShapeType="1"/>
            </p:cNvSpPr>
            <p:nvPr/>
          </p:nvSpPr>
          <p:spPr bwMode="auto">
            <a:xfrm flipV="1">
              <a:off x="1444" y="3188"/>
              <a:ext cx="394" cy="252"/>
            </a:xfrm>
            <a:prstGeom prst="line">
              <a:avLst/>
            </a:prstGeom>
            <a:noFill/>
            <a:ln w="19050">
              <a:solidFill>
                <a:srgbClr val="FD1705"/>
              </a:solidFill>
              <a:round/>
              <a:headEnd/>
              <a:tailEnd type="triangle" w="med" len="med"/>
            </a:ln>
          </p:spPr>
          <p:txBody>
            <a:bodyPr>
              <a:spAutoFit/>
            </a:bodyPr>
            <a:lstStyle/>
            <a:p>
              <a:endParaRPr lang="en-US"/>
            </a:p>
          </p:txBody>
        </p:sp>
      </p:grpSp>
      <p:grpSp>
        <p:nvGrpSpPr>
          <p:cNvPr id="5" name="Group 42"/>
          <p:cNvGrpSpPr>
            <a:grpSpLocks/>
          </p:cNvGrpSpPr>
          <p:nvPr/>
        </p:nvGrpSpPr>
        <p:grpSpPr bwMode="auto">
          <a:xfrm>
            <a:off x="423863" y="131763"/>
            <a:ext cx="3386137" cy="1847850"/>
            <a:chOff x="267" y="83"/>
            <a:chExt cx="2133" cy="1164"/>
          </a:xfrm>
        </p:grpSpPr>
        <p:sp>
          <p:nvSpPr>
            <p:cNvPr id="5134" name="Text Box 23"/>
            <p:cNvSpPr txBox="1">
              <a:spLocks noChangeArrowheads="1"/>
            </p:cNvSpPr>
            <p:nvPr/>
          </p:nvSpPr>
          <p:spPr bwMode="auto">
            <a:xfrm>
              <a:off x="267" y="83"/>
              <a:ext cx="2133" cy="838"/>
            </a:xfrm>
            <a:prstGeom prst="rect">
              <a:avLst/>
            </a:prstGeom>
            <a:noFill/>
            <a:ln w="12700">
              <a:solidFill>
                <a:schemeClr val="hlink"/>
              </a:solidFill>
              <a:miter lim="800000"/>
              <a:headEnd/>
              <a:tailEnd/>
            </a:ln>
          </p:spPr>
          <p:txBody>
            <a:bodyPr wrap="none">
              <a:spAutoFit/>
            </a:bodyPr>
            <a:lstStyle/>
            <a:p>
              <a:pPr algn="l">
                <a:lnSpc>
                  <a:spcPct val="120000"/>
                </a:lnSpc>
                <a:buClr>
                  <a:schemeClr val="accent2"/>
                </a:buClr>
                <a:buSzPct val="80000"/>
                <a:buFont typeface="Wingdings" pitchFamily="2" charset="2"/>
                <a:buBlip>
                  <a:blip r:embed="rId6"/>
                </a:buBlip>
              </a:pP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Dhu</a:t>
              </a:r>
              <a:r>
                <a:rPr lang="en-US" sz="1600" b="0" dirty="0">
                  <a:effectLst>
                    <a:outerShdw blurRad="38100" dist="38100" dir="2700000" algn="tl">
                      <a:srgbClr val="000000">
                        <a:alpha val="43137"/>
                      </a:srgbClr>
                    </a:outerShdw>
                  </a:effectLst>
                  <a:latin typeface="Verdana" pitchFamily="34" charset="0"/>
                </a:rPr>
                <a:t>-l </a:t>
              </a:r>
              <a:r>
                <a:rPr lang="en-US" sz="1600" b="0" dirty="0" err="1">
                  <a:effectLst>
                    <a:outerShdw blurRad="38100" dist="38100" dir="2700000" algn="tl">
                      <a:srgbClr val="000000">
                        <a:alpha val="43137"/>
                      </a:srgbClr>
                    </a:outerShdw>
                  </a:effectLst>
                  <a:latin typeface="Verdana" pitchFamily="34" charset="0"/>
                </a:rPr>
                <a:t>Hulayfah</a:t>
              </a:r>
              <a:r>
                <a:rPr lang="en-US" sz="1600" b="0" dirty="0">
                  <a:effectLst>
                    <a:outerShdw blurRad="38100" dist="38100" dir="2700000" algn="tl">
                      <a:srgbClr val="000000">
                        <a:alpha val="43137"/>
                      </a:srgbClr>
                    </a:outerShdw>
                  </a:effectLst>
                  <a:latin typeface="Verdana" pitchFamily="34" charset="0"/>
                </a:rPr>
                <a:t> </a:t>
              </a:r>
              <a:r>
                <a:rPr lang="ar-EG" b="0" dirty="0">
                  <a:effectLst>
                    <a:outerShdw blurRad="38100" dist="38100" dir="2700000" algn="tl">
                      <a:srgbClr val="000000">
                        <a:alpha val="43137"/>
                      </a:srgbClr>
                    </a:outerShdw>
                  </a:effectLst>
                </a:rPr>
                <a:t>(</a:t>
              </a:r>
              <a:r>
                <a:rPr lang="ar-SA" b="0" dirty="0">
                  <a:effectLst>
                    <a:outerShdw blurRad="38100" dist="38100" dir="2700000" algn="tl">
                      <a:srgbClr val="000000">
                        <a:alpha val="43137"/>
                      </a:srgbClr>
                    </a:outerShdw>
                  </a:effectLst>
                </a:rPr>
                <a:t>ذو الحُليفة)</a:t>
              </a:r>
              <a:endParaRPr lang="en-US" sz="1600" b="0" dirty="0">
                <a:effectLst>
                  <a:outerShdw blurRad="38100" dist="38100" dir="2700000" algn="tl">
                    <a:srgbClr val="000000">
                      <a:alpha val="43137"/>
                    </a:srgbClr>
                  </a:outerShdw>
                </a:effectLst>
                <a:latin typeface="Verdana" pitchFamily="34" charset="0"/>
              </a:endParaRP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rPr>
                <a:t> Coming from Madinah</a:t>
              </a: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rPr>
                <a:t> Other names: </a:t>
              </a:r>
              <a:r>
                <a:rPr lang="en-US" sz="1400" b="0" dirty="0" err="1">
                  <a:effectLst>
                    <a:outerShdw blurRad="38100" dist="38100" dir="2700000" algn="tl">
                      <a:srgbClr val="000000">
                        <a:alpha val="43137"/>
                      </a:srgbClr>
                    </a:outerShdw>
                  </a:effectLst>
                  <a:latin typeface="Verdana" pitchFamily="34" charset="0"/>
                </a:rPr>
                <a:t>Abyar</a:t>
              </a:r>
              <a:r>
                <a:rPr lang="en-US" sz="1400" b="0" dirty="0">
                  <a:effectLst>
                    <a:outerShdw blurRad="38100" dist="38100" dir="2700000" algn="tl">
                      <a:srgbClr val="000000">
                        <a:alpha val="43137"/>
                      </a:srgbClr>
                    </a:outerShdw>
                  </a:effectLst>
                  <a:latin typeface="Verdana" pitchFamily="34" charset="0"/>
                </a:rPr>
                <a:t> Ali</a:t>
              </a: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rPr>
                <a:t> ~255 miles North of Makkah</a:t>
              </a:r>
              <a:endParaRPr lang="en-US" sz="2400" b="0" dirty="0">
                <a:effectLst>
                  <a:outerShdw blurRad="38100" dist="38100" dir="2700000" algn="tl">
                    <a:srgbClr val="000000">
                      <a:alpha val="43137"/>
                    </a:srgbClr>
                  </a:outerShdw>
                </a:effectLst>
              </a:endParaRPr>
            </a:p>
          </p:txBody>
        </p:sp>
        <p:sp>
          <p:nvSpPr>
            <p:cNvPr id="5135" name="Line 32"/>
            <p:cNvSpPr>
              <a:spLocks noChangeShapeType="1"/>
            </p:cNvSpPr>
            <p:nvPr/>
          </p:nvSpPr>
          <p:spPr bwMode="auto">
            <a:xfrm>
              <a:off x="1026" y="923"/>
              <a:ext cx="592" cy="324"/>
            </a:xfrm>
            <a:prstGeom prst="line">
              <a:avLst/>
            </a:prstGeom>
            <a:noFill/>
            <a:ln w="19050">
              <a:solidFill>
                <a:srgbClr val="FD1705"/>
              </a:solidFill>
              <a:round/>
              <a:headEnd/>
              <a:tailEnd type="triangle" w="med" len="med"/>
            </a:ln>
          </p:spPr>
          <p:txBody>
            <a:bodyPr>
              <a:spAutoFit/>
            </a:bodyPr>
            <a:lstStyle/>
            <a:p>
              <a:endParaRPr lang="en-US"/>
            </a:p>
          </p:txBody>
        </p:sp>
      </p:grpSp>
      <p:grpSp>
        <p:nvGrpSpPr>
          <p:cNvPr id="6" name="Group 41"/>
          <p:cNvGrpSpPr>
            <a:grpSpLocks/>
          </p:cNvGrpSpPr>
          <p:nvPr/>
        </p:nvGrpSpPr>
        <p:grpSpPr bwMode="auto">
          <a:xfrm>
            <a:off x="2079625" y="144463"/>
            <a:ext cx="6988175" cy="3074987"/>
            <a:chOff x="1310" y="91"/>
            <a:chExt cx="4402" cy="1937"/>
          </a:xfrm>
        </p:grpSpPr>
        <p:sp>
          <p:nvSpPr>
            <p:cNvPr id="5132" name="Text Box 24"/>
            <p:cNvSpPr txBox="1">
              <a:spLocks noChangeArrowheads="1"/>
            </p:cNvSpPr>
            <p:nvPr/>
          </p:nvSpPr>
          <p:spPr bwMode="auto">
            <a:xfrm>
              <a:off x="2875" y="91"/>
              <a:ext cx="2837" cy="838"/>
            </a:xfrm>
            <a:prstGeom prst="rect">
              <a:avLst/>
            </a:prstGeom>
            <a:noFill/>
            <a:ln w="12700">
              <a:solidFill>
                <a:schemeClr val="hlink"/>
              </a:solidFill>
              <a:miter lim="800000"/>
              <a:headEnd/>
              <a:tailEnd/>
            </a:ln>
          </p:spPr>
          <p:txBody>
            <a:bodyPr wrap="none">
              <a:spAutoFit/>
            </a:bodyPr>
            <a:lstStyle/>
            <a:p>
              <a:pPr algn="l">
                <a:lnSpc>
                  <a:spcPct val="120000"/>
                </a:lnSpc>
                <a:buClr>
                  <a:schemeClr val="accent2"/>
                </a:buClr>
                <a:buSzPct val="80000"/>
                <a:buFont typeface="Wingdings" pitchFamily="2" charset="2"/>
                <a:buBlip>
                  <a:blip r:embed="rId6"/>
                </a:buBlip>
              </a:pPr>
              <a:r>
                <a:rPr lang="en-US" sz="1600" b="0" dirty="0">
                  <a:effectLst>
                    <a:outerShdw blurRad="38100" dist="38100" dir="2700000" algn="tl">
                      <a:srgbClr val="000000">
                        <a:alpha val="43137"/>
                      </a:srgbClr>
                    </a:outerShdw>
                  </a:effectLst>
                  <a:latin typeface="Verdana" pitchFamily="34" charset="0"/>
                </a:rPr>
                <a:t> Al </a:t>
              </a:r>
              <a:r>
                <a:rPr lang="en-US" sz="1600" b="0" dirty="0" err="1">
                  <a:effectLst>
                    <a:outerShdw blurRad="38100" dist="38100" dir="2700000" algn="tl">
                      <a:srgbClr val="000000">
                        <a:alpha val="43137"/>
                      </a:srgbClr>
                    </a:outerShdw>
                  </a:effectLst>
                  <a:latin typeface="Verdana" pitchFamily="34" charset="0"/>
                </a:rPr>
                <a:t>Juhfah</a:t>
              </a:r>
              <a:r>
                <a:rPr lang="en-US" sz="1600" b="0" dirty="0">
                  <a:effectLst>
                    <a:outerShdw blurRad="38100" dist="38100" dir="2700000" algn="tl">
                      <a:srgbClr val="000000">
                        <a:alpha val="43137"/>
                      </a:srgbClr>
                    </a:outerShdw>
                  </a:effectLst>
                  <a:latin typeface="Verdana" pitchFamily="34" charset="0"/>
                </a:rPr>
                <a:t> </a:t>
              </a:r>
              <a:r>
                <a:rPr lang="ar-EG" b="0" dirty="0">
                  <a:effectLst>
                    <a:outerShdw blurRad="38100" dist="38100" dir="2700000" algn="tl">
                      <a:srgbClr val="000000">
                        <a:alpha val="43137"/>
                      </a:srgbClr>
                    </a:outerShdw>
                  </a:effectLst>
                </a:rPr>
                <a:t>(</a:t>
              </a:r>
              <a:r>
                <a:rPr lang="ar-SA" b="0" dirty="0">
                  <a:effectLst>
                    <a:outerShdw blurRad="38100" dist="38100" dir="2700000" algn="tl">
                      <a:srgbClr val="000000">
                        <a:alpha val="43137"/>
                      </a:srgbClr>
                    </a:outerShdw>
                  </a:effectLst>
                </a:rPr>
                <a:t>الجُحفة)</a:t>
              </a:r>
              <a:endParaRPr lang="en-US" sz="1600" b="0" dirty="0">
                <a:effectLst>
                  <a:outerShdw blurRad="38100" dist="38100" dir="2700000" algn="tl">
                    <a:srgbClr val="000000">
                      <a:alpha val="43137"/>
                    </a:srgbClr>
                  </a:outerShdw>
                </a:effectLst>
                <a:latin typeface="Verdana" pitchFamily="34" charset="0"/>
              </a:endParaRP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rPr>
                <a:t> Coming from North Africa, Syria, …</a:t>
              </a: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rPr>
                <a:t> 116 miles North West of Makkah</a:t>
              </a:r>
            </a:p>
            <a:p>
              <a:pPr lvl="1" algn="l">
                <a:lnSpc>
                  <a:spcPct val="120000"/>
                </a:lnSpc>
                <a:buClr>
                  <a:schemeClr val="tx1"/>
                </a:buClr>
                <a:buSzPct val="90000"/>
                <a:buFontTx/>
                <a:buBlip>
                  <a:blip r:embed="rId7"/>
                </a:buBlip>
              </a:pPr>
              <a:r>
                <a:rPr lang="en-US" sz="1400" b="0" dirty="0">
                  <a:effectLst>
                    <a:outerShdw blurRad="38100" dist="38100" dir="2700000" algn="tl">
                      <a:srgbClr val="000000">
                        <a:alpha val="43137"/>
                      </a:srgbClr>
                    </a:outerShdw>
                  </a:effectLst>
                  <a:latin typeface="Verdana" pitchFamily="34" charset="0"/>
                </a:rPr>
                <a:t> </a:t>
              </a:r>
              <a:r>
                <a:rPr lang="en-US" sz="1400" b="0" dirty="0" err="1">
                  <a:effectLst>
                    <a:outerShdw blurRad="38100" dist="38100" dir="2700000" algn="tl">
                      <a:srgbClr val="000000">
                        <a:alpha val="43137"/>
                      </a:srgbClr>
                    </a:outerShdw>
                  </a:effectLst>
                  <a:latin typeface="Verdana" pitchFamily="34" charset="0"/>
                </a:rPr>
                <a:t>Rabigh</a:t>
              </a:r>
              <a:r>
                <a:rPr lang="en-US" sz="1400" b="0" dirty="0">
                  <a:effectLst>
                    <a:outerShdw blurRad="38100" dist="38100" dir="2700000" algn="tl">
                      <a:srgbClr val="000000">
                        <a:alpha val="43137"/>
                      </a:srgbClr>
                    </a:outerShdw>
                  </a:effectLst>
                  <a:latin typeface="Verdana" pitchFamily="34" charset="0"/>
                </a:rPr>
                <a:t>: 127 miles North West of Makkah</a:t>
              </a:r>
              <a:endParaRPr lang="en-US" sz="2000" b="0" dirty="0">
                <a:effectLst>
                  <a:outerShdw blurRad="38100" dist="38100" dir="2700000" algn="tl">
                    <a:srgbClr val="000000">
                      <a:alpha val="43137"/>
                    </a:srgbClr>
                  </a:outerShdw>
                </a:effectLst>
              </a:endParaRPr>
            </a:p>
          </p:txBody>
        </p:sp>
        <p:sp>
          <p:nvSpPr>
            <p:cNvPr id="5133" name="Line 33"/>
            <p:cNvSpPr>
              <a:spLocks noChangeShapeType="1"/>
            </p:cNvSpPr>
            <p:nvPr/>
          </p:nvSpPr>
          <p:spPr bwMode="auto">
            <a:xfrm flipH="1">
              <a:off x="1310" y="552"/>
              <a:ext cx="1570" cy="1476"/>
            </a:xfrm>
            <a:prstGeom prst="line">
              <a:avLst/>
            </a:prstGeom>
            <a:noFill/>
            <a:ln w="19050">
              <a:solidFill>
                <a:srgbClr val="FD1705"/>
              </a:solidFill>
              <a:round/>
              <a:headEnd/>
              <a:tailEnd type="triangle" w="med" len="med"/>
            </a:ln>
          </p:spPr>
          <p:txBody>
            <a:bodyPr>
              <a:spAutoFit/>
            </a:bodyPr>
            <a:lstStyle/>
            <a:p>
              <a:endParaRPr lang="en-US"/>
            </a:p>
          </p:txBody>
        </p:sp>
      </p:grpSp>
      <p:sp>
        <p:nvSpPr>
          <p:cNvPr id="323620" name="Oval 36"/>
          <p:cNvSpPr>
            <a:spLocks noChangeArrowheads="1"/>
          </p:cNvSpPr>
          <p:nvPr/>
        </p:nvSpPr>
        <p:spPr bwMode="auto">
          <a:xfrm>
            <a:off x="2857500" y="4308475"/>
            <a:ext cx="114300" cy="123825"/>
          </a:xfrm>
          <a:prstGeom prst="ellipse">
            <a:avLst/>
          </a:prstGeom>
          <a:noFill/>
          <a:ln w="57150">
            <a:solidFill>
              <a:schemeClr val="bg1"/>
            </a:solidFill>
            <a:round/>
            <a:headEnd/>
            <a:tailEnd/>
          </a:ln>
        </p:spPr>
        <p:txBody>
          <a:bodyPr anchor="ctr">
            <a:spAutoFit/>
          </a:bodyPr>
          <a:lstStyle/>
          <a:p>
            <a:endParaRPr lang="en-US"/>
          </a:p>
        </p:txBody>
      </p:sp>
      <p:sp>
        <p:nvSpPr>
          <p:cNvPr id="323621" name="Oval 37"/>
          <p:cNvSpPr>
            <a:spLocks noChangeArrowheads="1"/>
          </p:cNvSpPr>
          <p:nvPr/>
        </p:nvSpPr>
        <p:spPr bwMode="auto">
          <a:xfrm>
            <a:off x="2646363" y="1816100"/>
            <a:ext cx="114300" cy="123825"/>
          </a:xfrm>
          <a:prstGeom prst="ellipse">
            <a:avLst/>
          </a:prstGeom>
          <a:noFill/>
          <a:ln w="57150">
            <a:solidFill>
              <a:schemeClr val="bg1"/>
            </a:solidFill>
            <a:round/>
            <a:headEnd/>
            <a:tailEnd/>
          </a:ln>
        </p:spPr>
        <p:txBody>
          <a:bodyPr anchor="ctr">
            <a:spAutoFit/>
          </a:bodyPr>
          <a:lstStyle/>
          <a:p>
            <a:endParaRPr lang="en-US"/>
          </a:p>
        </p:txBody>
      </p:sp>
      <p:sp>
        <p:nvSpPr>
          <p:cNvPr id="323628" name="Oval 44"/>
          <p:cNvSpPr>
            <a:spLocks noChangeArrowheads="1"/>
          </p:cNvSpPr>
          <p:nvPr/>
        </p:nvSpPr>
        <p:spPr bwMode="auto">
          <a:xfrm>
            <a:off x="2195513" y="4286250"/>
            <a:ext cx="114300" cy="123825"/>
          </a:xfrm>
          <a:prstGeom prst="ellipse">
            <a:avLst/>
          </a:prstGeom>
          <a:noFill/>
          <a:ln w="57150">
            <a:solidFill>
              <a:srgbClr val="FD1705"/>
            </a:solidFill>
            <a:round/>
            <a:headEnd/>
            <a:tailEnd/>
          </a:ln>
        </p:spPr>
        <p:txBody>
          <a:bodyPr anchor="ctr">
            <a:spAutoFit/>
          </a:bodyPr>
          <a:lstStyle/>
          <a:p>
            <a:endParaRPr lang="en-US"/>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23620"/>
                                        </p:tgtEl>
                                        <p:attrNameLst>
                                          <p:attrName>style.visibility</p:attrName>
                                        </p:attrNameLst>
                                      </p:cBhvr>
                                      <p:to>
                                        <p:strVal val="visible"/>
                                      </p:to>
                                    </p:set>
                                    <p:anim calcmode="lin" valueType="num">
                                      <p:cBhvr>
                                        <p:cTn id="7" dur="1000" fill="hold"/>
                                        <p:tgtEl>
                                          <p:spTgt spid="323620"/>
                                        </p:tgtEl>
                                        <p:attrNameLst>
                                          <p:attrName>ppt_w</p:attrName>
                                        </p:attrNameLst>
                                      </p:cBhvr>
                                      <p:tavLst>
                                        <p:tav tm="0">
                                          <p:val>
                                            <p:fltVal val="0"/>
                                          </p:val>
                                        </p:tav>
                                        <p:tav tm="100000">
                                          <p:val>
                                            <p:strVal val="#ppt_w"/>
                                          </p:val>
                                        </p:tav>
                                      </p:tavLst>
                                    </p:anim>
                                    <p:anim calcmode="lin" valueType="num">
                                      <p:cBhvr>
                                        <p:cTn id="8" dur="1000" fill="hold"/>
                                        <p:tgtEl>
                                          <p:spTgt spid="323620"/>
                                        </p:tgtEl>
                                        <p:attrNameLst>
                                          <p:attrName>ppt_h</p:attrName>
                                        </p:attrNameLst>
                                      </p:cBhvr>
                                      <p:tavLst>
                                        <p:tav tm="0">
                                          <p:val>
                                            <p:fltVal val="0"/>
                                          </p:val>
                                        </p:tav>
                                        <p:tav tm="100000">
                                          <p:val>
                                            <p:strVal val="#ppt_h"/>
                                          </p:val>
                                        </p:tav>
                                      </p:tavLst>
                                    </p:anim>
                                    <p:anim calcmode="lin" valueType="num">
                                      <p:cBhvr>
                                        <p:cTn id="9" dur="1000" fill="hold"/>
                                        <p:tgtEl>
                                          <p:spTgt spid="32362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362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323621"/>
                                        </p:tgtEl>
                                        <p:attrNameLst>
                                          <p:attrName>style.visibility</p:attrName>
                                        </p:attrNameLst>
                                      </p:cBhvr>
                                      <p:to>
                                        <p:strVal val="visible"/>
                                      </p:to>
                                    </p:set>
                                    <p:anim calcmode="lin" valueType="num">
                                      <p:cBhvr>
                                        <p:cTn id="15" dur="1000" fill="hold"/>
                                        <p:tgtEl>
                                          <p:spTgt spid="323621"/>
                                        </p:tgtEl>
                                        <p:attrNameLst>
                                          <p:attrName>ppt_w</p:attrName>
                                        </p:attrNameLst>
                                      </p:cBhvr>
                                      <p:tavLst>
                                        <p:tav tm="0">
                                          <p:val>
                                            <p:fltVal val="0"/>
                                          </p:val>
                                        </p:tav>
                                        <p:tav tm="100000">
                                          <p:val>
                                            <p:strVal val="#ppt_w"/>
                                          </p:val>
                                        </p:tav>
                                      </p:tavLst>
                                    </p:anim>
                                    <p:anim calcmode="lin" valueType="num">
                                      <p:cBhvr>
                                        <p:cTn id="16" dur="1000" fill="hold"/>
                                        <p:tgtEl>
                                          <p:spTgt spid="323621"/>
                                        </p:tgtEl>
                                        <p:attrNameLst>
                                          <p:attrName>ppt_h</p:attrName>
                                        </p:attrNameLst>
                                      </p:cBhvr>
                                      <p:tavLst>
                                        <p:tav tm="0">
                                          <p:val>
                                            <p:fltVal val="0"/>
                                          </p:val>
                                        </p:tav>
                                        <p:tav tm="100000">
                                          <p:val>
                                            <p:strVal val="#ppt_h"/>
                                          </p:val>
                                        </p:tav>
                                      </p:tavLst>
                                    </p:anim>
                                    <p:anim calcmode="lin" valueType="num">
                                      <p:cBhvr>
                                        <p:cTn id="17" dur="1000" fill="hold"/>
                                        <p:tgtEl>
                                          <p:spTgt spid="323621"/>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236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323628"/>
                                        </p:tgtEl>
                                        <p:attrNameLst>
                                          <p:attrName>style.visibility</p:attrName>
                                        </p:attrNameLst>
                                      </p:cBhvr>
                                      <p:to>
                                        <p:strVal val="visible"/>
                                      </p:to>
                                    </p:set>
                                    <p:anim calcmode="lin" valueType="num">
                                      <p:cBhvr>
                                        <p:cTn id="23" dur="1000" fill="hold"/>
                                        <p:tgtEl>
                                          <p:spTgt spid="323628"/>
                                        </p:tgtEl>
                                        <p:attrNameLst>
                                          <p:attrName>ppt_w</p:attrName>
                                        </p:attrNameLst>
                                      </p:cBhvr>
                                      <p:tavLst>
                                        <p:tav tm="0">
                                          <p:val>
                                            <p:fltVal val="0"/>
                                          </p:val>
                                        </p:tav>
                                        <p:tav tm="100000">
                                          <p:val>
                                            <p:strVal val="#ppt_w"/>
                                          </p:val>
                                        </p:tav>
                                      </p:tavLst>
                                    </p:anim>
                                    <p:anim calcmode="lin" valueType="num">
                                      <p:cBhvr>
                                        <p:cTn id="24" dur="1000" fill="hold"/>
                                        <p:tgtEl>
                                          <p:spTgt spid="323628"/>
                                        </p:tgtEl>
                                        <p:attrNameLst>
                                          <p:attrName>ppt_h</p:attrName>
                                        </p:attrNameLst>
                                      </p:cBhvr>
                                      <p:tavLst>
                                        <p:tav tm="0">
                                          <p:val>
                                            <p:fltVal val="0"/>
                                          </p:val>
                                        </p:tav>
                                        <p:tav tm="100000">
                                          <p:val>
                                            <p:strVal val="#ppt_h"/>
                                          </p:val>
                                        </p:tav>
                                      </p:tavLst>
                                    </p:anim>
                                    <p:anim calcmode="lin" valueType="num">
                                      <p:cBhvr>
                                        <p:cTn id="25" dur="1000" fill="hold"/>
                                        <p:tgtEl>
                                          <p:spTgt spid="323628"/>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236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p:cTn id="49" dur="500" fill="hold"/>
                                        <p:tgtEl>
                                          <p:spTgt spid="3"/>
                                        </p:tgtEl>
                                        <p:attrNameLst>
                                          <p:attrName>ppt_w</p:attrName>
                                        </p:attrNameLst>
                                      </p:cBhvr>
                                      <p:tavLst>
                                        <p:tav tm="0">
                                          <p:val>
                                            <p:fltVal val="0"/>
                                          </p:val>
                                        </p:tav>
                                        <p:tav tm="100000">
                                          <p:val>
                                            <p:strVal val="#ppt_w"/>
                                          </p:val>
                                        </p:tav>
                                      </p:tavLst>
                                    </p:anim>
                                    <p:anim calcmode="lin" valueType="num">
                                      <p:cBhvr>
                                        <p:cTn id="5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620" grpId="0" animBg="1"/>
      <p:bldP spid="323621" grpId="0" animBg="1"/>
      <p:bldP spid="32362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Number Placeholder 4"/>
          <p:cNvSpPr>
            <a:spLocks noGrp="1"/>
          </p:cNvSpPr>
          <p:nvPr>
            <p:ph type="sldNum" sz="quarter" idx="12"/>
          </p:nvPr>
        </p:nvSpPr>
        <p:spPr>
          <a:noFill/>
        </p:spPr>
        <p:txBody>
          <a:bodyPr/>
          <a:lstStyle/>
          <a:p>
            <a:fld id="{B43E13C3-9F10-4403-BCD6-A5192BCCDA4D}" type="slidenum">
              <a:rPr lang="en-US"/>
              <a:pPr/>
              <a:t>110</a:t>
            </a:fld>
            <a:endParaRPr lang="en-US"/>
          </a:p>
        </p:txBody>
      </p:sp>
      <p:sp>
        <p:nvSpPr>
          <p:cNvPr id="363527" name="Rectangle 7"/>
          <p:cNvSpPr>
            <a:spLocks noGrp="1" noChangeArrowheads="1"/>
          </p:cNvSpPr>
          <p:nvPr>
            <p:ph type="title"/>
          </p:nvPr>
        </p:nvSpPr>
        <p:spPr/>
        <p:txBody>
          <a:bodyPr/>
          <a:lstStyle/>
          <a:p>
            <a:pPr eaLnBrk="1" hangingPunct="1">
              <a:defRPr/>
            </a:pPr>
            <a:r>
              <a:rPr lang="en-US"/>
              <a:t>New Jamarat Shape</a:t>
            </a:r>
          </a:p>
        </p:txBody>
      </p:sp>
      <p:sp>
        <p:nvSpPr>
          <p:cNvPr id="165892" name="Text Box 4"/>
          <p:cNvSpPr txBox="1">
            <a:spLocks noChangeArrowheads="1"/>
          </p:cNvSpPr>
          <p:nvPr/>
        </p:nvSpPr>
        <p:spPr bwMode="auto">
          <a:xfrm>
            <a:off x="3557588" y="6416675"/>
            <a:ext cx="2025650" cy="422275"/>
          </a:xfrm>
          <a:prstGeom prst="rect">
            <a:avLst/>
          </a:prstGeom>
          <a:noFill/>
          <a:ln w="12700">
            <a:noFill/>
            <a:miter lim="800000"/>
            <a:headEnd/>
            <a:tailEnd/>
          </a:ln>
        </p:spPr>
        <p:txBody>
          <a:bodyPr wrap="none">
            <a:spAutoFit/>
          </a:bodyPr>
          <a:lstStyle/>
          <a:p>
            <a:pPr algn="l">
              <a:lnSpc>
                <a:spcPct val="120000"/>
              </a:lnSpc>
            </a:pPr>
            <a:r>
              <a:rPr lang="en-US" b="0" i="1"/>
              <a:t>New Jamarat Shape</a:t>
            </a:r>
          </a:p>
        </p:txBody>
      </p:sp>
      <p:pic>
        <p:nvPicPr>
          <p:cNvPr id="165893" name="Picture 9" descr="C:\Documents and Settings\obellal\My Documents\Hajj\Mina\Jamarat 2.jpg"/>
          <p:cNvPicPr>
            <a:picLocks noChangeAspect="1" noChangeArrowheads="1"/>
          </p:cNvPicPr>
          <p:nvPr/>
        </p:nvPicPr>
        <p:blipFill>
          <a:blip r:embed="rId3" cstate="print"/>
          <a:srcRect/>
          <a:stretch>
            <a:fillRect/>
          </a:stretch>
        </p:blipFill>
        <p:spPr bwMode="auto">
          <a:xfrm>
            <a:off x="341313" y="87705"/>
            <a:ext cx="8459787" cy="63436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2000">
    <p:pul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4"/>
          <p:cNvSpPr>
            <a:spLocks noGrp="1"/>
          </p:cNvSpPr>
          <p:nvPr>
            <p:ph type="sldNum" sz="quarter" idx="12"/>
          </p:nvPr>
        </p:nvSpPr>
        <p:spPr>
          <a:noFill/>
        </p:spPr>
        <p:txBody>
          <a:bodyPr/>
          <a:lstStyle/>
          <a:p>
            <a:fld id="{DB87A7CB-2519-48EF-8DB2-0FCC06385447}" type="slidenum">
              <a:rPr lang="en-US"/>
              <a:pPr/>
              <a:t>111</a:t>
            </a:fld>
            <a:endParaRPr lang="en-US"/>
          </a:p>
        </p:txBody>
      </p:sp>
      <p:sp>
        <p:nvSpPr>
          <p:cNvPr id="438274" name="Rectangle 2"/>
          <p:cNvSpPr>
            <a:spLocks noGrp="1" noChangeArrowheads="1"/>
          </p:cNvSpPr>
          <p:nvPr>
            <p:ph type="title"/>
          </p:nvPr>
        </p:nvSpPr>
        <p:spPr>
          <a:xfrm>
            <a:off x="685800" y="823305"/>
            <a:ext cx="7772400" cy="838200"/>
          </a:xfrm>
        </p:spPr>
        <p:txBody>
          <a:bodyPr/>
          <a:lstStyle/>
          <a:p>
            <a:pPr eaLnBrk="1" hangingPunct="1">
              <a:defRPr/>
            </a:pPr>
            <a:r>
              <a:rPr lang="en-US"/>
              <a:t>Old Jamarat Bridge</a:t>
            </a:r>
            <a:r>
              <a:rPr lang="en-US" sz="2400" i="1"/>
              <a:t> (1963 - 2006)</a:t>
            </a:r>
          </a:p>
        </p:txBody>
      </p:sp>
      <p:pic>
        <p:nvPicPr>
          <p:cNvPr id="166916" name="Picture 3" descr="C:\Documents and Settings\Omar\My Documents\Hajj\Mina\3Jamarat.jpg"/>
          <p:cNvPicPr>
            <a:picLocks noChangeAspect="1" noChangeArrowheads="1"/>
          </p:cNvPicPr>
          <p:nvPr/>
        </p:nvPicPr>
        <p:blipFill>
          <a:blip r:embed="rId3" cstate="print"/>
          <a:srcRect/>
          <a:stretch>
            <a:fillRect/>
          </a:stretch>
        </p:blipFill>
        <p:spPr bwMode="auto">
          <a:xfrm>
            <a:off x="207963" y="212412"/>
            <a:ext cx="8723312" cy="5813425"/>
          </a:xfrm>
          <a:prstGeom prst="rect">
            <a:avLst/>
          </a:prstGeom>
          <a:ln>
            <a:noFill/>
          </a:ln>
          <a:effectLst>
            <a:outerShdw blurRad="292100" dist="139700" dir="2700000" algn="tl" rotWithShape="0">
              <a:srgbClr val="333333">
                <a:alpha val="65000"/>
              </a:srgbClr>
            </a:outerShdw>
          </a:effectLst>
        </p:spPr>
      </p:pic>
      <p:grpSp>
        <p:nvGrpSpPr>
          <p:cNvPr id="2" name="Group 4"/>
          <p:cNvGrpSpPr>
            <a:grpSpLocks/>
          </p:cNvGrpSpPr>
          <p:nvPr/>
        </p:nvGrpSpPr>
        <p:grpSpPr bwMode="auto">
          <a:xfrm>
            <a:off x="1633538" y="420080"/>
            <a:ext cx="6462712" cy="1712913"/>
            <a:chOff x="1034" y="704"/>
            <a:chExt cx="4071" cy="1079"/>
          </a:xfrm>
        </p:grpSpPr>
        <p:sp>
          <p:nvSpPr>
            <p:cNvPr id="166919" name="Line 5"/>
            <p:cNvSpPr>
              <a:spLocks noChangeShapeType="1"/>
            </p:cNvSpPr>
            <p:nvPr/>
          </p:nvSpPr>
          <p:spPr bwMode="auto">
            <a:xfrm flipV="1">
              <a:off x="1034" y="1018"/>
              <a:ext cx="2138" cy="710"/>
            </a:xfrm>
            <a:prstGeom prst="line">
              <a:avLst/>
            </a:prstGeom>
            <a:noFill/>
            <a:ln w="12700">
              <a:solidFill>
                <a:schemeClr val="hlink"/>
              </a:solidFill>
              <a:round/>
              <a:headEnd type="triangle" w="med" len="med"/>
              <a:tailEnd/>
            </a:ln>
          </p:spPr>
          <p:txBody>
            <a:bodyPr>
              <a:spAutoFit/>
            </a:bodyPr>
            <a:lstStyle/>
            <a:p>
              <a:endParaRPr lang="en-US"/>
            </a:p>
          </p:txBody>
        </p:sp>
        <p:sp>
          <p:nvSpPr>
            <p:cNvPr id="166920" name="Line 6"/>
            <p:cNvSpPr>
              <a:spLocks noChangeShapeType="1"/>
            </p:cNvSpPr>
            <p:nvPr/>
          </p:nvSpPr>
          <p:spPr bwMode="auto">
            <a:xfrm flipH="1">
              <a:off x="2130" y="1034"/>
              <a:ext cx="1042" cy="702"/>
            </a:xfrm>
            <a:prstGeom prst="line">
              <a:avLst/>
            </a:prstGeom>
            <a:noFill/>
            <a:ln w="12700">
              <a:solidFill>
                <a:schemeClr val="hlink"/>
              </a:solidFill>
              <a:round/>
              <a:headEnd/>
              <a:tailEnd type="triangle" w="med" len="med"/>
            </a:ln>
          </p:spPr>
          <p:txBody>
            <a:bodyPr>
              <a:spAutoFit/>
            </a:bodyPr>
            <a:lstStyle/>
            <a:p>
              <a:endParaRPr lang="en-US"/>
            </a:p>
          </p:txBody>
        </p:sp>
        <p:sp>
          <p:nvSpPr>
            <p:cNvPr id="166921" name="Line 7"/>
            <p:cNvSpPr>
              <a:spLocks noChangeShapeType="1"/>
            </p:cNvSpPr>
            <p:nvPr/>
          </p:nvSpPr>
          <p:spPr bwMode="auto">
            <a:xfrm>
              <a:off x="3172" y="1026"/>
              <a:ext cx="1933" cy="757"/>
            </a:xfrm>
            <a:prstGeom prst="line">
              <a:avLst/>
            </a:prstGeom>
            <a:noFill/>
            <a:ln w="12700">
              <a:solidFill>
                <a:schemeClr val="hlink"/>
              </a:solidFill>
              <a:round/>
              <a:headEnd/>
              <a:tailEnd type="triangle" w="med" len="med"/>
            </a:ln>
          </p:spPr>
          <p:txBody>
            <a:bodyPr>
              <a:spAutoFit/>
            </a:bodyPr>
            <a:lstStyle/>
            <a:p>
              <a:endParaRPr lang="en-US"/>
            </a:p>
          </p:txBody>
        </p:sp>
        <p:sp>
          <p:nvSpPr>
            <p:cNvPr id="166922" name="Text Box 8"/>
            <p:cNvSpPr txBox="1">
              <a:spLocks noChangeArrowheads="1"/>
            </p:cNvSpPr>
            <p:nvPr/>
          </p:nvSpPr>
          <p:spPr bwMode="auto">
            <a:xfrm>
              <a:off x="2880" y="704"/>
              <a:ext cx="764" cy="288"/>
            </a:xfrm>
            <a:prstGeom prst="rect">
              <a:avLst/>
            </a:prstGeom>
            <a:solidFill>
              <a:schemeClr val="accent2"/>
            </a:solidFill>
            <a:ln w="12700">
              <a:noFill/>
              <a:miter lim="800000"/>
              <a:headEnd/>
              <a:tailEnd/>
            </a:ln>
          </p:spPr>
          <p:txBody>
            <a:bodyPr wrap="none">
              <a:spAutoFit/>
            </a:bodyPr>
            <a:lstStyle/>
            <a:p>
              <a:pPr algn="r" rtl="1">
                <a:lnSpc>
                  <a:spcPct val="120000"/>
                </a:lnSpc>
              </a:pPr>
              <a:r>
                <a:rPr lang="en-US" sz="2000" b="0">
                  <a:latin typeface="Verdana" pitchFamily="34" charset="0"/>
                </a:rPr>
                <a:t>Jamarat</a:t>
              </a:r>
            </a:p>
          </p:txBody>
        </p:sp>
      </p:grpSp>
      <p:sp>
        <p:nvSpPr>
          <p:cNvPr id="166918" name="Text Box 9"/>
          <p:cNvSpPr txBox="1">
            <a:spLocks noChangeArrowheads="1"/>
          </p:cNvSpPr>
          <p:nvPr/>
        </p:nvSpPr>
        <p:spPr bwMode="auto">
          <a:xfrm>
            <a:off x="2351088" y="6130925"/>
            <a:ext cx="4441825" cy="530225"/>
          </a:xfrm>
          <a:prstGeom prst="rect">
            <a:avLst/>
          </a:prstGeom>
          <a:noFill/>
          <a:ln w="12700">
            <a:noFill/>
            <a:miter lim="800000"/>
            <a:headEnd/>
            <a:tailEnd/>
          </a:ln>
        </p:spPr>
        <p:txBody>
          <a:bodyPr wrap="none">
            <a:spAutoFit/>
          </a:bodyPr>
          <a:lstStyle/>
          <a:p>
            <a:pPr algn="l">
              <a:lnSpc>
                <a:spcPct val="120000"/>
              </a:lnSpc>
            </a:pPr>
            <a:r>
              <a:rPr lang="en-US" sz="2400" b="0" i="1" dirty="0"/>
              <a:t>Old </a:t>
            </a:r>
            <a:r>
              <a:rPr lang="en-US" sz="2400" b="0" i="1" dirty="0" err="1"/>
              <a:t>Jamarat</a:t>
            </a:r>
            <a:r>
              <a:rPr lang="en-US" sz="2400" b="0" i="1" dirty="0"/>
              <a:t> Bridge (1963 – 2006)</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6"/>
          <p:cNvSpPr>
            <a:spLocks noGrp="1"/>
          </p:cNvSpPr>
          <p:nvPr>
            <p:ph type="sldNum" sz="quarter" idx="12"/>
          </p:nvPr>
        </p:nvSpPr>
        <p:spPr>
          <a:noFill/>
        </p:spPr>
        <p:txBody>
          <a:bodyPr/>
          <a:lstStyle/>
          <a:p>
            <a:fld id="{D492B694-58DF-4997-B099-71CB23787AD8}" type="slidenum">
              <a:rPr lang="en-US"/>
              <a:pPr/>
              <a:t>112</a:t>
            </a:fld>
            <a:endParaRPr lang="en-US"/>
          </a:p>
        </p:txBody>
      </p:sp>
      <p:sp>
        <p:nvSpPr>
          <p:cNvPr id="355334" name="Rectangle 6"/>
          <p:cNvSpPr>
            <a:spLocks noGrp="1" noChangeArrowheads="1"/>
          </p:cNvSpPr>
          <p:nvPr>
            <p:ph type="title"/>
          </p:nvPr>
        </p:nvSpPr>
        <p:spPr/>
        <p:txBody>
          <a:bodyPr/>
          <a:lstStyle/>
          <a:p>
            <a:pPr eaLnBrk="1" hangingPunct="1">
              <a:defRPr/>
            </a:pPr>
            <a:r>
              <a:rPr lang="en-US"/>
              <a:t>Old Jamarat Bridge</a:t>
            </a:r>
          </a:p>
        </p:txBody>
      </p:sp>
      <p:sp>
        <p:nvSpPr>
          <p:cNvPr id="167940" name="Text Box 3"/>
          <p:cNvSpPr txBox="1">
            <a:spLocks noChangeArrowheads="1"/>
          </p:cNvSpPr>
          <p:nvPr/>
        </p:nvSpPr>
        <p:spPr bwMode="auto">
          <a:xfrm>
            <a:off x="2419350" y="6169025"/>
            <a:ext cx="4311650" cy="530225"/>
          </a:xfrm>
          <a:prstGeom prst="rect">
            <a:avLst/>
          </a:prstGeom>
          <a:noFill/>
          <a:ln w="12700">
            <a:noFill/>
            <a:miter lim="800000"/>
            <a:headEnd/>
            <a:tailEnd/>
          </a:ln>
        </p:spPr>
        <p:txBody>
          <a:bodyPr wrap="none">
            <a:spAutoFit/>
          </a:bodyPr>
          <a:lstStyle/>
          <a:p>
            <a:pPr algn="l">
              <a:lnSpc>
                <a:spcPct val="120000"/>
              </a:lnSpc>
            </a:pPr>
            <a:r>
              <a:rPr lang="en-US" sz="2400" b="0" i="1"/>
              <a:t>Old Jamarat Bridge (Aerial view)</a:t>
            </a:r>
          </a:p>
        </p:txBody>
      </p:sp>
      <p:pic>
        <p:nvPicPr>
          <p:cNvPr id="167941" name="Picture 5" descr="E:\My Documents\Hajj\Mina\jamarat_peak_big.jpg"/>
          <p:cNvPicPr>
            <a:picLocks noGrp="1" noChangeAspect="1" noChangeArrowheads="1"/>
          </p:cNvPicPr>
          <p:nvPr>
            <p:ph type="clipArt" sz="half" idx="2"/>
          </p:nvPr>
        </p:nvPicPr>
        <p:blipFill>
          <a:blip r:embed="rId3" cstate="print"/>
          <a:srcRect/>
          <a:stretch>
            <a:fillRect/>
          </a:stretch>
        </p:blipFill>
        <p:spPr>
          <a:xfrm>
            <a:off x="130175" y="188913"/>
            <a:ext cx="8882063" cy="5980112"/>
          </a:xfrm>
          <a:prstGeom prst="rect">
            <a:avLst/>
          </a:prstGeom>
          <a:ln>
            <a:noFill/>
          </a:ln>
          <a:effectLst>
            <a:outerShdw blurRad="292100" dist="139700" dir="2700000" algn="tl" rotWithShape="0">
              <a:srgbClr val="333333">
                <a:alpha val="65000"/>
              </a:srgbClr>
            </a:outerShdw>
          </a:effectLst>
        </p:spPr>
      </p:pic>
      <p:grpSp>
        <p:nvGrpSpPr>
          <p:cNvPr id="2" name="Group 12"/>
          <p:cNvGrpSpPr>
            <a:grpSpLocks/>
          </p:cNvGrpSpPr>
          <p:nvPr/>
        </p:nvGrpSpPr>
        <p:grpSpPr bwMode="auto">
          <a:xfrm>
            <a:off x="2674938" y="1662113"/>
            <a:ext cx="3617912" cy="1598612"/>
            <a:chOff x="1685" y="1047"/>
            <a:chExt cx="2279" cy="1007"/>
          </a:xfrm>
        </p:grpSpPr>
        <p:sp>
          <p:nvSpPr>
            <p:cNvPr id="167946" name="Line 9"/>
            <p:cNvSpPr>
              <a:spLocks noChangeShapeType="1"/>
            </p:cNvSpPr>
            <p:nvPr/>
          </p:nvSpPr>
          <p:spPr bwMode="auto">
            <a:xfrm flipH="1">
              <a:off x="1685" y="1619"/>
              <a:ext cx="1548" cy="435"/>
            </a:xfrm>
            <a:prstGeom prst="line">
              <a:avLst/>
            </a:prstGeom>
            <a:noFill/>
            <a:ln w="28575">
              <a:solidFill>
                <a:srgbClr val="CC3300"/>
              </a:solidFill>
              <a:round/>
              <a:headEnd/>
              <a:tailEnd type="stealth" w="med" len="med"/>
            </a:ln>
          </p:spPr>
          <p:txBody>
            <a:bodyPr>
              <a:spAutoFit/>
            </a:bodyPr>
            <a:lstStyle/>
            <a:p>
              <a:endParaRPr lang="en-US"/>
            </a:p>
          </p:txBody>
        </p:sp>
        <p:sp>
          <p:nvSpPr>
            <p:cNvPr id="167947" name="Line 10"/>
            <p:cNvSpPr>
              <a:spLocks noChangeShapeType="1"/>
            </p:cNvSpPr>
            <p:nvPr/>
          </p:nvSpPr>
          <p:spPr bwMode="auto">
            <a:xfrm flipH="1" flipV="1">
              <a:off x="1820" y="1399"/>
              <a:ext cx="1429" cy="211"/>
            </a:xfrm>
            <a:prstGeom prst="line">
              <a:avLst/>
            </a:prstGeom>
            <a:noFill/>
            <a:ln w="28575">
              <a:solidFill>
                <a:srgbClr val="CC3300"/>
              </a:solidFill>
              <a:round/>
              <a:headEnd/>
              <a:tailEnd type="stealth" w="med" len="med"/>
            </a:ln>
          </p:spPr>
          <p:txBody>
            <a:bodyPr>
              <a:spAutoFit/>
            </a:bodyPr>
            <a:lstStyle/>
            <a:p>
              <a:endParaRPr lang="en-US"/>
            </a:p>
          </p:txBody>
        </p:sp>
        <p:sp>
          <p:nvSpPr>
            <p:cNvPr id="167948" name="Line 11"/>
            <p:cNvSpPr>
              <a:spLocks noChangeShapeType="1"/>
            </p:cNvSpPr>
            <p:nvPr/>
          </p:nvSpPr>
          <p:spPr bwMode="auto">
            <a:xfrm flipH="1" flipV="1">
              <a:off x="2180" y="1047"/>
              <a:ext cx="1060" cy="569"/>
            </a:xfrm>
            <a:prstGeom prst="line">
              <a:avLst/>
            </a:prstGeom>
            <a:noFill/>
            <a:ln w="28575">
              <a:solidFill>
                <a:srgbClr val="CC3300"/>
              </a:solidFill>
              <a:round/>
              <a:headEnd/>
              <a:tailEnd type="stealth" w="med" len="med"/>
            </a:ln>
          </p:spPr>
          <p:txBody>
            <a:bodyPr>
              <a:spAutoFit/>
            </a:bodyPr>
            <a:lstStyle/>
            <a:p>
              <a:endParaRPr lang="en-US"/>
            </a:p>
          </p:txBody>
        </p:sp>
        <p:sp>
          <p:nvSpPr>
            <p:cNvPr id="167949" name="Text Box 7"/>
            <p:cNvSpPr txBox="1">
              <a:spLocks noChangeArrowheads="1"/>
            </p:cNvSpPr>
            <p:nvPr/>
          </p:nvSpPr>
          <p:spPr bwMode="auto">
            <a:xfrm>
              <a:off x="3235" y="1520"/>
              <a:ext cx="729" cy="196"/>
            </a:xfrm>
            <a:prstGeom prst="rect">
              <a:avLst/>
            </a:prstGeom>
            <a:solidFill>
              <a:schemeClr val="accent2"/>
            </a:solidFill>
            <a:ln w="38100">
              <a:noFill/>
              <a:prstDash val="sysDot"/>
              <a:miter lim="800000"/>
              <a:headEnd/>
              <a:tailEnd/>
            </a:ln>
          </p:spPr>
          <p:txBody>
            <a:bodyPr wrap="none" lIns="27432" rIns="27432" bIns="9144">
              <a:spAutoFit/>
            </a:bodyPr>
            <a:lstStyle/>
            <a:p>
              <a:r>
                <a:rPr lang="en-US" sz="2800" b="0"/>
                <a:t>Jamarat</a:t>
              </a:r>
            </a:p>
          </p:txBody>
        </p:sp>
      </p:grpSp>
      <p:grpSp>
        <p:nvGrpSpPr>
          <p:cNvPr id="3" name="Group 15"/>
          <p:cNvGrpSpPr>
            <a:grpSpLocks/>
          </p:cNvGrpSpPr>
          <p:nvPr/>
        </p:nvGrpSpPr>
        <p:grpSpPr bwMode="auto">
          <a:xfrm>
            <a:off x="1624013" y="4529138"/>
            <a:ext cx="1565275" cy="890587"/>
            <a:chOff x="1023" y="2853"/>
            <a:chExt cx="986" cy="561"/>
          </a:xfrm>
        </p:grpSpPr>
        <p:sp>
          <p:nvSpPr>
            <p:cNvPr id="167944" name="Line 13"/>
            <p:cNvSpPr>
              <a:spLocks noChangeShapeType="1"/>
            </p:cNvSpPr>
            <p:nvPr/>
          </p:nvSpPr>
          <p:spPr bwMode="auto">
            <a:xfrm flipH="1">
              <a:off x="1517" y="2853"/>
              <a:ext cx="32" cy="326"/>
            </a:xfrm>
            <a:prstGeom prst="line">
              <a:avLst/>
            </a:prstGeom>
            <a:noFill/>
            <a:ln w="57150">
              <a:solidFill>
                <a:schemeClr val="accent1"/>
              </a:solidFill>
              <a:round/>
              <a:headEnd/>
              <a:tailEnd type="triangle" w="med" len="med"/>
            </a:ln>
          </p:spPr>
          <p:txBody>
            <a:bodyPr>
              <a:spAutoFit/>
            </a:bodyPr>
            <a:lstStyle/>
            <a:p>
              <a:endParaRPr lang="en-US"/>
            </a:p>
          </p:txBody>
        </p:sp>
        <p:sp>
          <p:nvSpPr>
            <p:cNvPr id="167945" name="Text Box 14"/>
            <p:cNvSpPr txBox="1">
              <a:spLocks noChangeArrowheads="1"/>
            </p:cNvSpPr>
            <p:nvPr/>
          </p:nvSpPr>
          <p:spPr bwMode="auto">
            <a:xfrm>
              <a:off x="1023" y="3212"/>
              <a:ext cx="986" cy="202"/>
            </a:xfrm>
            <a:prstGeom prst="rect">
              <a:avLst/>
            </a:prstGeom>
            <a:solidFill>
              <a:schemeClr val="bg1"/>
            </a:solidFill>
            <a:ln w="38100">
              <a:noFill/>
              <a:prstDash val="sysDot"/>
              <a:miter lim="800000"/>
              <a:headEnd/>
              <a:tailEnd/>
            </a:ln>
          </p:spPr>
          <p:txBody>
            <a:bodyPr wrap="none" tIns="91440">
              <a:spAutoFit/>
            </a:bodyPr>
            <a:lstStyle/>
            <a:p>
              <a:r>
                <a:rPr lang="en-US" sz="2000" b="0" dirty="0">
                  <a:latin typeface="Verdana" pitchFamily="34" charset="0"/>
                </a:rPr>
                <a:t>To Makkah</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Number Placeholder 3"/>
          <p:cNvSpPr>
            <a:spLocks noGrp="1"/>
          </p:cNvSpPr>
          <p:nvPr>
            <p:ph type="sldNum" sz="quarter" idx="12"/>
          </p:nvPr>
        </p:nvSpPr>
        <p:spPr>
          <a:noFill/>
        </p:spPr>
        <p:txBody>
          <a:bodyPr/>
          <a:lstStyle/>
          <a:p>
            <a:fld id="{682B841A-1BD8-460B-8FCE-352A278616EB}" type="slidenum">
              <a:rPr lang="en-US"/>
              <a:pPr/>
              <a:t>113</a:t>
            </a:fld>
            <a:endParaRPr lang="en-US"/>
          </a:p>
        </p:txBody>
      </p:sp>
      <p:sp>
        <p:nvSpPr>
          <p:cNvPr id="360452" name="Rectangle 1028"/>
          <p:cNvSpPr>
            <a:spLocks noGrp="1" noChangeArrowheads="1"/>
          </p:cNvSpPr>
          <p:nvPr>
            <p:ph type="title" idx="4294967295"/>
          </p:nvPr>
        </p:nvSpPr>
        <p:spPr/>
        <p:txBody>
          <a:bodyPr/>
          <a:lstStyle/>
          <a:p>
            <a:pPr eaLnBrk="1" hangingPunct="1">
              <a:defRPr/>
            </a:pPr>
            <a:r>
              <a:rPr lang="en-US"/>
              <a:t>Jamarat 1953</a:t>
            </a:r>
          </a:p>
        </p:txBody>
      </p:sp>
      <p:pic>
        <p:nvPicPr>
          <p:cNvPr id="171012" name="Picture 1026" descr="image012"/>
          <p:cNvPicPr>
            <a:picLocks noChangeAspect="1" noChangeArrowheads="1"/>
          </p:cNvPicPr>
          <p:nvPr/>
        </p:nvPicPr>
        <p:blipFill>
          <a:blip r:embed="rId3" cstate="print"/>
          <a:srcRect/>
          <a:stretch>
            <a:fillRect/>
          </a:stretch>
        </p:blipFill>
        <p:spPr bwMode="auto">
          <a:xfrm>
            <a:off x="254000" y="138113"/>
            <a:ext cx="8637588" cy="5986462"/>
          </a:xfrm>
          <a:prstGeom prst="rect">
            <a:avLst/>
          </a:prstGeom>
          <a:ln>
            <a:noFill/>
          </a:ln>
          <a:effectLst>
            <a:outerShdw blurRad="292100" dist="139700" dir="2700000" algn="tl" rotWithShape="0">
              <a:srgbClr val="333333">
                <a:alpha val="65000"/>
              </a:srgbClr>
            </a:outerShdw>
          </a:effectLst>
        </p:spPr>
      </p:pic>
      <p:sp>
        <p:nvSpPr>
          <p:cNvPr id="171013" name="Text Box 1027"/>
          <p:cNvSpPr txBox="1">
            <a:spLocks noChangeArrowheads="1"/>
          </p:cNvSpPr>
          <p:nvPr/>
        </p:nvSpPr>
        <p:spPr bwMode="auto">
          <a:xfrm>
            <a:off x="2427288" y="6229350"/>
            <a:ext cx="4287837" cy="506413"/>
          </a:xfrm>
          <a:prstGeom prst="rect">
            <a:avLst/>
          </a:prstGeom>
          <a:noFill/>
          <a:ln w="12700">
            <a:noFill/>
            <a:miter lim="800000"/>
            <a:headEnd/>
            <a:tailEnd/>
          </a:ln>
        </p:spPr>
        <p:txBody>
          <a:bodyPr wrap="none">
            <a:spAutoFit/>
          </a:bodyPr>
          <a:lstStyle/>
          <a:p>
            <a:r>
              <a:rPr lang="en-US" sz="2400" b="0" i="1"/>
              <a:t>Jamarat – Mina, 1953 </a:t>
            </a:r>
          </a:p>
          <a:p>
            <a:r>
              <a:rPr lang="en-US" sz="1600" b="0" i="1"/>
              <a:t>[The National Geographic Magazine – July 1953]</a:t>
            </a:r>
          </a:p>
        </p:txBody>
      </p:sp>
    </p:spTree>
  </p:cSld>
  <p:clrMapOvr>
    <a:masterClrMapping/>
  </p:clrMapOvr>
  <p:transition advTm="2000">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Number Placeholder 4"/>
          <p:cNvSpPr>
            <a:spLocks noGrp="1"/>
          </p:cNvSpPr>
          <p:nvPr>
            <p:ph type="sldNum" sz="quarter" idx="12"/>
          </p:nvPr>
        </p:nvSpPr>
        <p:spPr>
          <a:noFill/>
        </p:spPr>
        <p:txBody>
          <a:bodyPr/>
          <a:lstStyle/>
          <a:p>
            <a:fld id="{D2E5A9D7-AA92-4D2D-A966-8D42A87FC462}" type="slidenum">
              <a:rPr lang="en-US"/>
              <a:pPr/>
              <a:t>114</a:t>
            </a:fld>
            <a:endParaRPr lang="en-US"/>
          </a:p>
        </p:txBody>
      </p:sp>
      <p:sp>
        <p:nvSpPr>
          <p:cNvPr id="422914" name="Rectangle 2"/>
          <p:cNvSpPr>
            <a:spLocks noGrp="1" noChangeArrowheads="1"/>
          </p:cNvSpPr>
          <p:nvPr>
            <p:ph type="title"/>
          </p:nvPr>
        </p:nvSpPr>
        <p:spPr>
          <a:xfrm>
            <a:off x="685800" y="-1588"/>
            <a:ext cx="7772400" cy="838201"/>
          </a:xfrm>
        </p:spPr>
        <p:txBody>
          <a:bodyPr/>
          <a:lstStyle/>
          <a:p>
            <a:pPr eaLnBrk="1" hangingPunct="1">
              <a:defRPr/>
            </a:pPr>
            <a:r>
              <a:rPr lang="en-US" sz="3200"/>
              <a:t>Floods in Mina 12-12-1425 H. (2005)</a:t>
            </a:r>
          </a:p>
        </p:txBody>
      </p:sp>
      <p:pic>
        <p:nvPicPr>
          <p:cNvPr id="172036" name="Picture 4" descr="Mina-Flood-2"/>
          <p:cNvPicPr>
            <a:picLocks noChangeAspect="1" noChangeArrowheads="1"/>
          </p:cNvPicPr>
          <p:nvPr/>
        </p:nvPicPr>
        <p:blipFill>
          <a:blip r:embed="rId3" cstate="print"/>
          <a:srcRect/>
          <a:stretch>
            <a:fillRect/>
          </a:stretch>
        </p:blipFill>
        <p:spPr bwMode="auto">
          <a:xfrm>
            <a:off x="2590800" y="3806825"/>
            <a:ext cx="3960813" cy="3009900"/>
          </a:xfrm>
          <a:prstGeom prst="rect">
            <a:avLst/>
          </a:prstGeom>
          <a:noFill/>
          <a:ln w="9525">
            <a:noFill/>
            <a:miter lim="800000"/>
            <a:headEnd/>
            <a:tailEnd/>
          </a:ln>
        </p:spPr>
      </p:pic>
      <p:pic>
        <p:nvPicPr>
          <p:cNvPr id="172037" name="Picture 7" descr="C:\Documents and Settings\obellal\My Documents\Hajj\Mina\floods 2005 - 1.jpg"/>
          <p:cNvPicPr>
            <a:picLocks noChangeAspect="1" noChangeArrowheads="1"/>
          </p:cNvPicPr>
          <p:nvPr/>
        </p:nvPicPr>
        <p:blipFill>
          <a:blip r:embed="rId4" cstate="print"/>
          <a:srcRect/>
          <a:stretch>
            <a:fillRect/>
          </a:stretch>
        </p:blipFill>
        <p:spPr bwMode="auto">
          <a:xfrm>
            <a:off x="869950" y="749300"/>
            <a:ext cx="3551238" cy="3013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2038" name="Picture 8" descr="C:\Documents and Settings\obellal\My Documents\Hajj\Mina\floods 2005 - 2.jpg"/>
          <p:cNvPicPr>
            <a:picLocks noChangeAspect="1" noChangeArrowheads="1"/>
          </p:cNvPicPr>
          <p:nvPr/>
        </p:nvPicPr>
        <p:blipFill>
          <a:blip r:embed="rId5" cstate="print"/>
          <a:srcRect/>
          <a:stretch>
            <a:fillRect/>
          </a:stretch>
        </p:blipFill>
        <p:spPr bwMode="auto">
          <a:xfrm>
            <a:off x="4733925" y="765175"/>
            <a:ext cx="3524250" cy="2982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Number Placeholder 4"/>
          <p:cNvSpPr>
            <a:spLocks noGrp="1"/>
          </p:cNvSpPr>
          <p:nvPr>
            <p:ph type="sldNum" sz="quarter" idx="12"/>
          </p:nvPr>
        </p:nvSpPr>
        <p:spPr>
          <a:noFill/>
        </p:spPr>
        <p:txBody>
          <a:bodyPr/>
          <a:lstStyle/>
          <a:p>
            <a:fld id="{13D9D1A0-B466-489C-8845-B13D783830FE}" type="slidenum">
              <a:rPr lang="en-US"/>
              <a:pPr/>
              <a:t>115</a:t>
            </a:fld>
            <a:endParaRPr lang="en-US"/>
          </a:p>
        </p:txBody>
      </p:sp>
      <p:sp>
        <p:nvSpPr>
          <p:cNvPr id="362503" name="Rectangle 7"/>
          <p:cNvSpPr>
            <a:spLocks noGrp="1" noChangeArrowheads="1"/>
          </p:cNvSpPr>
          <p:nvPr>
            <p:ph type="title"/>
          </p:nvPr>
        </p:nvSpPr>
        <p:spPr/>
        <p:txBody>
          <a:bodyPr/>
          <a:lstStyle/>
          <a:p>
            <a:pPr eaLnBrk="1" hangingPunct="1">
              <a:defRPr/>
            </a:pPr>
            <a:r>
              <a:rPr lang="en-US"/>
              <a:t>Mina Border Signpost</a:t>
            </a:r>
          </a:p>
        </p:txBody>
      </p:sp>
      <p:pic>
        <p:nvPicPr>
          <p:cNvPr id="173060" name="Picture 2" descr="C:\Documents and Settings\Omar\My Documents\Hajj\Mina\MinaSign.jpg"/>
          <p:cNvPicPr>
            <a:picLocks noChangeAspect="1" noChangeArrowheads="1"/>
          </p:cNvPicPr>
          <p:nvPr/>
        </p:nvPicPr>
        <p:blipFill>
          <a:blip r:embed="rId3" cstate="print">
            <a:lum contrast="30000"/>
          </a:blip>
          <a:srcRect/>
          <a:stretch>
            <a:fillRect/>
          </a:stretch>
        </p:blipFill>
        <p:spPr bwMode="auto">
          <a:xfrm>
            <a:off x="396021" y="107950"/>
            <a:ext cx="8329612" cy="6238875"/>
          </a:xfrm>
          <a:prstGeom prst="rect">
            <a:avLst/>
          </a:prstGeom>
          <a:ln>
            <a:noFill/>
          </a:ln>
          <a:effectLst>
            <a:outerShdw blurRad="292100" dist="139700" dir="2700000" algn="tl" rotWithShape="0">
              <a:srgbClr val="333333">
                <a:alpha val="65000"/>
              </a:srgbClr>
            </a:outerShdw>
          </a:effectLst>
        </p:spPr>
      </p:pic>
      <p:sp>
        <p:nvSpPr>
          <p:cNvPr id="173061" name="Text Box 4"/>
          <p:cNvSpPr txBox="1">
            <a:spLocks noChangeArrowheads="1"/>
          </p:cNvSpPr>
          <p:nvPr/>
        </p:nvSpPr>
        <p:spPr bwMode="auto">
          <a:xfrm>
            <a:off x="3460750" y="6347923"/>
            <a:ext cx="2216150" cy="422275"/>
          </a:xfrm>
          <a:prstGeom prst="rect">
            <a:avLst/>
          </a:prstGeom>
          <a:noFill/>
          <a:ln w="12700">
            <a:noFill/>
            <a:miter lim="800000"/>
            <a:headEnd/>
            <a:tailEnd/>
          </a:ln>
        </p:spPr>
        <p:txBody>
          <a:bodyPr wrap="none">
            <a:spAutoFit/>
          </a:bodyPr>
          <a:lstStyle/>
          <a:p>
            <a:pPr algn="l">
              <a:lnSpc>
                <a:spcPct val="120000"/>
              </a:lnSpc>
            </a:pPr>
            <a:r>
              <a:rPr lang="en-US" b="0" i="1" dirty="0"/>
              <a:t>Mina Border Signpost</a:t>
            </a:r>
          </a:p>
        </p:txBody>
      </p:sp>
    </p:spTree>
  </p:cSld>
  <p:clrMapOvr>
    <a:masterClrMapping/>
  </p:clrMapOvr>
  <p:transition advTm="2000">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4"/>
          <p:cNvSpPr>
            <a:spLocks noGrp="1"/>
          </p:cNvSpPr>
          <p:nvPr>
            <p:ph type="sldNum" sz="quarter" idx="12"/>
          </p:nvPr>
        </p:nvSpPr>
        <p:spPr>
          <a:noFill/>
        </p:spPr>
        <p:txBody>
          <a:bodyPr/>
          <a:lstStyle/>
          <a:p>
            <a:fld id="{D59526DE-4111-4429-A18D-BBDC12352E51}" type="slidenum">
              <a:rPr lang="en-US"/>
              <a:pPr/>
              <a:t>116</a:t>
            </a:fld>
            <a:endParaRPr lang="en-US"/>
          </a:p>
        </p:txBody>
      </p:sp>
      <p:sp>
        <p:nvSpPr>
          <p:cNvPr id="430082" name="Rectangle 2"/>
          <p:cNvSpPr>
            <a:spLocks noGrp="1" noChangeArrowheads="1"/>
          </p:cNvSpPr>
          <p:nvPr>
            <p:ph type="title"/>
          </p:nvPr>
        </p:nvSpPr>
        <p:spPr/>
        <p:txBody>
          <a:bodyPr/>
          <a:lstStyle/>
          <a:p>
            <a:pPr eaLnBrk="1" hangingPunct="1">
              <a:defRPr/>
            </a:pPr>
            <a:r>
              <a:rPr lang="en-US"/>
              <a:t>Mina – Satellite Picture</a:t>
            </a:r>
          </a:p>
        </p:txBody>
      </p:sp>
      <p:pic>
        <p:nvPicPr>
          <p:cNvPr id="132100" name="Picture 28" descr="C:\Documents and Settings\obellal\My Documents\Hajj\Mina\MinaaGoogleSattellite2008_2.jpg"/>
          <p:cNvPicPr>
            <a:picLocks noChangeAspect="1" noChangeArrowheads="1"/>
          </p:cNvPicPr>
          <p:nvPr/>
        </p:nvPicPr>
        <p:blipFill>
          <a:blip r:embed="rId3" cstate="print"/>
          <a:srcRect/>
          <a:stretch>
            <a:fillRect/>
          </a:stretch>
        </p:blipFill>
        <p:spPr bwMode="auto">
          <a:xfrm>
            <a:off x="-9525" y="233363"/>
            <a:ext cx="9156700" cy="6272212"/>
          </a:xfrm>
          <a:prstGeom prst="rect">
            <a:avLst/>
          </a:prstGeom>
          <a:noFill/>
          <a:ln w="9525">
            <a:noFill/>
            <a:miter lim="800000"/>
            <a:headEnd/>
            <a:tailEnd/>
          </a:ln>
        </p:spPr>
      </p:pic>
      <p:grpSp>
        <p:nvGrpSpPr>
          <p:cNvPr id="2" name="Group 4"/>
          <p:cNvGrpSpPr>
            <a:grpSpLocks/>
          </p:cNvGrpSpPr>
          <p:nvPr/>
        </p:nvGrpSpPr>
        <p:grpSpPr bwMode="auto">
          <a:xfrm>
            <a:off x="906463" y="536575"/>
            <a:ext cx="5761037" cy="5634038"/>
            <a:chOff x="321" y="353"/>
            <a:chExt cx="3629" cy="3549"/>
          </a:xfrm>
        </p:grpSpPr>
        <p:sp>
          <p:nvSpPr>
            <p:cNvPr id="132144" name="Line 5"/>
            <p:cNvSpPr>
              <a:spLocks noChangeShapeType="1"/>
            </p:cNvSpPr>
            <p:nvPr/>
          </p:nvSpPr>
          <p:spPr bwMode="auto">
            <a:xfrm flipV="1">
              <a:off x="3321" y="3586"/>
              <a:ext cx="162" cy="310"/>
            </a:xfrm>
            <a:prstGeom prst="line">
              <a:avLst/>
            </a:prstGeom>
            <a:noFill/>
            <a:ln w="38100">
              <a:solidFill>
                <a:srgbClr val="FFFF00"/>
              </a:solidFill>
              <a:prstDash val="sysDot"/>
              <a:round/>
              <a:headEnd/>
              <a:tailEnd/>
            </a:ln>
          </p:spPr>
          <p:txBody>
            <a:bodyPr>
              <a:spAutoFit/>
            </a:bodyPr>
            <a:lstStyle/>
            <a:p>
              <a:endParaRPr lang="en-US"/>
            </a:p>
          </p:txBody>
        </p:sp>
        <p:sp>
          <p:nvSpPr>
            <p:cNvPr id="132145" name="Line 6"/>
            <p:cNvSpPr>
              <a:spLocks noChangeShapeType="1"/>
            </p:cNvSpPr>
            <p:nvPr/>
          </p:nvSpPr>
          <p:spPr bwMode="auto">
            <a:xfrm flipV="1">
              <a:off x="3489" y="3499"/>
              <a:ext cx="5" cy="77"/>
            </a:xfrm>
            <a:prstGeom prst="line">
              <a:avLst/>
            </a:prstGeom>
            <a:noFill/>
            <a:ln w="38100">
              <a:solidFill>
                <a:srgbClr val="FFFF00"/>
              </a:solidFill>
              <a:prstDash val="sysDot"/>
              <a:round/>
              <a:headEnd/>
              <a:tailEnd/>
            </a:ln>
          </p:spPr>
          <p:txBody>
            <a:bodyPr>
              <a:spAutoFit/>
            </a:bodyPr>
            <a:lstStyle/>
            <a:p>
              <a:endParaRPr lang="en-US"/>
            </a:p>
          </p:txBody>
        </p:sp>
        <p:sp>
          <p:nvSpPr>
            <p:cNvPr id="132146" name="Line 7"/>
            <p:cNvSpPr>
              <a:spLocks noChangeShapeType="1"/>
            </p:cNvSpPr>
            <p:nvPr/>
          </p:nvSpPr>
          <p:spPr bwMode="auto">
            <a:xfrm flipV="1">
              <a:off x="3499" y="2559"/>
              <a:ext cx="327" cy="930"/>
            </a:xfrm>
            <a:prstGeom prst="line">
              <a:avLst/>
            </a:prstGeom>
            <a:noFill/>
            <a:ln w="38100">
              <a:solidFill>
                <a:srgbClr val="FFFF00"/>
              </a:solidFill>
              <a:prstDash val="sysDot"/>
              <a:round/>
              <a:headEnd/>
              <a:tailEnd/>
            </a:ln>
          </p:spPr>
          <p:txBody>
            <a:bodyPr>
              <a:spAutoFit/>
            </a:bodyPr>
            <a:lstStyle/>
            <a:p>
              <a:endParaRPr lang="en-US"/>
            </a:p>
          </p:txBody>
        </p:sp>
        <p:sp>
          <p:nvSpPr>
            <p:cNvPr id="132147" name="Line 8"/>
            <p:cNvSpPr>
              <a:spLocks noChangeShapeType="1"/>
            </p:cNvSpPr>
            <p:nvPr/>
          </p:nvSpPr>
          <p:spPr bwMode="auto">
            <a:xfrm flipV="1">
              <a:off x="3836" y="2396"/>
              <a:ext cx="98" cy="147"/>
            </a:xfrm>
            <a:prstGeom prst="line">
              <a:avLst/>
            </a:prstGeom>
            <a:noFill/>
            <a:ln w="38100">
              <a:solidFill>
                <a:srgbClr val="FFFF00"/>
              </a:solidFill>
              <a:prstDash val="sysDot"/>
              <a:round/>
              <a:headEnd/>
              <a:tailEnd/>
            </a:ln>
          </p:spPr>
          <p:txBody>
            <a:bodyPr>
              <a:spAutoFit/>
            </a:bodyPr>
            <a:lstStyle/>
            <a:p>
              <a:endParaRPr lang="en-US"/>
            </a:p>
          </p:txBody>
        </p:sp>
        <p:sp>
          <p:nvSpPr>
            <p:cNvPr id="132148" name="Line 9"/>
            <p:cNvSpPr>
              <a:spLocks noChangeShapeType="1"/>
            </p:cNvSpPr>
            <p:nvPr/>
          </p:nvSpPr>
          <p:spPr bwMode="auto">
            <a:xfrm flipH="1" flipV="1">
              <a:off x="3912" y="2309"/>
              <a:ext cx="17" cy="77"/>
            </a:xfrm>
            <a:prstGeom prst="line">
              <a:avLst/>
            </a:prstGeom>
            <a:noFill/>
            <a:ln w="38100">
              <a:solidFill>
                <a:srgbClr val="FFFF00"/>
              </a:solidFill>
              <a:prstDash val="sysDot"/>
              <a:round/>
              <a:headEnd/>
              <a:tailEnd/>
            </a:ln>
          </p:spPr>
          <p:txBody>
            <a:bodyPr>
              <a:spAutoFit/>
            </a:bodyPr>
            <a:lstStyle/>
            <a:p>
              <a:endParaRPr lang="en-US"/>
            </a:p>
          </p:txBody>
        </p:sp>
        <p:sp>
          <p:nvSpPr>
            <p:cNvPr id="132149" name="Line 10"/>
            <p:cNvSpPr>
              <a:spLocks noChangeShapeType="1"/>
            </p:cNvSpPr>
            <p:nvPr/>
          </p:nvSpPr>
          <p:spPr bwMode="auto">
            <a:xfrm flipV="1">
              <a:off x="3912" y="1994"/>
              <a:ext cx="38" cy="299"/>
            </a:xfrm>
            <a:prstGeom prst="line">
              <a:avLst/>
            </a:prstGeom>
            <a:noFill/>
            <a:ln w="38100">
              <a:solidFill>
                <a:srgbClr val="FFFF00"/>
              </a:solidFill>
              <a:prstDash val="sysDot"/>
              <a:round/>
              <a:headEnd/>
              <a:tailEnd/>
            </a:ln>
          </p:spPr>
          <p:txBody>
            <a:bodyPr>
              <a:spAutoFit/>
            </a:bodyPr>
            <a:lstStyle/>
            <a:p>
              <a:endParaRPr lang="en-US"/>
            </a:p>
          </p:txBody>
        </p:sp>
        <p:sp>
          <p:nvSpPr>
            <p:cNvPr id="132150" name="Line 11"/>
            <p:cNvSpPr>
              <a:spLocks noChangeShapeType="1"/>
            </p:cNvSpPr>
            <p:nvPr/>
          </p:nvSpPr>
          <p:spPr bwMode="auto">
            <a:xfrm flipH="1" flipV="1">
              <a:off x="3836" y="1869"/>
              <a:ext cx="114" cy="114"/>
            </a:xfrm>
            <a:prstGeom prst="line">
              <a:avLst/>
            </a:prstGeom>
            <a:noFill/>
            <a:ln w="38100">
              <a:solidFill>
                <a:srgbClr val="FFFF00"/>
              </a:solidFill>
              <a:prstDash val="sysDot"/>
              <a:round/>
              <a:headEnd/>
              <a:tailEnd/>
            </a:ln>
          </p:spPr>
          <p:txBody>
            <a:bodyPr>
              <a:spAutoFit/>
            </a:bodyPr>
            <a:lstStyle/>
            <a:p>
              <a:endParaRPr lang="en-US"/>
            </a:p>
          </p:txBody>
        </p:sp>
        <p:sp>
          <p:nvSpPr>
            <p:cNvPr id="132151" name="Line 12"/>
            <p:cNvSpPr>
              <a:spLocks noChangeShapeType="1"/>
            </p:cNvSpPr>
            <p:nvPr/>
          </p:nvSpPr>
          <p:spPr bwMode="auto">
            <a:xfrm flipV="1">
              <a:off x="3821" y="935"/>
              <a:ext cx="59" cy="918"/>
            </a:xfrm>
            <a:prstGeom prst="line">
              <a:avLst/>
            </a:prstGeom>
            <a:noFill/>
            <a:ln w="38100">
              <a:solidFill>
                <a:srgbClr val="FFFF00"/>
              </a:solidFill>
              <a:prstDash val="sysDot"/>
              <a:round/>
              <a:headEnd/>
              <a:tailEnd/>
            </a:ln>
          </p:spPr>
          <p:txBody>
            <a:bodyPr>
              <a:spAutoFit/>
            </a:bodyPr>
            <a:lstStyle/>
            <a:p>
              <a:endParaRPr lang="en-US"/>
            </a:p>
          </p:txBody>
        </p:sp>
        <p:sp>
          <p:nvSpPr>
            <p:cNvPr id="132152" name="Freeform 13"/>
            <p:cNvSpPr>
              <a:spLocks/>
            </p:cNvSpPr>
            <p:nvPr/>
          </p:nvSpPr>
          <p:spPr bwMode="auto">
            <a:xfrm>
              <a:off x="772" y="353"/>
              <a:ext cx="3102" cy="603"/>
            </a:xfrm>
            <a:custGeom>
              <a:avLst/>
              <a:gdLst>
                <a:gd name="T0" fmla="*/ 3102 w 3102"/>
                <a:gd name="T1" fmla="*/ 603 h 603"/>
                <a:gd name="T2" fmla="*/ 2918 w 3102"/>
                <a:gd name="T3" fmla="*/ 207 h 603"/>
                <a:gd name="T4" fmla="*/ 2880 w 3102"/>
                <a:gd name="T5" fmla="*/ 207 h 603"/>
                <a:gd name="T6" fmla="*/ 2804 w 3102"/>
                <a:gd name="T7" fmla="*/ 245 h 603"/>
                <a:gd name="T8" fmla="*/ 2727 w 3102"/>
                <a:gd name="T9" fmla="*/ 294 h 603"/>
                <a:gd name="T10" fmla="*/ 2597 w 3102"/>
                <a:gd name="T11" fmla="*/ 234 h 603"/>
                <a:gd name="T12" fmla="*/ 2439 w 3102"/>
                <a:gd name="T13" fmla="*/ 207 h 603"/>
                <a:gd name="T14" fmla="*/ 2391 w 3102"/>
                <a:gd name="T15" fmla="*/ 163 h 603"/>
                <a:gd name="T16" fmla="*/ 2336 w 3102"/>
                <a:gd name="T17" fmla="*/ 125 h 603"/>
                <a:gd name="T18" fmla="*/ 2298 w 3102"/>
                <a:gd name="T19" fmla="*/ 93 h 603"/>
                <a:gd name="T20" fmla="*/ 2228 w 3102"/>
                <a:gd name="T21" fmla="*/ 65 h 603"/>
                <a:gd name="T22" fmla="*/ 2151 w 3102"/>
                <a:gd name="T23" fmla="*/ 55 h 603"/>
                <a:gd name="T24" fmla="*/ 2092 w 3102"/>
                <a:gd name="T25" fmla="*/ 76 h 603"/>
                <a:gd name="T26" fmla="*/ 2037 w 3102"/>
                <a:gd name="T27" fmla="*/ 98 h 603"/>
                <a:gd name="T28" fmla="*/ 1983 w 3102"/>
                <a:gd name="T29" fmla="*/ 120 h 603"/>
                <a:gd name="T30" fmla="*/ 1918 w 3102"/>
                <a:gd name="T31" fmla="*/ 93 h 603"/>
                <a:gd name="T32" fmla="*/ 1836 w 3102"/>
                <a:gd name="T33" fmla="*/ 44 h 603"/>
                <a:gd name="T34" fmla="*/ 1777 w 3102"/>
                <a:gd name="T35" fmla="*/ 27 h 603"/>
                <a:gd name="T36" fmla="*/ 1733 w 3102"/>
                <a:gd name="T37" fmla="*/ 33 h 603"/>
                <a:gd name="T38" fmla="*/ 1630 w 3102"/>
                <a:gd name="T39" fmla="*/ 22 h 603"/>
                <a:gd name="T40" fmla="*/ 1570 w 3102"/>
                <a:gd name="T41" fmla="*/ 6 h 603"/>
                <a:gd name="T42" fmla="*/ 1489 w 3102"/>
                <a:gd name="T43" fmla="*/ 11 h 603"/>
                <a:gd name="T44" fmla="*/ 1353 w 3102"/>
                <a:gd name="T45" fmla="*/ 65 h 603"/>
                <a:gd name="T46" fmla="*/ 1266 w 3102"/>
                <a:gd name="T47" fmla="*/ 76 h 603"/>
                <a:gd name="T48" fmla="*/ 1195 w 3102"/>
                <a:gd name="T49" fmla="*/ 65 h 603"/>
                <a:gd name="T50" fmla="*/ 1119 w 3102"/>
                <a:gd name="T51" fmla="*/ 38 h 603"/>
                <a:gd name="T52" fmla="*/ 1065 w 3102"/>
                <a:gd name="T53" fmla="*/ 11 h 603"/>
                <a:gd name="T54" fmla="*/ 994 w 3102"/>
                <a:gd name="T55" fmla="*/ 0 h 603"/>
                <a:gd name="T56" fmla="*/ 918 w 3102"/>
                <a:gd name="T57" fmla="*/ 17 h 603"/>
                <a:gd name="T58" fmla="*/ 874 w 3102"/>
                <a:gd name="T59" fmla="*/ 55 h 603"/>
                <a:gd name="T60" fmla="*/ 804 w 3102"/>
                <a:gd name="T61" fmla="*/ 60 h 603"/>
                <a:gd name="T62" fmla="*/ 755 w 3102"/>
                <a:gd name="T63" fmla="*/ 65 h 603"/>
                <a:gd name="T64" fmla="*/ 684 w 3102"/>
                <a:gd name="T65" fmla="*/ 44 h 603"/>
                <a:gd name="T66" fmla="*/ 619 w 3102"/>
                <a:gd name="T67" fmla="*/ 17 h 603"/>
                <a:gd name="T68" fmla="*/ 538 w 3102"/>
                <a:gd name="T69" fmla="*/ 33 h 603"/>
                <a:gd name="T70" fmla="*/ 478 w 3102"/>
                <a:gd name="T71" fmla="*/ 38 h 603"/>
                <a:gd name="T72" fmla="*/ 407 w 3102"/>
                <a:gd name="T73" fmla="*/ 49 h 603"/>
                <a:gd name="T74" fmla="*/ 298 w 3102"/>
                <a:gd name="T75" fmla="*/ 87 h 603"/>
                <a:gd name="T76" fmla="*/ 179 w 3102"/>
                <a:gd name="T77" fmla="*/ 103 h 603"/>
                <a:gd name="T78" fmla="*/ 76 w 3102"/>
                <a:gd name="T79" fmla="*/ 212 h 603"/>
                <a:gd name="T80" fmla="*/ 0 w 3102"/>
                <a:gd name="T81" fmla="*/ 305 h 6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02"/>
                <a:gd name="T124" fmla="*/ 0 h 603"/>
                <a:gd name="T125" fmla="*/ 3102 w 3102"/>
                <a:gd name="T126" fmla="*/ 603 h 60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02" h="603">
                  <a:moveTo>
                    <a:pt x="3102" y="603"/>
                  </a:moveTo>
                  <a:lnTo>
                    <a:pt x="2918" y="207"/>
                  </a:lnTo>
                  <a:lnTo>
                    <a:pt x="2880" y="207"/>
                  </a:lnTo>
                  <a:lnTo>
                    <a:pt x="2804" y="245"/>
                  </a:lnTo>
                  <a:lnTo>
                    <a:pt x="2727" y="294"/>
                  </a:lnTo>
                  <a:lnTo>
                    <a:pt x="2597" y="234"/>
                  </a:lnTo>
                  <a:lnTo>
                    <a:pt x="2439" y="207"/>
                  </a:lnTo>
                  <a:lnTo>
                    <a:pt x="2391" y="163"/>
                  </a:lnTo>
                  <a:lnTo>
                    <a:pt x="2336" y="125"/>
                  </a:lnTo>
                  <a:lnTo>
                    <a:pt x="2298" y="93"/>
                  </a:lnTo>
                  <a:lnTo>
                    <a:pt x="2228" y="65"/>
                  </a:lnTo>
                  <a:lnTo>
                    <a:pt x="2151" y="55"/>
                  </a:lnTo>
                  <a:lnTo>
                    <a:pt x="2092" y="76"/>
                  </a:lnTo>
                  <a:lnTo>
                    <a:pt x="2037" y="98"/>
                  </a:lnTo>
                  <a:lnTo>
                    <a:pt x="1983" y="120"/>
                  </a:lnTo>
                  <a:lnTo>
                    <a:pt x="1918" y="93"/>
                  </a:lnTo>
                  <a:lnTo>
                    <a:pt x="1836" y="44"/>
                  </a:lnTo>
                  <a:lnTo>
                    <a:pt x="1777" y="27"/>
                  </a:lnTo>
                  <a:lnTo>
                    <a:pt x="1733" y="33"/>
                  </a:lnTo>
                  <a:lnTo>
                    <a:pt x="1630" y="22"/>
                  </a:lnTo>
                  <a:lnTo>
                    <a:pt x="1570" y="6"/>
                  </a:lnTo>
                  <a:lnTo>
                    <a:pt x="1489" y="11"/>
                  </a:lnTo>
                  <a:cubicBezTo>
                    <a:pt x="1488" y="11"/>
                    <a:pt x="1370" y="30"/>
                    <a:pt x="1353" y="65"/>
                  </a:cubicBezTo>
                  <a:lnTo>
                    <a:pt x="1266" y="76"/>
                  </a:lnTo>
                  <a:lnTo>
                    <a:pt x="1195" y="65"/>
                  </a:lnTo>
                  <a:lnTo>
                    <a:pt x="1119" y="38"/>
                  </a:lnTo>
                  <a:lnTo>
                    <a:pt x="1065" y="11"/>
                  </a:lnTo>
                  <a:lnTo>
                    <a:pt x="994" y="0"/>
                  </a:lnTo>
                  <a:lnTo>
                    <a:pt x="918" y="17"/>
                  </a:lnTo>
                  <a:lnTo>
                    <a:pt x="874" y="55"/>
                  </a:lnTo>
                  <a:lnTo>
                    <a:pt x="804" y="60"/>
                  </a:lnTo>
                  <a:lnTo>
                    <a:pt x="755" y="65"/>
                  </a:lnTo>
                  <a:lnTo>
                    <a:pt x="684" y="44"/>
                  </a:lnTo>
                  <a:lnTo>
                    <a:pt x="619" y="17"/>
                  </a:lnTo>
                  <a:lnTo>
                    <a:pt x="538" y="33"/>
                  </a:lnTo>
                  <a:lnTo>
                    <a:pt x="478" y="38"/>
                  </a:lnTo>
                  <a:lnTo>
                    <a:pt x="407" y="49"/>
                  </a:lnTo>
                  <a:lnTo>
                    <a:pt x="298" y="87"/>
                  </a:lnTo>
                  <a:lnTo>
                    <a:pt x="179" y="103"/>
                  </a:lnTo>
                  <a:lnTo>
                    <a:pt x="76" y="212"/>
                  </a:lnTo>
                  <a:lnTo>
                    <a:pt x="0" y="305"/>
                  </a:lnTo>
                </a:path>
              </a:pathLst>
            </a:custGeom>
            <a:noFill/>
            <a:ln w="38100">
              <a:solidFill>
                <a:srgbClr val="FFFF00"/>
              </a:solidFill>
              <a:prstDash val="sysDot"/>
              <a:round/>
              <a:headEnd/>
              <a:tailEnd/>
            </a:ln>
          </p:spPr>
          <p:txBody>
            <a:bodyPr>
              <a:spAutoFit/>
            </a:bodyPr>
            <a:lstStyle/>
            <a:p>
              <a:endParaRPr lang="en-US"/>
            </a:p>
          </p:txBody>
        </p:sp>
        <p:sp>
          <p:nvSpPr>
            <p:cNvPr id="132153" name="Freeform 14"/>
            <p:cNvSpPr>
              <a:spLocks/>
            </p:cNvSpPr>
            <p:nvPr/>
          </p:nvSpPr>
          <p:spPr bwMode="auto">
            <a:xfrm>
              <a:off x="321" y="571"/>
              <a:ext cx="445" cy="1146"/>
            </a:xfrm>
            <a:custGeom>
              <a:avLst/>
              <a:gdLst>
                <a:gd name="T0" fmla="*/ 0 w 445"/>
                <a:gd name="T1" fmla="*/ 1146 h 1146"/>
                <a:gd name="T2" fmla="*/ 282 w 445"/>
                <a:gd name="T3" fmla="*/ 728 h 1146"/>
                <a:gd name="T4" fmla="*/ 168 w 445"/>
                <a:gd name="T5" fmla="*/ 451 h 1146"/>
                <a:gd name="T6" fmla="*/ 271 w 445"/>
                <a:gd name="T7" fmla="*/ 0 h 1146"/>
                <a:gd name="T8" fmla="*/ 445 w 445"/>
                <a:gd name="T9" fmla="*/ 97 h 1146"/>
                <a:gd name="T10" fmla="*/ 0 60000 65536"/>
                <a:gd name="T11" fmla="*/ 0 60000 65536"/>
                <a:gd name="T12" fmla="*/ 0 60000 65536"/>
                <a:gd name="T13" fmla="*/ 0 60000 65536"/>
                <a:gd name="T14" fmla="*/ 0 60000 65536"/>
                <a:gd name="T15" fmla="*/ 0 w 445"/>
                <a:gd name="T16" fmla="*/ 0 h 1146"/>
                <a:gd name="T17" fmla="*/ 445 w 445"/>
                <a:gd name="T18" fmla="*/ 1146 h 1146"/>
              </a:gdLst>
              <a:ahLst/>
              <a:cxnLst>
                <a:cxn ang="T10">
                  <a:pos x="T0" y="T1"/>
                </a:cxn>
                <a:cxn ang="T11">
                  <a:pos x="T2" y="T3"/>
                </a:cxn>
                <a:cxn ang="T12">
                  <a:pos x="T4" y="T5"/>
                </a:cxn>
                <a:cxn ang="T13">
                  <a:pos x="T6" y="T7"/>
                </a:cxn>
                <a:cxn ang="T14">
                  <a:pos x="T8" y="T9"/>
                </a:cxn>
              </a:cxnLst>
              <a:rect l="T15" t="T16" r="T17" b="T18"/>
              <a:pathLst>
                <a:path w="445" h="1146">
                  <a:moveTo>
                    <a:pt x="0" y="1146"/>
                  </a:moveTo>
                  <a:lnTo>
                    <a:pt x="282" y="728"/>
                  </a:lnTo>
                  <a:lnTo>
                    <a:pt x="168" y="451"/>
                  </a:lnTo>
                  <a:lnTo>
                    <a:pt x="271" y="0"/>
                  </a:lnTo>
                  <a:lnTo>
                    <a:pt x="445" y="97"/>
                  </a:lnTo>
                </a:path>
              </a:pathLst>
            </a:custGeom>
            <a:noFill/>
            <a:ln w="38100">
              <a:solidFill>
                <a:srgbClr val="FFFF00"/>
              </a:solidFill>
              <a:prstDash val="sysDot"/>
              <a:round/>
              <a:headEnd/>
              <a:tailEnd/>
            </a:ln>
          </p:spPr>
          <p:txBody>
            <a:bodyPr>
              <a:spAutoFit/>
            </a:bodyPr>
            <a:lstStyle/>
            <a:p>
              <a:endParaRPr lang="en-US"/>
            </a:p>
          </p:txBody>
        </p:sp>
        <p:sp>
          <p:nvSpPr>
            <p:cNvPr id="132154" name="Freeform 15"/>
            <p:cNvSpPr>
              <a:spLocks/>
            </p:cNvSpPr>
            <p:nvPr/>
          </p:nvSpPr>
          <p:spPr bwMode="auto">
            <a:xfrm>
              <a:off x="321" y="1712"/>
              <a:ext cx="1179" cy="967"/>
            </a:xfrm>
            <a:custGeom>
              <a:avLst/>
              <a:gdLst>
                <a:gd name="T0" fmla="*/ 0 w 1179"/>
                <a:gd name="T1" fmla="*/ 0 h 967"/>
                <a:gd name="T2" fmla="*/ 190 w 1179"/>
                <a:gd name="T3" fmla="*/ 136 h 967"/>
                <a:gd name="T4" fmla="*/ 342 w 1179"/>
                <a:gd name="T5" fmla="*/ 255 h 967"/>
                <a:gd name="T6" fmla="*/ 445 w 1179"/>
                <a:gd name="T7" fmla="*/ 364 h 967"/>
                <a:gd name="T8" fmla="*/ 527 w 1179"/>
                <a:gd name="T9" fmla="*/ 500 h 967"/>
                <a:gd name="T10" fmla="*/ 608 w 1179"/>
                <a:gd name="T11" fmla="*/ 630 h 967"/>
                <a:gd name="T12" fmla="*/ 690 w 1179"/>
                <a:gd name="T13" fmla="*/ 728 h 967"/>
                <a:gd name="T14" fmla="*/ 798 w 1179"/>
                <a:gd name="T15" fmla="*/ 798 h 967"/>
                <a:gd name="T16" fmla="*/ 961 w 1179"/>
                <a:gd name="T17" fmla="*/ 891 h 967"/>
                <a:gd name="T18" fmla="*/ 1179 w 1179"/>
                <a:gd name="T19" fmla="*/ 967 h 9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9"/>
                <a:gd name="T31" fmla="*/ 0 h 967"/>
                <a:gd name="T32" fmla="*/ 1179 w 1179"/>
                <a:gd name="T33" fmla="*/ 967 h 9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9" h="967">
                  <a:moveTo>
                    <a:pt x="0" y="0"/>
                  </a:moveTo>
                  <a:lnTo>
                    <a:pt x="190" y="136"/>
                  </a:lnTo>
                  <a:lnTo>
                    <a:pt x="342" y="255"/>
                  </a:lnTo>
                  <a:lnTo>
                    <a:pt x="445" y="364"/>
                  </a:lnTo>
                  <a:lnTo>
                    <a:pt x="527" y="500"/>
                  </a:lnTo>
                  <a:lnTo>
                    <a:pt x="608" y="630"/>
                  </a:lnTo>
                  <a:lnTo>
                    <a:pt x="690" y="728"/>
                  </a:lnTo>
                  <a:lnTo>
                    <a:pt x="798" y="798"/>
                  </a:lnTo>
                  <a:lnTo>
                    <a:pt x="961" y="891"/>
                  </a:lnTo>
                  <a:lnTo>
                    <a:pt x="1179" y="967"/>
                  </a:lnTo>
                </a:path>
              </a:pathLst>
            </a:custGeom>
            <a:noFill/>
            <a:ln w="38100">
              <a:solidFill>
                <a:srgbClr val="FFFF00"/>
              </a:solidFill>
              <a:prstDash val="sysDot"/>
              <a:round/>
              <a:headEnd/>
              <a:tailEnd/>
            </a:ln>
          </p:spPr>
          <p:txBody>
            <a:bodyPr>
              <a:spAutoFit/>
            </a:bodyPr>
            <a:lstStyle/>
            <a:p>
              <a:endParaRPr lang="en-US"/>
            </a:p>
          </p:txBody>
        </p:sp>
        <p:sp>
          <p:nvSpPr>
            <p:cNvPr id="132155" name="Freeform 16"/>
            <p:cNvSpPr>
              <a:spLocks/>
            </p:cNvSpPr>
            <p:nvPr/>
          </p:nvSpPr>
          <p:spPr bwMode="auto">
            <a:xfrm>
              <a:off x="1478" y="2674"/>
              <a:ext cx="1848" cy="1228"/>
            </a:xfrm>
            <a:custGeom>
              <a:avLst/>
              <a:gdLst>
                <a:gd name="T0" fmla="*/ 0 w 1848"/>
                <a:gd name="T1" fmla="*/ 0 h 1228"/>
                <a:gd name="T2" fmla="*/ 234 w 1848"/>
                <a:gd name="T3" fmla="*/ 130 h 1228"/>
                <a:gd name="T4" fmla="*/ 250 w 1848"/>
                <a:gd name="T5" fmla="*/ 201 h 1228"/>
                <a:gd name="T6" fmla="*/ 429 w 1848"/>
                <a:gd name="T7" fmla="*/ 249 h 1228"/>
                <a:gd name="T8" fmla="*/ 505 w 1848"/>
                <a:gd name="T9" fmla="*/ 298 h 1228"/>
                <a:gd name="T10" fmla="*/ 587 w 1848"/>
                <a:gd name="T11" fmla="*/ 369 h 1228"/>
                <a:gd name="T12" fmla="*/ 663 w 1848"/>
                <a:gd name="T13" fmla="*/ 451 h 1228"/>
                <a:gd name="T14" fmla="*/ 739 w 1848"/>
                <a:gd name="T15" fmla="*/ 527 h 1228"/>
                <a:gd name="T16" fmla="*/ 810 w 1848"/>
                <a:gd name="T17" fmla="*/ 608 h 1228"/>
                <a:gd name="T18" fmla="*/ 984 w 1848"/>
                <a:gd name="T19" fmla="*/ 825 h 1228"/>
                <a:gd name="T20" fmla="*/ 1016 w 1848"/>
                <a:gd name="T21" fmla="*/ 896 h 1228"/>
                <a:gd name="T22" fmla="*/ 1315 w 1848"/>
                <a:gd name="T23" fmla="*/ 950 h 1228"/>
                <a:gd name="T24" fmla="*/ 1435 w 1848"/>
                <a:gd name="T25" fmla="*/ 983 h 1228"/>
                <a:gd name="T26" fmla="*/ 1565 w 1848"/>
                <a:gd name="T27" fmla="*/ 1048 h 1228"/>
                <a:gd name="T28" fmla="*/ 1750 w 1848"/>
                <a:gd name="T29" fmla="*/ 1162 h 1228"/>
                <a:gd name="T30" fmla="*/ 1848 w 1848"/>
                <a:gd name="T31" fmla="*/ 1228 h 12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8"/>
                <a:gd name="T49" fmla="*/ 0 h 1228"/>
                <a:gd name="T50" fmla="*/ 1848 w 1848"/>
                <a:gd name="T51" fmla="*/ 1228 h 12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8" h="1228">
                  <a:moveTo>
                    <a:pt x="0" y="0"/>
                  </a:moveTo>
                  <a:lnTo>
                    <a:pt x="234" y="130"/>
                  </a:lnTo>
                  <a:lnTo>
                    <a:pt x="250" y="201"/>
                  </a:lnTo>
                  <a:lnTo>
                    <a:pt x="429" y="249"/>
                  </a:lnTo>
                  <a:lnTo>
                    <a:pt x="505" y="298"/>
                  </a:lnTo>
                  <a:lnTo>
                    <a:pt x="587" y="369"/>
                  </a:lnTo>
                  <a:lnTo>
                    <a:pt x="663" y="451"/>
                  </a:lnTo>
                  <a:lnTo>
                    <a:pt x="739" y="527"/>
                  </a:lnTo>
                  <a:lnTo>
                    <a:pt x="810" y="608"/>
                  </a:lnTo>
                  <a:lnTo>
                    <a:pt x="984" y="825"/>
                  </a:lnTo>
                  <a:lnTo>
                    <a:pt x="1016" y="896"/>
                  </a:lnTo>
                  <a:lnTo>
                    <a:pt x="1315" y="950"/>
                  </a:lnTo>
                  <a:lnTo>
                    <a:pt x="1435" y="983"/>
                  </a:lnTo>
                  <a:lnTo>
                    <a:pt x="1565" y="1048"/>
                  </a:lnTo>
                  <a:lnTo>
                    <a:pt x="1750" y="1162"/>
                  </a:lnTo>
                  <a:lnTo>
                    <a:pt x="1848" y="1228"/>
                  </a:lnTo>
                </a:path>
              </a:pathLst>
            </a:custGeom>
            <a:noFill/>
            <a:ln w="38100">
              <a:solidFill>
                <a:srgbClr val="FFFF00"/>
              </a:solidFill>
              <a:prstDash val="sysDot"/>
              <a:round/>
              <a:headEnd/>
              <a:tailEnd/>
            </a:ln>
          </p:spPr>
          <p:txBody>
            <a:bodyPr>
              <a:spAutoFit/>
            </a:bodyPr>
            <a:lstStyle/>
            <a:p>
              <a:endParaRPr lang="en-US"/>
            </a:p>
          </p:txBody>
        </p:sp>
      </p:grpSp>
      <p:sp>
        <p:nvSpPr>
          <p:cNvPr id="430097" name="Text Box 17"/>
          <p:cNvSpPr txBox="1">
            <a:spLocks noChangeArrowheads="1"/>
          </p:cNvSpPr>
          <p:nvPr/>
        </p:nvSpPr>
        <p:spPr bwMode="auto">
          <a:xfrm>
            <a:off x="4016375" y="3287713"/>
            <a:ext cx="733425" cy="342900"/>
          </a:xfrm>
          <a:prstGeom prst="rect">
            <a:avLst/>
          </a:prstGeom>
          <a:solidFill>
            <a:schemeClr val="accent2"/>
          </a:solidFill>
          <a:ln w="38100">
            <a:noFill/>
            <a:miter lim="800000"/>
            <a:headEnd/>
            <a:tailEnd/>
          </a:ln>
        </p:spPr>
        <p:txBody>
          <a:bodyPr wrap="none" lIns="27432" tIns="18288" rIns="27432" bIns="18288">
            <a:spAutoFit/>
          </a:bodyPr>
          <a:lstStyle/>
          <a:p>
            <a:pPr>
              <a:lnSpc>
                <a:spcPct val="100000"/>
              </a:lnSpc>
              <a:spcBef>
                <a:spcPct val="0"/>
              </a:spcBef>
              <a:buClrTx/>
              <a:buSzTx/>
            </a:pPr>
            <a:r>
              <a:rPr lang="en-US" sz="2000">
                <a:solidFill>
                  <a:srgbClr val="FFFF00"/>
                </a:solidFill>
                <a:latin typeface="Verdana" pitchFamily="34" charset="0"/>
              </a:rPr>
              <a:t>Mina</a:t>
            </a:r>
          </a:p>
        </p:txBody>
      </p:sp>
      <p:grpSp>
        <p:nvGrpSpPr>
          <p:cNvPr id="3" name="Group 31"/>
          <p:cNvGrpSpPr>
            <a:grpSpLocks/>
          </p:cNvGrpSpPr>
          <p:nvPr/>
        </p:nvGrpSpPr>
        <p:grpSpPr bwMode="auto">
          <a:xfrm>
            <a:off x="835025" y="3398838"/>
            <a:ext cx="1565275" cy="987425"/>
            <a:chOff x="526" y="2141"/>
            <a:chExt cx="986" cy="622"/>
          </a:xfrm>
        </p:grpSpPr>
        <p:sp>
          <p:nvSpPr>
            <p:cNvPr id="132142" name="Line 18"/>
            <p:cNvSpPr>
              <a:spLocks noChangeShapeType="1"/>
            </p:cNvSpPr>
            <p:nvPr/>
          </p:nvSpPr>
          <p:spPr bwMode="auto">
            <a:xfrm flipV="1">
              <a:off x="1083" y="2141"/>
              <a:ext cx="429" cy="444"/>
            </a:xfrm>
            <a:prstGeom prst="line">
              <a:avLst/>
            </a:prstGeom>
            <a:noFill/>
            <a:ln w="34925">
              <a:solidFill>
                <a:schemeClr val="hlink"/>
              </a:solidFill>
              <a:round/>
              <a:headEnd/>
              <a:tailEnd type="stealth" w="med" len="med"/>
            </a:ln>
          </p:spPr>
          <p:txBody>
            <a:bodyPr wrap="none"/>
            <a:lstStyle/>
            <a:p>
              <a:endParaRPr lang="en-US"/>
            </a:p>
          </p:txBody>
        </p:sp>
        <p:sp>
          <p:nvSpPr>
            <p:cNvPr id="132143" name="Text Box 19"/>
            <p:cNvSpPr txBox="1">
              <a:spLocks noChangeArrowheads="1"/>
            </p:cNvSpPr>
            <p:nvPr/>
          </p:nvSpPr>
          <p:spPr bwMode="auto">
            <a:xfrm>
              <a:off x="526" y="2585"/>
              <a:ext cx="936" cy="178"/>
            </a:xfrm>
            <a:prstGeom prst="rect">
              <a:avLst/>
            </a:prstGeom>
            <a:solidFill>
              <a:srgbClr val="0099FF"/>
            </a:solidFill>
            <a:ln w="38100">
              <a:noFill/>
              <a:miter lim="800000"/>
              <a:headEnd/>
              <a:tailEnd/>
            </a:ln>
          </p:spPr>
          <p:txBody>
            <a:bodyPr wrap="none" lIns="27432" tIns="18288" rIns="27432" bIns="18288">
              <a:spAutoFit/>
            </a:bodyPr>
            <a:lstStyle/>
            <a:p>
              <a:pPr algn="r">
                <a:lnSpc>
                  <a:spcPct val="100000"/>
                </a:lnSpc>
                <a:spcBef>
                  <a:spcPct val="0"/>
                </a:spcBef>
                <a:buClrTx/>
                <a:buSzTx/>
              </a:pPr>
              <a:r>
                <a:rPr lang="en-US" sz="1600">
                  <a:solidFill>
                    <a:schemeClr val="folHlink"/>
                  </a:solidFill>
                </a:rPr>
                <a:t>Masjid Al-Khaif</a:t>
              </a:r>
            </a:p>
          </p:txBody>
        </p:sp>
      </p:grpSp>
      <p:sp>
        <p:nvSpPr>
          <p:cNvPr id="430100" name="Text Box 20"/>
          <p:cNvSpPr txBox="1">
            <a:spLocks noChangeArrowheads="1"/>
          </p:cNvSpPr>
          <p:nvPr/>
        </p:nvSpPr>
        <p:spPr bwMode="auto">
          <a:xfrm rot="2488945">
            <a:off x="842963" y="5299075"/>
            <a:ext cx="1041400" cy="342900"/>
          </a:xfrm>
          <a:prstGeom prst="rect">
            <a:avLst/>
          </a:prstGeom>
          <a:solidFill>
            <a:srgbClr val="CC6600"/>
          </a:solidFill>
          <a:ln w="38100">
            <a:noFill/>
            <a:miter lim="800000"/>
            <a:headEnd/>
            <a:tailEnd/>
          </a:ln>
        </p:spPr>
        <p:txBody>
          <a:bodyPr tIns="18288" bIns="18288">
            <a:spAutoFit/>
          </a:bodyPr>
          <a:lstStyle/>
          <a:p>
            <a:pPr>
              <a:lnSpc>
                <a:spcPct val="100000"/>
              </a:lnSpc>
              <a:spcBef>
                <a:spcPct val="0"/>
              </a:spcBef>
              <a:buClrTx/>
              <a:buSzTx/>
            </a:pPr>
            <a:r>
              <a:rPr lang="en-US" sz="2000"/>
              <a:t>Aziziah</a:t>
            </a:r>
          </a:p>
        </p:txBody>
      </p:sp>
      <p:grpSp>
        <p:nvGrpSpPr>
          <p:cNvPr id="4" name="Group 30"/>
          <p:cNvGrpSpPr>
            <a:grpSpLocks/>
          </p:cNvGrpSpPr>
          <p:nvPr/>
        </p:nvGrpSpPr>
        <p:grpSpPr bwMode="auto">
          <a:xfrm>
            <a:off x="1716088" y="1747838"/>
            <a:ext cx="3095625" cy="622300"/>
            <a:chOff x="1081" y="1101"/>
            <a:chExt cx="1950" cy="392"/>
          </a:xfrm>
        </p:grpSpPr>
        <p:sp>
          <p:nvSpPr>
            <p:cNvPr id="132140" name="Line 21"/>
            <p:cNvSpPr>
              <a:spLocks noChangeShapeType="1"/>
            </p:cNvSpPr>
            <p:nvPr/>
          </p:nvSpPr>
          <p:spPr bwMode="auto">
            <a:xfrm flipH="1">
              <a:off x="1081" y="1295"/>
              <a:ext cx="783" cy="198"/>
            </a:xfrm>
            <a:prstGeom prst="line">
              <a:avLst/>
            </a:prstGeom>
            <a:noFill/>
            <a:ln w="34925">
              <a:solidFill>
                <a:schemeClr val="hlink"/>
              </a:solidFill>
              <a:round/>
              <a:headEnd/>
              <a:tailEnd type="stealth" w="med" len="med"/>
            </a:ln>
          </p:spPr>
          <p:txBody>
            <a:bodyPr wrap="none"/>
            <a:lstStyle/>
            <a:p>
              <a:endParaRPr lang="en-US"/>
            </a:p>
          </p:txBody>
        </p:sp>
        <p:sp>
          <p:nvSpPr>
            <p:cNvPr id="132141" name="Text Box 22"/>
            <p:cNvSpPr txBox="1">
              <a:spLocks noChangeArrowheads="1"/>
            </p:cNvSpPr>
            <p:nvPr/>
          </p:nvSpPr>
          <p:spPr bwMode="auto">
            <a:xfrm>
              <a:off x="1868" y="1101"/>
              <a:ext cx="1163" cy="332"/>
            </a:xfrm>
            <a:prstGeom prst="rect">
              <a:avLst/>
            </a:prstGeom>
            <a:solidFill>
              <a:srgbClr val="0099FF"/>
            </a:solidFill>
            <a:ln w="38100">
              <a:noFill/>
              <a:miter lim="800000"/>
              <a:headEnd/>
              <a:tailEnd/>
            </a:ln>
          </p:spPr>
          <p:txBody>
            <a:bodyPr wrap="none" lIns="27432" tIns="18288" rIns="27432" bIns="18288">
              <a:spAutoFit/>
            </a:bodyPr>
            <a:lstStyle/>
            <a:p>
              <a:pPr>
                <a:lnSpc>
                  <a:spcPct val="100000"/>
                </a:lnSpc>
                <a:spcBef>
                  <a:spcPct val="0"/>
                </a:spcBef>
                <a:buClrTx/>
                <a:buSzTx/>
              </a:pPr>
              <a:r>
                <a:rPr lang="en-US" sz="1600">
                  <a:solidFill>
                    <a:schemeClr val="folHlink"/>
                  </a:solidFill>
                </a:rPr>
                <a:t>Jamarat Area</a:t>
              </a:r>
            </a:p>
            <a:p>
              <a:pPr>
                <a:lnSpc>
                  <a:spcPct val="100000"/>
                </a:lnSpc>
                <a:spcBef>
                  <a:spcPct val="0"/>
                </a:spcBef>
                <a:buClrTx/>
                <a:buSzTx/>
              </a:pPr>
              <a:r>
                <a:rPr lang="en-US" sz="1600">
                  <a:solidFill>
                    <a:srgbClr val="FAFC94"/>
                  </a:solidFill>
                </a:rPr>
                <a:t>(under construction)</a:t>
              </a:r>
            </a:p>
          </p:txBody>
        </p:sp>
      </p:grpSp>
      <p:grpSp>
        <p:nvGrpSpPr>
          <p:cNvPr id="5" name="Group 34"/>
          <p:cNvGrpSpPr>
            <a:grpSpLocks/>
          </p:cNvGrpSpPr>
          <p:nvPr/>
        </p:nvGrpSpPr>
        <p:grpSpPr bwMode="auto">
          <a:xfrm>
            <a:off x="1" y="1792288"/>
            <a:ext cx="1046162" cy="788988"/>
            <a:chOff x="0" y="1129"/>
            <a:chExt cx="659" cy="497"/>
          </a:xfrm>
        </p:grpSpPr>
        <p:sp>
          <p:nvSpPr>
            <p:cNvPr id="132138" name="Line 23"/>
            <p:cNvSpPr>
              <a:spLocks noChangeShapeType="1"/>
            </p:cNvSpPr>
            <p:nvPr/>
          </p:nvSpPr>
          <p:spPr bwMode="auto">
            <a:xfrm flipH="1" flipV="1">
              <a:off x="87" y="1129"/>
              <a:ext cx="324" cy="147"/>
            </a:xfrm>
            <a:prstGeom prst="line">
              <a:avLst/>
            </a:prstGeom>
            <a:noFill/>
            <a:ln w="69850">
              <a:solidFill>
                <a:schemeClr val="accent1"/>
              </a:solidFill>
              <a:round/>
              <a:headEnd/>
              <a:tailEnd type="triangle" w="med" len="med"/>
            </a:ln>
          </p:spPr>
          <p:txBody>
            <a:bodyPr/>
            <a:lstStyle/>
            <a:p>
              <a:endParaRPr lang="en-US"/>
            </a:p>
          </p:txBody>
        </p:sp>
        <p:sp>
          <p:nvSpPr>
            <p:cNvPr id="132139" name="Text Box 24"/>
            <p:cNvSpPr txBox="1">
              <a:spLocks noChangeArrowheads="1"/>
            </p:cNvSpPr>
            <p:nvPr/>
          </p:nvSpPr>
          <p:spPr bwMode="auto">
            <a:xfrm>
              <a:off x="0" y="1320"/>
              <a:ext cx="659" cy="306"/>
            </a:xfrm>
            <a:prstGeom prst="rect">
              <a:avLst/>
            </a:prstGeom>
            <a:solidFill>
              <a:schemeClr val="accent2"/>
            </a:solidFill>
            <a:ln w="38100">
              <a:noFill/>
              <a:miter lim="800000"/>
              <a:headEnd/>
              <a:tailEnd/>
            </a:ln>
          </p:spPr>
          <p:txBody>
            <a:bodyPr wrap="none" lIns="27432" tIns="73152" rIns="27432" bIns="27432" anchor="ctr" anchorCtr="1">
              <a:spAutoFit/>
            </a:bodyPr>
            <a:lstStyle/>
            <a:p>
              <a:pPr>
                <a:buClr>
                  <a:schemeClr val="accent2"/>
                </a:buClr>
                <a:buSzPct val="80000"/>
                <a:buFont typeface="Wingdings" pitchFamily="2" charset="2"/>
                <a:buNone/>
              </a:pPr>
              <a:r>
                <a:rPr lang="en-US" dirty="0">
                  <a:latin typeface="Verdana" pitchFamily="34" charset="0"/>
                </a:rPr>
                <a:t>To</a:t>
              </a:r>
              <a:r>
                <a:rPr lang="en-US" dirty="0">
                  <a:solidFill>
                    <a:schemeClr val="folHlink"/>
                  </a:solidFill>
                  <a:latin typeface="Verdana" pitchFamily="34" charset="0"/>
                </a:rPr>
                <a:t> </a:t>
              </a:r>
            </a:p>
            <a:p>
              <a:pPr>
                <a:buClr>
                  <a:schemeClr val="accent2"/>
                </a:buClr>
                <a:buSzPct val="80000"/>
                <a:buFont typeface="Wingdings" pitchFamily="2" charset="2"/>
                <a:buNone/>
              </a:pPr>
              <a:r>
                <a:rPr lang="en-US" dirty="0">
                  <a:solidFill>
                    <a:schemeClr val="folHlink"/>
                  </a:solidFill>
                  <a:latin typeface="Verdana" pitchFamily="34" charset="0"/>
                </a:rPr>
                <a:t>Makkah</a:t>
              </a:r>
            </a:p>
          </p:txBody>
        </p:sp>
      </p:grpSp>
      <p:sp>
        <p:nvSpPr>
          <p:cNvPr id="430105" name="Text Box 25"/>
          <p:cNvSpPr txBox="1">
            <a:spLocks noChangeArrowheads="1"/>
          </p:cNvSpPr>
          <p:nvPr/>
        </p:nvSpPr>
        <p:spPr bwMode="auto">
          <a:xfrm rot="-38463">
            <a:off x="6553200" y="5030788"/>
            <a:ext cx="1450975" cy="312737"/>
          </a:xfrm>
          <a:prstGeom prst="rect">
            <a:avLst/>
          </a:prstGeom>
          <a:solidFill>
            <a:schemeClr val="accent2"/>
          </a:solidFill>
          <a:ln w="38100">
            <a:noFill/>
            <a:miter lim="800000"/>
            <a:headEnd/>
            <a:tailEnd/>
          </a:ln>
        </p:spPr>
        <p:txBody>
          <a:bodyPr wrap="none" lIns="27432" tIns="18288" rIns="27432" bIns="18288">
            <a:spAutoFit/>
          </a:bodyPr>
          <a:lstStyle/>
          <a:p>
            <a:pPr>
              <a:lnSpc>
                <a:spcPct val="100000"/>
              </a:lnSpc>
              <a:spcBef>
                <a:spcPct val="0"/>
              </a:spcBef>
              <a:buClrTx/>
              <a:buSzTx/>
            </a:pPr>
            <a:r>
              <a:rPr lang="en-US">
                <a:solidFill>
                  <a:srgbClr val="FFFF00"/>
                </a:solidFill>
                <a:latin typeface="Verdana" pitchFamily="34" charset="0"/>
              </a:rPr>
              <a:t>Muzdalifah</a:t>
            </a:r>
          </a:p>
        </p:txBody>
      </p:sp>
      <p:grpSp>
        <p:nvGrpSpPr>
          <p:cNvPr id="6" name="Group 32"/>
          <p:cNvGrpSpPr>
            <a:grpSpLocks/>
          </p:cNvGrpSpPr>
          <p:nvPr/>
        </p:nvGrpSpPr>
        <p:grpSpPr bwMode="auto">
          <a:xfrm>
            <a:off x="3189288" y="6080125"/>
            <a:ext cx="2809875" cy="331788"/>
            <a:chOff x="2009" y="3830"/>
            <a:chExt cx="1770" cy="209"/>
          </a:xfrm>
        </p:grpSpPr>
        <p:sp>
          <p:nvSpPr>
            <p:cNvPr id="132136" name="Line 26"/>
            <p:cNvSpPr>
              <a:spLocks noChangeShapeType="1"/>
            </p:cNvSpPr>
            <p:nvPr/>
          </p:nvSpPr>
          <p:spPr bwMode="auto">
            <a:xfrm flipV="1">
              <a:off x="2895" y="3845"/>
              <a:ext cx="884" cy="107"/>
            </a:xfrm>
            <a:prstGeom prst="line">
              <a:avLst/>
            </a:prstGeom>
            <a:noFill/>
            <a:ln w="34925">
              <a:solidFill>
                <a:schemeClr val="hlink"/>
              </a:solidFill>
              <a:round/>
              <a:headEnd/>
              <a:tailEnd type="stealth" w="med" len="med"/>
            </a:ln>
          </p:spPr>
          <p:txBody>
            <a:bodyPr>
              <a:spAutoFit/>
            </a:bodyPr>
            <a:lstStyle/>
            <a:p>
              <a:endParaRPr lang="en-US"/>
            </a:p>
          </p:txBody>
        </p:sp>
        <p:sp>
          <p:nvSpPr>
            <p:cNvPr id="132137" name="Text Box 27"/>
            <p:cNvSpPr txBox="1">
              <a:spLocks noChangeArrowheads="1"/>
            </p:cNvSpPr>
            <p:nvPr/>
          </p:nvSpPr>
          <p:spPr bwMode="auto">
            <a:xfrm>
              <a:off x="2009" y="3830"/>
              <a:ext cx="885" cy="209"/>
            </a:xfrm>
            <a:prstGeom prst="rect">
              <a:avLst/>
            </a:prstGeom>
            <a:solidFill>
              <a:srgbClr val="0099FF"/>
            </a:solidFill>
            <a:ln w="12700">
              <a:noFill/>
              <a:miter lim="800000"/>
              <a:headEnd/>
              <a:tailEnd/>
            </a:ln>
          </p:spPr>
          <p:txBody>
            <a:bodyPr wrap="none" lIns="27432" tIns="18288" rIns="27432" bIns="18288">
              <a:spAutoFit/>
            </a:bodyPr>
            <a:lstStyle/>
            <a:p>
              <a:pPr algn="l">
                <a:lnSpc>
                  <a:spcPct val="120000"/>
                </a:lnSpc>
              </a:pPr>
              <a:r>
                <a:rPr lang="en-US" sz="1600">
                  <a:solidFill>
                    <a:schemeClr val="folHlink"/>
                  </a:solidFill>
                </a:rPr>
                <a:t>Wadi Muhassir</a:t>
              </a:r>
            </a:p>
          </p:txBody>
        </p:sp>
      </p:grpSp>
      <p:grpSp>
        <p:nvGrpSpPr>
          <p:cNvPr id="7" name="Group 53"/>
          <p:cNvGrpSpPr>
            <a:grpSpLocks/>
          </p:cNvGrpSpPr>
          <p:nvPr/>
        </p:nvGrpSpPr>
        <p:grpSpPr bwMode="auto">
          <a:xfrm>
            <a:off x="2527300" y="2147888"/>
            <a:ext cx="5095875" cy="762000"/>
            <a:chOff x="1592" y="1353"/>
            <a:chExt cx="3210" cy="480"/>
          </a:xfrm>
        </p:grpSpPr>
        <p:grpSp>
          <p:nvGrpSpPr>
            <p:cNvPr id="8" name="Group 46"/>
            <p:cNvGrpSpPr>
              <a:grpSpLocks/>
            </p:cNvGrpSpPr>
            <p:nvPr/>
          </p:nvGrpSpPr>
          <p:grpSpPr bwMode="auto">
            <a:xfrm>
              <a:off x="1592" y="1353"/>
              <a:ext cx="3210" cy="480"/>
              <a:chOff x="1592" y="1353"/>
              <a:chExt cx="3210" cy="480"/>
            </a:xfrm>
          </p:grpSpPr>
          <p:sp>
            <p:nvSpPr>
              <p:cNvPr id="132129" name="Freeform 37"/>
              <p:cNvSpPr>
                <a:spLocks/>
              </p:cNvSpPr>
              <p:nvPr/>
            </p:nvSpPr>
            <p:spPr bwMode="auto">
              <a:xfrm>
                <a:off x="1592" y="1668"/>
                <a:ext cx="1016" cy="165"/>
              </a:xfrm>
              <a:custGeom>
                <a:avLst/>
                <a:gdLst>
                  <a:gd name="T0" fmla="*/ 0 w 1016"/>
                  <a:gd name="T1" fmla="*/ 22 h 165"/>
                  <a:gd name="T2" fmla="*/ 103 w 1016"/>
                  <a:gd name="T3" fmla="*/ 6 h 165"/>
                  <a:gd name="T4" fmla="*/ 299 w 1016"/>
                  <a:gd name="T5" fmla="*/ 55 h 165"/>
                  <a:gd name="T6" fmla="*/ 370 w 1016"/>
                  <a:gd name="T7" fmla="*/ 44 h 165"/>
                  <a:gd name="T8" fmla="*/ 435 w 1016"/>
                  <a:gd name="T9" fmla="*/ 60 h 165"/>
                  <a:gd name="T10" fmla="*/ 473 w 1016"/>
                  <a:gd name="T11" fmla="*/ 87 h 165"/>
                  <a:gd name="T12" fmla="*/ 625 w 1016"/>
                  <a:gd name="T13" fmla="*/ 147 h 165"/>
                  <a:gd name="T14" fmla="*/ 663 w 1016"/>
                  <a:gd name="T15" fmla="*/ 163 h 165"/>
                  <a:gd name="T16" fmla="*/ 728 w 1016"/>
                  <a:gd name="T17" fmla="*/ 158 h 165"/>
                  <a:gd name="T18" fmla="*/ 810 w 1016"/>
                  <a:gd name="T19" fmla="*/ 131 h 165"/>
                  <a:gd name="T20" fmla="*/ 935 w 1016"/>
                  <a:gd name="T21" fmla="*/ 82 h 165"/>
                  <a:gd name="T22" fmla="*/ 1016 w 1016"/>
                  <a:gd name="T23" fmla="*/ 38 h 1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6"/>
                  <a:gd name="T37" fmla="*/ 0 h 165"/>
                  <a:gd name="T38" fmla="*/ 1016 w 1016"/>
                  <a:gd name="T39" fmla="*/ 165 h 1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6" h="165">
                    <a:moveTo>
                      <a:pt x="0" y="22"/>
                    </a:moveTo>
                    <a:cubicBezTo>
                      <a:pt x="26" y="11"/>
                      <a:pt x="53" y="0"/>
                      <a:pt x="103" y="6"/>
                    </a:cubicBezTo>
                    <a:cubicBezTo>
                      <a:pt x="153" y="12"/>
                      <a:pt x="255" y="49"/>
                      <a:pt x="299" y="55"/>
                    </a:cubicBezTo>
                    <a:cubicBezTo>
                      <a:pt x="343" y="61"/>
                      <a:pt x="347" y="43"/>
                      <a:pt x="370" y="44"/>
                    </a:cubicBezTo>
                    <a:cubicBezTo>
                      <a:pt x="393" y="45"/>
                      <a:pt x="418" y="53"/>
                      <a:pt x="435" y="60"/>
                    </a:cubicBezTo>
                    <a:cubicBezTo>
                      <a:pt x="452" y="67"/>
                      <a:pt x="441" y="72"/>
                      <a:pt x="473" y="87"/>
                    </a:cubicBezTo>
                    <a:cubicBezTo>
                      <a:pt x="505" y="102"/>
                      <a:pt x="593" y="134"/>
                      <a:pt x="625" y="147"/>
                    </a:cubicBezTo>
                    <a:cubicBezTo>
                      <a:pt x="657" y="160"/>
                      <a:pt x="646" y="161"/>
                      <a:pt x="663" y="163"/>
                    </a:cubicBezTo>
                    <a:cubicBezTo>
                      <a:pt x="680" y="165"/>
                      <a:pt x="704" y="163"/>
                      <a:pt x="728" y="158"/>
                    </a:cubicBezTo>
                    <a:cubicBezTo>
                      <a:pt x="752" y="153"/>
                      <a:pt x="776" y="144"/>
                      <a:pt x="810" y="131"/>
                    </a:cubicBezTo>
                    <a:cubicBezTo>
                      <a:pt x="844" y="118"/>
                      <a:pt x="901" y="97"/>
                      <a:pt x="935" y="82"/>
                    </a:cubicBezTo>
                    <a:cubicBezTo>
                      <a:pt x="969" y="67"/>
                      <a:pt x="992" y="52"/>
                      <a:pt x="1016" y="38"/>
                    </a:cubicBezTo>
                  </a:path>
                </a:pathLst>
              </a:custGeom>
              <a:noFill/>
              <a:ln w="38100">
                <a:solidFill>
                  <a:srgbClr val="00FF00"/>
                </a:solidFill>
                <a:round/>
                <a:headEnd/>
                <a:tailEnd/>
              </a:ln>
            </p:spPr>
            <p:txBody>
              <a:bodyPr>
                <a:spAutoFit/>
              </a:bodyPr>
              <a:lstStyle/>
              <a:p>
                <a:endParaRPr lang="en-US"/>
              </a:p>
            </p:txBody>
          </p:sp>
          <p:sp>
            <p:nvSpPr>
              <p:cNvPr id="132130" name="Line 39"/>
              <p:cNvSpPr>
                <a:spLocks noChangeShapeType="1"/>
              </p:cNvSpPr>
              <p:nvPr/>
            </p:nvSpPr>
            <p:spPr bwMode="auto">
              <a:xfrm flipV="1">
                <a:off x="2614" y="1538"/>
                <a:ext cx="532" cy="163"/>
              </a:xfrm>
              <a:prstGeom prst="line">
                <a:avLst/>
              </a:prstGeom>
              <a:noFill/>
              <a:ln w="38100">
                <a:solidFill>
                  <a:srgbClr val="00FF00"/>
                </a:solidFill>
                <a:prstDash val="sysDot"/>
                <a:round/>
                <a:headEnd/>
                <a:tailEnd/>
              </a:ln>
            </p:spPr>
            <p:txBody>
              <a:bodyPr>
                <a:spAutoFit/>
              </a:bodyPr>
              <a:lstStyle/>
              <a:p>
                <a:endParaRPr lang="en-US"/>
              </a:p>
            </p:txBody>
          </p:sp>
          <p:sp>
            <p:nvSpPr>
              <p:cNvPr id="132131" name="Line 40"/>
              <p:cNvSpPr>
                <a:spLocks noChangeShapeType="1"/>
              </p:cNvSpPr>
              <p:nvPr/>
            </p:nvSpPr>
            <p:spPr bwMode="auto">
              <a:xfrm flipV="1">
                <a:off x="3529" y="1358"/>
                <a:ext cx="163" cy="87"/>
              </a:xfrm>
              <a:prstGeom prst="line">
                <a:avLst/>
              </a:prstGeom>
              <a:noFill/>
              <a:ln w="38100">
                <a:solidFill>
                  <a:srgbClr val="00FF00"/>
                </a:solidFill>
                <a:prstDash val="sysDot"/>
                <a:round/>
                <a:headEnd/>
                <a:tailEnd/>
              </a:ln>
            </p:spPr>
            <p:txBody>
              <a:bodyPr>
                <a:spAutoFit/>
              </a:bodyPr>
              <a:lstStyle/>
              <a:p>
                <a:endParaRPr lang="en-US"/>
              </a:p>
            </p:txBody>
          </p:sp>
          <p:sp>
            <p:nvSpPr>
              <p:cNvPr id="132132" name="Line 42"/>
              <p:cNvSpPr>
                <a:spLocks noChangeShapeType="1"/>
              </p:cNvSpPr>
              <p:nvPr/>
            </p:nvSpPr>
            <p:spPr bwMode="auto">
              <a:xfrm flipV="1">
                <a:off x="3146" y="1440"/>
                <a:ext cx="380" cy="115"/>
              </a:xfrm>
              <a:prstGeom prst="line">
                <a:avLst/>
              </a:prstGeom>
              <a:noFill/>
              <a:ln w="38100">
                <a:solidFill>
                  <a:srgbClr val="00FF00"/>
                </a:solidFill>
                <a:round/>
                <a:headEnd/>
                <a:tailEnd/>
              </a:ln>
            </p:spPr>
            <p:txBody>
              <a:bodyPr>
                <a:spAutoFit/>
              </a:bodyPr>
              <a:lstStyle/>
              <a:p>
                <a:endParaRPr lang="en-US"/>
              </a:p>
            </p:txBody>
          </p:sp>
          <p:sp>
            <p:nvSpPr>
              <p:cNvPr id="132133" name="Line 43"/>
              <p:cNvSpPr>
                <a:spLocks noChangeShapeType="1"/>
              </p:cNvSpPr>
              <p:nvPr/>
            </p:nvSpPr>
            <p:spPr bwMode="auto">
              <a:xfrm>
                <a:off x="3717" y="1353"/>
                <a:ext cx="598" cy="54"/>
              </a:xfrm>
              <a:prstGeom prst="line">
                <a:avLst/>
              </a:prstGeom>
              <a:noFill/>
              <a:ln w="38100">
                <a:solidFill>
                  <a:srgbClr val="00FF00"/>
                </a:solidFill>
                <a:round/>
                <a:headEnd/>
                <a:tailEnd/>
              </a:ln>
            </p:spPr>
            <p:txBody>
              <a:bodyPr>
                <a:spAutoFit/>
              </a:bodyPr>
              <a:lstStyle/>
              <a:p>
                <a:endParaRPr lang="en-US"/>
              </a:p>
            </p:txBody>
          </p:sp>
          <p:sp>
            <p:nvSpPr>
              <p:cNvPr id="132134" name="Line 44"/>
              <p:cNvSpPr>
                <a:spLocks noChangeShapeType="1"/>
              </p:cNvSpPr>
              <p:nvPr/>
            </p:nvSpPr>
            <p:spPr bwMode="auto">
              <a:xfrm>
                <a:off x="4329" y="1406"/>
                <a:ext cx="244" cy="6"/>
              </a:xfrm>
              <a:prstGeom prst="line">
                <a:avLst/>
              </a:prstGeom>
              <a:noFill/>
              <a:ln w="38100">
                <a:solidFill>
                  <a:srgbClr val="00FF00"/>
                </a:solidFill>
                <a:prstDash val="sysDot"/>
                <a:round/>
                <a:headEnd/>
                <a:tailEnd/>
              </a:ln>
            </p:spPr>
            <p:txBody>
              <a:bodyPr>
                <a:spAutoFit/>
              </a:bodyPr>
              <a:lstStyle/>
              <a:p>
                <a:endParaRPr lang="en-US"/>
              </a:p>
            </p:txBody>
          </p:sp>
          <p:sp>
            <p:nvSpPr>
              <p:cNvPr id="132135" name="Line 45"/>
              <p:cNvSpPr>
                <a:spLocks noChangeShapeType="1"/>
              </p:cNvSpPr>
              <p:nvPr/>
            </p:nvSpPr>
            <p:spPr bwMode="auto">
              <a:xfrm>
                <a:off x="4579" y="1406"/>
                <a:ext cx="223" cy="0"/>
              </a:xfrm>
              <a:prstGeom prst="line">
                <a:avLst/>
              </a:prstGeom>
              <a:noFill/>
              <a:ln w="38100">
                <a:solidFill>
                  <a:srgbClr val="00FF00"/>
                </a:solidFill>
                <a:round/>
                <a:headEnd/>
                <a:tailEnd/>
              </a:ln>
            </p:spPr>
            <p:txBody>
              <a:bodyPr>
                <a:spAutoFit/>
              </a:bodyPr>
              <a:lstStyle/>
              <a:p>
                <a:endParaRPr lang="en-US"/>
              </a:p>
            </p:txBody>
          </p:sp>
        </p:grpSp>
        <p:pic>
          <p:nvPicPr>
            <p:cNvPr id="132128" name="Picture 49"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3331" y="1390"/>
              <a:ext cx="114" cy="190"/>
            </a:xfrm>
            <a:prstGeom prst="rect">
              <a:avLst/>
            </a:prstGeom>
            <a:noFill/>
            <a:ln w="9525">
              <a:noFill/>
              <a:miter lim="800000"/>
              <a:headEnd/>
              <a:tailEnd/>
            </a:ln>
          </p:spPr>
        </p:pic>
      </p:grpSp>
      <p:grpSp>
        <p:nvGrpSpPr>
          <p:cNvPr id="9" name="Group 54"/>
          <p:cNvGrpSpPr>
            <a:grpSpLocks/>
          </p:cNvGrpSpPr>
          <p:nvPr/>
        </p:nvGrpSpPr>
        <p:grpSpPr bwMode="auto">
          <a:xfrm>
            <a:off x="6607175" y="3001963"/>
            <a:ext cx="1674813" cy="1268412"/>
            <a:chOff x="4162" y="1891"/>
            <a:chExt cx="1055" cy="799"/>
          </a:xfrm>
        </p:grpSpPr>
        <p:sp>
          <p:nvSpPr>
            <p:cNvPr id="132125" name="Freeform 48"/>
            <p:cNvSpPr>
              <a:spLocks/>
            </p:cNvSpPr>
            <p:nvPr/>
          </p:nvSpPr>
          <p:spPr bwMode="auto">
            <a:xfrm>
              <a:off x="4162" y="1891"/>
              <a:ext cx="1055" cy="799"/>
            </a:xfrm>
            <a:custGeom>
              <a:avLst/>
              <a:gdLst>
                <a:gd name="T0" fmla="*/ 989 w 1055"/>
                <a:gd name="T1" fmla="*/ 0 h 799"/>
                <a:gd name="T2" fmla="*/ 1049 w 1055"/>
                <a:gd name="T3" fmla="*/ 168 h 799"/>
                <a:gd name="T4" fmla="*/ 1055 w 1055"/>
                <a:gd name="T5" fmla="*/ 201 h 799"/>
                <a:gd name="T6" fmla="*/ 1027 w 1055"/>
                <a:gd name="T7" fmla="*/ 234 h 799"/>
                <a:gd name="T8" fmla="*/ 245 w 1055"/>
                <a:gd name="T9" fmla="*/ 799 h 799"/>
                <a:gd name="T10" fmla="*/ 212 w 1055"/>
                <a:gd name="T11" fmla="*/ 793 h 799"/>
                <a:gd name="T12" fmla="*/ 180 w 1055"/>
                <a:gd name="T13" fmla="*/ 772 h 799"/>
                <a:gd name="T14" fmla="*/ 0 w 1055"/>
                <a:gd name="T15" fmla="*/ 587 h 799"/>
                <a:gd name="T16" fmla="*/ 0 60000 65536"/>
                <a:gd name="T17" fmla="*/ 0 60000 65536"/>
                <a:gd name="T18" fmla="*/ 0 60000 65536"/>
                <a:gd name="T19" fmla="*/ 0 60000 65536"/>
                <a:gd name="T20" fmla="*/ 0 60000 65536"/>
                <a:gd name="T21" fmla="*/ 0 60000 65536"/>
                <a:gd name="T22" fmla="*/ 0 60000 65536"/>
                <a:gd name="T23" fmla="*/ 0 60000 65536"/>
                <a:gd name="T24" fmla="*/ 0 w 1055"/>
                <a:gd name="T25" fmla="*/ 0 h 799"/>
                <a:gd name="T26" fmla="*/ 1055 w 1055"/>
                <a:gd name="T27" fmla="*/ 799 h 7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5" h="799">
                  <a:moveTo>
                    <a:pt x="989" y="0"/>
                  </a:moveTo>
                  <a:lnTo>
                    <a:pt x="1049" y="168"/>
                  </a:lnTo>
                  <a:lnTo>
                    <a:pt x="1055" y="201"/>
                  </a:lnTo>
                  <a:lnTo>
                    <a:pt x="1027" y="234"/>
                  </a:lnTo>
                  <a:lnTo>
                    <a:pt x="245" y="799"/>
                  </a:lnTo>
                  <a:lnTo>
                    <a:pt x="212" y="793"/>
                  </a:lnTo>
                  <a:lnTo>
                    <a:pt x="180" y="772"/>
                  </a:lnTo>
                  <a:lnTo>
                    <a:pt x="0" y="587"/>
                  </a:lnTo>
                </a:path>
              </a:pathLst>
            </a:custGeom>
            <a:noFill/>
            <a:ln w="38100">
              <a:solidFill>
                <a:srgbClr val="00FF00"/>
              </a:solidFill>
              <a:round/>
              <a:headEnd/>
              <a:tailEnd/>
            </a:ln>
          </p:spPr>
          <p:txBody>
            <a:bodyPr>
              <a:spAutoFit/>
            </a:bodyPr>
            <a:lstStyle/>
            <a:p>
              <a:endParaRPr lang="en-US"/>
            </a:p>
          </p:txBody>
        </p:sp>
        <p:pic>
          <p:nvPicPr>
            <p:cNvPr id="132126" name="Picture 50"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4715" y="2318"/>
              <a:ext cx="114" cy="190"/>
            </a:xfrm>
            <a:prstGeom prst="rect">
              <a:avLst/>
            </a:prstGeom>
            <a:noFill/>
            <a:ln w="9525">
              <a:noFill/>
              <a:miter lim="800000"/>
              <a:headEnd/>
              <a:tailEnd/>
            </a:ln>
          </p:spPr>
        </p:pic>
      </p:grpSp>
      <p:grpSp>
        <p:nvGrpSpPr>
          <p:cNvPr id="10" name="Group 52"/>
          <p:cNvGrpSpPr>
            <a:grpSpLocks/>
          </p:cNvGrpSpPr>
          <p:nvPr/>
        </p:nvGrpSpPr>
        <p:grpSpPr bwMode="auto">
          <a:xfrm>
            <a:off x="2406650" y="2994025"/>
            <a:ext cx="4330700" cy="3492500"/>
            <a:chOff x="1516" y="1886"/>
            <a:chExt cx="2728" cy="2200"/>
          </a:xfrm>
        </p:grpSpPr>
        <p:sp>
          <p:nvSpPr>
            <p:cNvPr id="132123" name="Freeform 36"/>
            <p:cNvSpPr>
              <a:spLocks/>
            </p:cNvSpPr>
            <p:nvPr/>
          </p:nvSpPr>
          <p:spPr bwMode="auto">
            <a:xfrm>
              <a:off x="1516" y="1886"/>
              <a:ext cx="2728" cy="2200"/>
            </a:xfrm>
            <a:custGeom>
              <a:avLst/>
              <a:gdLst>
                <a:gd name="T0" fmla="*/ 0 w 2728"/>
                <a:gd name="T1" fmla="*/ 0 h 2200"/>
                <a:gd name="T2" fmla="*/ 255 w 2728"/>
                <a:gd name="T3" fmla="*/ 125 h 2200"/>
                <a:gd name="T4" fmla="*/ 1369 w 2728"/>
                <a:gd name="T5" fmla="*/ 1059 h 2200"/>
                <a:gd name="T6" fmla="*/ 1570 w 2728"/>
                <a:gd name="T7" fmla="*/ 1179 h 2200"/>
                <a:gd name="T8" fmla="*/ 2288 w 2728"/>
                <a:gd name="T9" fmla="*/ 1787 h 2200"/>
                <a:gd name="T10" fmla="*/ 2728 w 2728"/>
                <a:gd name="T11" fmla="*/ 2200 h 2200"/>
                <a:gd name="T12" fmla="*/ 0 60000 65536"/>
                <a:gd name="T13" fmla="*/ 0 60000 65536"/>
                <a:gd name="T14" fmla="*/ 0 60000 65536"/>
                <a:gd name="T15" fmla="*/ 0 60000 65536"/>
                <a:gd name="T16" fmla="*/ 0 60000 65536"/>
                <a:gd name="T17" fmla="*/ 0 60000 65536"/>
                <a:gd name="T18" fmla="*/ 0 w 2728"/>
                <a:gd name="T19" fmla="*/ 0 h 2200"/>
                <a:gd name="T20" fmla="*/ 2728 w 2728"/>
                <a:gd name="T21" fmla="*/ 2200 h 2200"/>
              </a:gdLst>
              <a:ahLst/>
              <a:cxnLst>
                <a:cxn ang="T12">
                  <a:pos x="T0" y="T1"/>
                </a:cxn>
                <a:cxn ang="T13">
                  <a:pos x="T2" y="T3"/>
                </a:cxn>
                <a:cxn ang="T14">
                  <a:pos x="T4" y="T5"/>
                </a:cxn>
                <a:cxn ang="T15">
                  <a:pos x="T6" y="T7"/>
                </a:cxn>
                <a:cxn ang="T16">
                  <a:pos x="T8" y="T9"/>
                </a:cxn>
                <a:cxn ang="T17">
                  <a:pos x="T10" y="T11"/>
                </a:cxn>
              </a:cxnLst>
              <a:rect l="T18" t="T19" r="T20" b="T21"/>
              <a:pathLst>
                <a:path w="2728" h="2200">
                  <a:moveTo>
                    <a:pt x="0" y="0"/>
                  </a:moveTo>
                  <a:lnTo>
                    <a:pt x="255" y="125"/>
                  </a:lnTo>
                  <a:lnTo>
                    <a:pt x="1369" y="1059"/>
                  </a:lnTo>
                  <a:lnTo>
                    <a:pt x="1570" y="1179"/>
                  </a:lnTo>
                  <a:lnTo>
                    <a:pt x="2288" y="1787"/>
                  </a:lnTo>
                  <a:lnTo>
                    <a:pt x="2728" y="2200"/>
                  </a:lnTo>
                </a:path>
              </a:pathLst>
            </a:custGeom>
            <a:noFill/>
            <a:ln w="38100">
              <a:solidFill>
                <a:srgbClr val="00FF00"/>
              </a:solidFill>
              <a:round/>
              <a:headEnd/>
              <a:tailEnd/>
            </a:ln>
          </p:spPr>
          <p:txBody>
            <a:bodyPr>
              <a:spAutoFit/>
            </a:bodyPr>
            <a:lstStyle/>
            <a:p>
              <a:endParaRPr lang="en-US"/>
            </a:p>
          </p:txBody>
        </p:sp>
        <p:pic>
          <p:nvPicPr>
            <p:cNvPr id="132124" name="Picture 51"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2705" y="2763"/>
              <a:ext cx="114" cy="190"/>
            </a:xfrm>
            <a:prstGeom prst="rect">
              <a:avLst/>
            </a:prstGeom>
            <a:noFill/>
            <a:ln w="9525">
              <a:noFill/>
              <a:miter lim="800000"/>
              <a:headEnd/>
              <a:tailEnd/>
            </a:ln>
          </p:spPr>
        </p:pic>
      </p:grpSp>
      <p:grpSp>
        <p:nvGrpSpPr>
          <p:cNvPr id="11" name="Group 65"/>
          <p:cNvGrpSpPr>
            <a:grpSpLocks/>
          </p:cNvGrpSpPr>
          <p:nvPr/>
        </p:nvGrpSpPr>
        <p:grpSpPr bwMode="auto">
          <a:xfrm>
            <a:off x="7424738" y="319088"/>
            <a:ext cx="1660525" cy="1363662"/>
            <a:chOff x="4677" y="201"/>
            <a:chExt cx="1046" cy="859"/>
          </a:xfrm>
        </p:grpSpPr>
        <p:sp>
          <p:nvSpPr>
            <p:cNvPr id="132121" name="Text Box 63"/>
            <p:cNvSpPr txBox="1">
              <a:spLocks noChangeArrowheads="1"/>
            </p:cNvSpPr>
            <p:nvPr/>
          </p:nvSpPr>
          <p:spPr bwMode="auto">
            <a:xfrm rot="21490">
              <a:off x="4677" y="201"/>
              <a:ext cx="1046" cy="158"/>
            </a:xfrm>
            <a:prstGeom prst="rect">
              <a:avLst/>
            </a:prstGeom>
            <a:solidFill>
              <a:schemeClr val="accent2"/>
            </a:solidFill>
            <a:ln w="38100">
              <a:noFill/>
              <a:miter lim="800000"/>
              <a:headEnd/>
              <a:tailEnd/>
            </a:ln>
          </p:spPr>
          <p:txBody>
            <a:bodyPr wrap="none" lIns="18288" tIns="18288" rIns="18288" bIns="18288">
              <a:spAutoFit/>
            </a:bodyPr>
            <a:lstStyle/>
            <a:p>
              <a:pPr>
                <a:lnSpc>
                  <a:spcPct val="100000"/>
                </a:lnSpc>
                <a:spcBef>
                  <a:spcPct val="0"/>
                </a:spcBef>
                <a:buClrTx/>
                <a:buSzTx/>
              </a:pPr>
              <a:r>
                <a:rPr lang="en-US" sz="1400" b="0">
                  <a:latin typeface="Arial Narrow" pitchFamily="34" charset="0"/>
                </a:rPr>
                <a:t>Modern Slaughter House</a:t>
              </a:r>
            </a:p>
          </p:txBody>
        </p:sp>
        <p:sp>
          <p:nvSpPr>
            <p:cNvPr id="132122" name="Line 64"/>
            <p:cNvSpPr>
              <a:spLocks noChangeShapeType="1"/>
            </p:cNvSpPr>
            <p:nvPr/>
          </p:nvSpPr>
          <p:spPr bwMode="auto">
            <a:xfrm flipH="1">
              <a:off x="5005" y="364"/>
              <a:ext cx="201" cy="696"/>
            </a:xfrm>
            <a:prstGeom prst="line">
              <a:avLst/>
            </a:prstGeom>
            <a:noFill/>
            <a:ln w="28575">
              <a:solidFill>
                <a:schemeClr val="hlink"/>
              </a:solidFill>
              <a:round/>
              <a:headEnd/>
              <a:tailEnd type="stealth" w="med" len="med"/>
            </a:ln>
          </p:spPr>
          <p:txBody>
            <a:bodyPr/>
            <a:lstStyle/>
            <a:p>
              <a:endParaRPr lang="en-US"/>
            </a:p>
          </p:txBody>
        </p:sp>
      </p:grpSp>
      <p:grpSp>
        <p:nvGrpSpPr>
          <p:cNvPr id="12" name="Group 68"/>
          <p:cNvGrpSpPr>
            <a:grpSpLocks/>
          </p:cNvGrpSpPr>
          <p:nvPr/>
        </p:nvGrpSpPr>
        <p:grpSpPr bwMode="auto">
          <a:xfrm>
            <a:off x="3116263" y="982663"/>
            <a:ext cx="4981575" cy="3984625"/>
            <a:chOff x="1963" y="619"/>
            <a:chExt cx="3138" cy="2510"/>
          </a:xfrm>
        </p:grpSpPr>
        <p:sp>
          <p:nvSpPr>
            <p:cNvPr id="132116" name="Text Box 60"/>
            <p:cNvSpPr txBox="1">
              <a:spLocks noChangeArrowheads="1"/>
            </p:cNvSpPr>
            <p:nvPr/>
          </p:nvSpPr>
          <p:spPr bwMode="auto">
            <a:xfrm rot="-3674206">
              <a:off x="1704" y="1920"/>
              <a:ext cx="634"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King Fahd Bridge</a:t>
              </a:r>
            </a:p>
          </p:txBody>
        </p:sp>
        <p:sp>
          <p:nvSpPr>
            <p:cNvPr id="132117" name="Text Box 61"/>
            <p:cNvSpPr txBox="1">
              <a:spLocks noChangeArrowheads="1"/>
            </p:cNvSpPr>
            <p:nvPr/>
          </p:nvSpPr>
          <p:spPr bwMode="auto">
            <a:xfrm rot="-3674206">
              <a:off x="2770" y="2198"/>
              <a:ext cx="1291"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Prince Abdullah Ibn AbdulAziz Road</a:t>
              </a:r>
            </a:p>
          </p:txBody>
        </p:sp>
        <p:sp>
          <p:nvSpPr>
            <p:cNvPr id="132118" name="Text Box 62"/>
            <p:cNvSpPr txBox="1">
              <a:spLocks noChangeArrowheads="1"/>
            </p:cNvSpPr>
            <p:nvPr/>
          </p:nvSpPr>
          <p:spPr bwMode="auto">
            <a:xfrm rot="3861591">
              <a:off x="4300" y="882"/>
              <a:ext cx="641"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Al-Mu’aisim Road</a:t>
              </a:r>
            </a:p>
          </p:txBody>
        </p:sp>
        <p:sp>
          <p:nvSpPr>
            <p:cNvPr id="132119" name="Text Box 66"/>
            <p:cNvSpPr txBox="1">
              <a:spLocks noChangeArrowheads="1"/>
            </p:cNvSpPr>
            <p:nvPr/>
          </p:nvSpPr>
          <p:spPr bwMode="auto">
            <a:xfrm rot="2631585">
              <a:off x="4506" y="2772"/>
              <a:ext cx="59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King Fahd Road</a:t>
              </a:r>
            </a:p>
          </p:txBody>
        </p:sp>
        <p:sp>
          <p:nvSpPr>
            <p:cNvPr id="132120" name="Text Box 67"/>
            <p:cNvSpPr txBox="1">
              <a:spLocks noChangeArrowheads="1"/>
            </p:cNvSpPr>
            <p:nvPr/>
          </p:nvSpPr>
          <p:spPr bwMode="auto">
            <a:xfrm rot="2631585">
              <a:off x="2261" y="3014"/>
              <a:ext cx="76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King AbdulAziz Road</a:t>
              </a:r>
            </a:p>
          </p:txBody>
        </p:sp>
      </p:grpSp>
      <p:sp>
        <p:nvSpPr>
          <p:cNvPr id="430139" name="AutoShape 59" descr="C:\Documents and Settings\obellal\My Documents\Hajj\Mina\New Bridge 1.jpg"/>
          <p:cNvSpPr>
            <a:spLocks noChangeArrowheads="1"/>
          </p:cNvSpPr>
          <p:nvPr/>
        </p:nvSpPr>
        <p:spPr bwMode="auto">
          <a:xfrm>
            <a:off x="2163763" y="358775"/>
            <a:ext cx="5054600" cy="5789613"/>
          </a:xfrm>
          <a:prstGeom prst="wedgeRoundRectCallout">
            <a:avLst>
              <a:gd name="adj1" fmla="val -54208"/>
              <a:gd name="adj2" fmla="val -11505"/>
              <a:gd name="adj3" fmla="val 16667"/>
            </a:avLst>
          </a:prstGeom>
          <a:blipFill dpi="0" rotWithShape="0">
            <a:blip r:embed="rId5" cstate="print"/>
            <a:srcRect/>
            <a:stretch>
              <a:fillRect/>
            </a:stretch>
          </a:blipFill>
          <a:ln w="28575">
            <a:solidFill>
              <a:schemeClr val="tx2"/>
            </a:solidFill>
            <a:miter lim="800000"/>
            <a:headEnd/>
            <a:tailEnd/>
          </a:ln>
        </p:spPr>
        <p:txBody>
          <a:bodyPr/>
          <a:lstStyle/>
          <a:p>
            <a:endParaRPr lang="en-US"/>
          </a:p>
        </p:txBody>
      </p:sp>
      <p:sp>
        <p:nvSpPr>
          <p:cNvPr id="430138" name="AutoShape 58" descr="C:\Documents and Settings\obellal\My Documents\Hajj\Mina\Crowded at night.jpg"/>
          <p:cNvSpPr>
            <a:spLocks noChangeArrowheads="1"/>
          </p:cNvSpPr>
          <p:nvPr/>
        </p:nvSpPr>
        <p:spPr bwMode="auto">
          <a:xfrm>
            <a:off x="2860675" y="1358900"/>
            <a:ext cx="5789613" cy="4949825"/>
          </a:xfrm>
          <a:prstGeom prst="wedgeRoundRectCallout">
            <a:avLst>
              <a:gd name="adj1" fmla="val -55704"/>
              <a:gd name="adj2" fmla="val -7505"/>
              <a:gd name="adj3" fmla="val 16667"/>
            </a:avLst>
          </a:prstGeom>
          <a:blipFill dpi="0" rotWithShape="0">
            <a:blip r:embed="rId6" cstate="print"/>
            <a:srcRect/>
            <a:stretch>
              <a:fillRect/>
            </a:stretch>
          </a:blipFill>
          <a:ln w="28575">
            <a:solidFill>
              <a:schemeClr val="tx2"/>
            </a:solidFill>
            <a:miter lim="800000"/>
            <a:headEnd/>
            <a:tailEnd/>
          </a:ln>
        </p:spPr>
        <p:txBody>
          <a:bodyPr/>
          <a:lstStyle/>
          <a:p>
            <a:endParaRPr lang="en-US"/>
          </a:p>
        </p:txBody>
      </p:sp>
      <p:grpSp>
        <p:nvGrpSpPr>
          <p:cNvPr id="13" name="Group 64"/>
          <p:cNvGrpSpPr>
            <a:grpSpLocks/>
          </p:cNvGrpSpPr>
          <p:nvPr/>
        </p:nvGrpSpPr>
        <p:grpSpPr bwMode="auto">
          <a:xfrm>
            <a:off x="252413" y="315913"/>
            <a:ext cx="2556084" cy="1460498"/>
            <a:chOff x="252357" y="315194"/>
            <a:chExt cx="2555111" cy="1461847"/>
          </a:xfrm>
        </p:grpSpPr>
        <p:sp>
          <p:nvSpPr>
            <p:cNvPr id="62" name="Text Box 20"/>
            <p:cNvSpPr txBox="1">
              <a:spLocks noChangeArrowheads="1"/>
            </p:cNvSpPr>
            <p:nvPr/>
          </p:nvSpPr>
          <p:spPr bwMode="auto">
            <a:xfrm>
              <a:off x="252357" y="315194"/>
              <a:ext cx="2555111" cy="231045"/>
            </a:xfrm>
            <a:prstGeom prst="rect">
              <a:avLst/>
            </a:prstGeom>
            <a:solidFill>
              <a:srgbClr val="0099FF"/>
            </a:solidFill>
            <a:ln w="38100">
              <a:noFill/>
              <a:miter lim="800000"/>
              <a:headEnd/>
              <a:tailEnd/>
            </a:ln>
          </p:spPr>
          <p:txBody>
            <a:bodyPr wrap="none" lIns="27432" tIns="45720" rIns="27432" bIns="18288" anchor="ctr" anchorCtr="1">
              <a:spAutoFit/>
            </a:bodyPr>
            <a:lstStyle/>
            <a:p>
              <a:pPr rtl="0"/>
              <a:r>
                <a:rPr lang="en-US" sz="1800" b="1" i="0" dirty="0" err="1">
                  <a:solidFill>
                    <a:srgbClr val="FFFF00"/>
                  </a:solidFill>
                  <a:cs typeface="Times New Roman" pitchFamily="18" charset="0"/>
                </a:rPr>
                <a:t>Masjid</a:t>
              </a:r>
              <a:r>
                <a:rPr lang="en-US" sz="1800" b="1" i="0" dirty="0">
                  <a:solidFill>
                    <a:srgbClr val="FFFF00"/>
                  </a:solidFill>
                  <a:cs typeface="Times New Roman" pitchFamily="18" charset="0"/>
                </a:rPr>
                <a:t> </a:t>
              </a:r>
              <a:r>
                <a:rPr lang="en-US" sz="1800" b="1" i="0" dirty="0" err="1">
                  <a:solidFill>
                    <a:srgbClr val="FFFF00"/>
                  </a:solidFill>
                  <a:cs typeface="Times New Roman" pitchFamily="18" charset="0"/>
                </a:rPr>
                <a:t>Bay’at</a:t>
              </a:r>
              <a:r>
                <a:rPr lang="en-US" sz="1800" b="1" i="0" dirty="0">
                  <a:solidFill>
                    <a:srgbClr val="FFFF00"/>
                  </a:solidFill>
                  <a:cs typeface="Times New Roman" pitchFamily="18" charset="0"/>
                </a:rPr>
                <a:t> </a:t>
              </a:r>
              <a:r>
                <a:rPr lang="en-US" sz="1800" b="1" i="0" dirty="0" err="1">
                  <a:solidFill>
                    <a:srgbClr val="FFFF00"/>
                  </a:solidFill>
                  <a:cs typeface="Times New Roman" pitchFamily="18" charset="0"/>
                </a:rPr>
                <a:t>al’Aqabah</a:t>
              </a:r>
              <a:endParaRPr lang="en-US" sz="1800" b="1" i="0" dirty="0">
                <a:solidFill>
                  <a:srgbClr val="FFFF00"/>
                </a:solidFill>
                <a:cs typeface="Times New Roman" pitchFamily="18" charset="0"/>
              </a:endParaRPr>
            </a:p>
          </p:txBody>
        </p:sp>
        <p:cxnSp>
          <p:nvCxnSpPr>
            <p:cNvPr id="63" name="Straight Arrow Connector 60"/>
            <p:cNvCxnSpPr>
              <a:cxnSpLocks noChangeShapeType="1"/>
              <a:stCxn id="62" idx="2"/>
            </p:cNvCxnSpPr>
            <p:nvPr/>
          </p:nvCxnSpPr>
          <p:spPr bwMode="auto">
            <a:xfrm rot="5400000">
              <a:off x="555009" y="802137"/>
              <a:ext cx="1230802" cy="719006"/>
            </a:xfrm>
            <a:prstGeom prst="straightConnector1">
              <a:avLst/>
            </a:prstGeom>
            <a:noFill/>
            <a:ln w="34925" cap="rnd" algn="ctr">
              <a:solidFill>
                <a:srgbClr val="FF0000"/>
              </a:solidFill>
              <a:round/>
              <a:headEnd/>
              <a:tailEnd type="stealth" w="med" len="med"/>
            </a:ln>
          </p:spPr>
        </p:cxnSp>
      </p:grpSp>
      <p:sp>
        <p:nvSpPr>
          <p:cNvPr id="64" name="Rounded Rectangular Callout 63"/>
          <p:cNvSpPr>
            <a:spLocks noChangeArrowheads="1"/>
          </p:cNvSpPr>
          <p:nvPr/>
        </p:nvSpPr>
        <p:spPr bwMode="auto">
          <a:xfrm>
            <a:off x="1123950" y="1143000"/>
            <a:ext cx="7467600" cy="4552950"/>
          </a:xfrm>
          <a:prstGeom prst="wedgeRoundRectCallout">
            <a:avLst>
              <a:gd name="adj1" fmla="val -53829"/>
              <a:gd name="adj2" fmla="val -35514"/>
              <a:gd name="adj3" fmla="val 16667"/>
            </a:avLst>
          </a:prstGeom>
          <a:blipFill dpi="0" rotWithShape="1">
            <a:blip r:embed="rId7" cstate="print"/>
            <a:srcRect/>
            <a:stretch>
              <a:fillRect/>
            </a:stretch>
          </a:blipFill>
          <a:ln w="9525" algn="ctr">
            <a:solidFill>
              <a:schemeClr val="tx1"/>
            </a:solidFill>
            <a:round/>
            <a:headEnd/>
            <a:tailEnd/>
          </a:ln>
        </p:spPr>
        <p:txBody>
          <a:bodyPr/>
          <a:lstStyle/>
          <a:p>
            <a:pPr algn="ctr"/>
            <a:endParaRPr lang="ar-EG" sz="1800" b="1" i="0">
              <a:solidFill>
                <a:srgbClr val="663300"/>
              </a:solidFill>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430097"/>
                                        </p:tgtEl>
                                        <p:attrNameLst>
                                          <p:attrName>style.visibility</p:attrName>
                                        </p:attrNameLst>
                                      </p:cBhvr>
                                      <p:to>
                                        <p:strVal val="visible"/>
                                      </p:to>
                                    </p:set>
                                    <p:anim calcmode="lin" valueType="num">
                                      <p:cBhvr>
                                        <p:cTn id="7" dur="500" fill="hold"/>
                                        <p:tgtEl>
                                          <p:spTgt spid="430097"/>
                                        </p:tgtEl>
                                        <p:attrNameLst>
                                          <p:attrName>ppt_w</p:attrName>
                                        </p:attrNameLst>
                                      </p:cBhvr>
                                      <p:tavLst>
                                        <p:tav tm="0">
                                          <p:val>
                                            <p:strVal val="4*#ppt_w"/>
                                          </p:val>
                                        </p:tav>
                                        <p:tav tm="100000">
                                          <p:val>
                                            <p:strVal val="#ppt_w"/>
                                          </p:val>
                                        </p:tav>
                                      </p:tavLst>
                                    </p:anim>
                                    <p:anim calcmode="lin" valueType="num">
                                      <p:cBhvr>
                                        <p:cTn id="8" dur="500" fill="hold"/>
                                        <p:tgtEl>
                                          <p:spTgt spid="430097"/>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52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ppt_x</p:attrName>
                                        </p:attrNameLst>
                                      </p:cBhvr>
                                      <p:tavLst>
                                        <p:tav tm="0">
                                          <p:val>
                                            <p:fltVal val="0.5"/>
                                          </p:val>
                                        </p:tav>
                                        <p:tav tm="100000">
                                          <p:val>
                                            <p:strVal val="#ppt_x"/>
                                          </p:val>
                                        </p:tav>
                                      </p:tavLst>
                                    </p:anim>
                                    <p:anim calcmode="lin" valueType="num">
                                      <p:cBhvr>
                                        <p:cTn id="16"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grpId="0" nodeType="clickEffect">
                                  <p:stCondLst>
                                    <p:cond delay="0"/>
                                  </p:stCondLst>
                                  <p:childTnLst>
                                    <p:set>
                                      <p:cBhvr>
                                        <p:cTn id="20" dur="1" fill="hold">
                                          <p:stCondLst>
                                            <p:cond delay="0"/>
                                          </p:stCondLst>
                                        </p:cTn>
                                        <p:tgtEl>
                                          <p:spTgt spid="430105"/>
                                        </p:tgtEl>
                                        <p:attrNameLst>
                                          <p:attrName>style.visibility</p:attrName>
                                        </p:attrNameLst>
                                      </p:cBhvr>
                                      <p:to>
                                        <p:strVal val="visible"/>
                                      </p:to>
                                    </p:set>
                                    <p:anim calcmode="lin" valueType="num">
                                      <p:cBhvr>
                                        <p:cTn id="21" dur="500" fill="hold"/>
                                        <p:tgtEl>
                                          <p:spTgt spid="430105"/>
                                        </p:tgtEl>
                                        <p:attrNameLst>
                                          <p:attrName>ppt_w</p:attrName>
                                        </p:attrNameLst>
                                      </p:cBhvr>
                                      <p:tavLst>
                                        <p:tav tm="0">
                                          <p:val>
                                            <p:strVal val="4*#ppt_w"/>
                                          </p:val>
                                        </p:tav>
                                        <p:tav tm="100000">
                                          <p:val>
                                            <p:strVal val="#ppt_w"/>
                                          </p:val>
                                        </p:tav>
                                      </p:tavLst>
                                    </p:anim>
                                    <p:anim calcmode="lin" valueType="num">
                                      <p:cBhvr>
                                        <p:cTn id="22" dur="500" fill="hold"/>
                                        <p:tgtEl>
                                          <p:spTgt spid="430105"/>
                                        </p:tgtEl>
                                        <p:attrNameLst>
                                          <p:attrName>ppt_h</p:attrName>
                                        </p:attrNameLst>
                                      </p:cBhvr>
                                      <p:tavLst>
                                        <p:tav tm="0">
                                          <p:val>
                                            <p:strVal val="4*#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430100"/>
                                        </p:tgtEl>
                                        <p:attrNameLst>
                                          <p:attrName>style.visibility</p:attrName>
                                        </p:attrNameLst>
                                      </p:cBhvr>
                                      <p:to>
                                        <p:strVal val="visible"/>
                                      </p:to>
                                    </p:set>
                                    <p:anim calcmode="lin" valueType="num">
                                      <p:cBhvr>
                                        <p:cTn id="33" dur="1000" fill="hold"/>
                                        <p:tgtEl>
                                          <p:spTgt spid="430100"/>
                                        </p:tgtEl>
                                        <p:attrNameLst>
                                          <p:attrName>ppt_w</p:attrName>
                                        </p:attrNameLst>
                                      </p:cBhvr>
                                      <p:tavLst>
                                        <p:tav tm="0">
                                          <p:val>
                                            <p:fltVal val="0"/>
                                          </p:val>
                                        </p:tav>
                                        <p:tav tm="100000">
                                          <p:val>
                                            <p:strVal val="#ppt_w"/>
                                          </p:val>
                                        </p:tav>
                                      </p:tavLst>
                                    </p:anim>
                                    <p:anim calcmode="lin" valueType="num">
                                      <p:cBhvr>
                                        <p:cTn id="34" dur="1000" fill="hold"/>
                                        <p:tgtEl>
                                          <p:spTgt spid="430100"/>
                                        </p:tgtEl>
                                        <p:attrNameLst>
                                          <p:attrName>ppt_h</p:attrName>
                                        </p:attrNameLst>
                                      </p:cBhvr>
                                      <p:tavLst>
                                        <p:tav tm="0">
                                          <p:val>
                                            <p:fltVal val="0"/>
                                          </p:val>
                                        </p:tav>
                                        <p:tav tm="100000">
                                          <p:val>
                                            <p:strVal val="#ppt_h"/>
                                          </p:val>
                                        </p:tav>
                                      </p:tavLst>
                                    </p:anim>
                                    <p:anim calcmode="lin" valueType="num">
                                      <p:cBhvr>
                                        <p:cTn id="35" dur="1000" fill="hold"/>
                                        <p:tgtEl>
                                          <p:spTgt spid="430100"/>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4301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3"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1+#ppt_w/2"/>
                                          </p:val>
                                        </p:tav>
                                        <p:tav tm="100000">
                                          <p:val>
                                            <p:strVal val="#ppt_x"/>
                                          </p:val>
                                        </p:tav>
                                      </p:tavLst>
                                    </p:anim>
                                    <p:anim calcmode="lin" valueType="num">
                                      <p:cBhvr additive="base">
                                        <p:cTn id="4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grpId="0" nodeType="clickEffect">
                                  <p:stCondLst>
                                    <p:cond delay="0"/>
                                  </p:stCondLst>
                                  <p:childTnLst>
                                    <p:set>
                                      <p:cBhvr>
                                        <p:cTn id="46" dur="1" fill="hold">
                                          <p:stCondLst>
                                            <p:cond delay="0"/>
                                          </p:stCondLst>
                                        </p:cTn>
                                        <p:tgtEl>
                                          <p:spTgt spid="430139"/>
                                        </p:tgtEl>
                                        <p:attrNameLst>
                                          <p:attrName>style.visibility</p:attrName>
                                        </p:attrNameLst>
                                      </p:cBhvr>
                                      <p:to>
                                        <p:strVal val="visible"/>
                                      </p:to>
                                    </p:set>
                                    <p:anim calcmode="lin" valueType="num">
                                      <p:cBhvr>
                                        <p:cTn id="47" dur="500" fill="hold"/>
                                        <p:tgtEl>
                                          <p:spTgt spid="430139"/>
                                        </p:tgtEl>
                                        <p:attrNameLst>
                                          <p:attrName>ppt_x</p:attrName>
                                        </p:attrNameLst>
                                      </p:cBhvr>
                                      <p:tavLst>
                                        <p:tav tm="0">
                                          <p:val>
                                            <p:strVal val="#ppt_x-#ppt_w/2"/>
                                          </p:val>
                                        </p:tav>
                                        <p:tav tm="100000">
                                          <p:val>
                                            <p:strVal val="#ppt_x"/>
                                          </p:val>
                                        </p:tav>
                                      </p:tavLst>
                                    </p:anim>
                                    <p:anim calcmode="lin" valueType="num">
                                      <p:cBhvr>
                                        <p:cTn id="48" dur="500" fill="hold"/>
                                        <p:tgtEl>
                                          <p:spTgt spid="430139"/>
                                        </p:tgtEl>
                                        <p:attrNameLst>
                                          <p:attrName>ppt_y</p:attrName>
                                        </p:attrNameLst>
                                      </p:cBhvr>
                                      <p:tavLst>
                                        <p:tav tm="0">
                                          <p:val>
                                            <p:strVal val="#ppt_y"/>
                                          </p:val>
                                        </p:tav>
                                        <p:tav tm="100000">
                                          <p:val>
                                            <p:strVal val="#ppt_y"/>
                                          </p:val>
                                        </p:tav>
                                      </p:tavLst>
                                    </p:anim>
                                    <p:anim calcmode="lin" valueType="num">
                                      <p:cBhvr>
                                        <p:cTn id="49" dur="500" fill="hold"/>
                                        <p:tgtEl>
                                          <p:spTgt spid="430139"/>
                                        </p:tgtEl>
                                        <p:attrNameLst>
                                          <p:attrName>ppt_w</p:attrName>
                                        </p:attrNameLst>
                                      </p:cBhvr>
                                      <p:tavLst>
                                        <p:tav tm="0">
                                          <p:val>
                                            <p:fltVal val="0"/>
                                          </p:val>
                                        </p:tav>
                                        <p:tav tm="100000">
                                          <p:val>
                                            <p:strVal val="#ppt_w"/>
                                          </p:val>
                                        </p:tav>
                                      </p:tavLst>
                                    </p:anim>
                                    <p:anim calcmode="lin" valueType="num">
                                      <p:cBhvr>
                                        <p:cTn id="50" dur="500" fill="hold"/>
                                        <p:tgtEl>
                                          <p:spTgt spid="43013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430139"/>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8" fill="hold" grpId="0" nodeType="clickEffect">
                                  <p:stCondLst>
                                    <p:cond delay="0"/>
                                  </p:stCondLst>
                                  <p:childTnLst>
                                    <p:set>
                                      <p:cBhvr>
                                        <p:cTn id="60" dur="1" fill="hold">
                                          <p:stCondLst>
                                            <p:cond delay="0"/>
                                          </p:stCondLst>
                                        </p:cTn>
                                        <p:tgtEl>
                                          <p:spTgt spid="430138"/>
                                        </p:tgtEl>
                                        <p:attrNameLst>
                                          <p:attrName>style.visibility</p:attrName>
                                        </p:attrNameLst>
                                      </p:cBhvr>
                                      <p:to>
                                        <p:strVal val="visible"/>
                                      </p:to>
                                    </p:set>
                                    <p:anim calcmode="lin" valueType="num">
                                      <p:cBhvr>
                                        <p:cTn id="61" dur="500" fill="hold"/>
                                        <p:tgtEl>
                                          <p:spTgt spid="430138"/>
                                        </p:tgtEl>
                                        <p:attrNameLst>
                                          <p:attrName>ppt_x</p:attrName>
                                        </p:attrNameLst>
                                      </p:cBhvr>
                                      <p:tavLst>
                                        <p:tav tm="0">
                                          <p:val>
                                            <p:strVal val="#ppt_x-#ppt_w/2"/>
                                          </p:val>
                                        </p:tav>
                                        <p:tav tm="100000">
                                          <p:val>
                                            <p:strVal val="#ppt_x"/>
                                          </p:val>
                                        </p:tav>
                                      </p:tavLst>
                                    </p:anim>
                                    <p:anim calcmode="lin" valueType="num">
                                      <p:cBhvr>
                                        <p:cTn id="62" dur="500" fill="hold"/>
                                        <p:tgtEl>
                                          <p:spTgt spid="430138"/>
                                        </p:tgtEl>
                                        <p:attrNameLst>
                                          <p:attrName>ppt_y</p:attrName>
                                        </p:attrNameLst>
                                      </p:cBhvr>
                                      <p:tavLst>
                                        <p:tav tm="0">
                                          <p:val>
                                            <p:strVal val="#ppt_y"/>
                                          </p:val>
                                        </p:tav>
                                        <p:tav tm="100000">
                                          <p:val>
                                            <p:strVal val="#ppt_y"/>
                                          </p:val>
                                        </p:tav>
                                      </p:tavLst>
                                    </p:anim>
                                    <p:anim calcmode="lin" valueType="num">
                                      <p:cBhvr>
                                        <p:cTn id="63" dur="500" fill="hold"/>
                                        <p:tgtEl>
                                          <p:spTgt spid="430138"/>
                                        </p:tgtEl>
                                        <p:attrNameLst>
                                          <p:attrName>ppt_w</p:attrName>
                                        </p:attrNameLst>
                                      </p:cBhvr>
                                      <p:tavLst>
                                        <p:tav tm="0">
                                          <p:val>
                                            <p:fltVal val="0"/>
                                          </p:val>
                                        </p:tav>
                                        <p:tav tm="100000">
                                          <p:val>
                                            <p:strVal val="#ppt_w"/>
                                          </p:val>
                                        </p:tav>
                                      </p:tavLst>
                                    </p:anim>
                                    <p:anim calcmode="lin" valueType="num">
                                      <p:cBhvr>
                                        <p:cTn id="64" dur="500" fill="hold"/>
                                        <p:tgtEl>
                                          <p:spTgt spid="43013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430138"/>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34" presetClass="entr" presetSubtype="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 from="(-#ppt_w/2)" to="(#ppt_x)" calcmode="lin" valueType="num">
                                      <p:cBhvr>
                                        <p:cTn id="69" dur="600" fill="hold">
                                          <p:stCondLst>
                                            <p:cond delay="0"/>
                                          </p:stCondLst>
                                        </p:cTn>
                                        <p:tgtEl>
                                          <p:spTgt spid="6"/>
                                        </p:tgtEl>
                                        <p:attrNameLst>
                                          <p:attrName>ppt_x</p:attrName>
                                        </p:attrNameLst>
                                      </p:cBhvr>
                                    </p:anim>
                                    <p:anim from="0" to="-1.0" calcmode="lin" valueType="num">
                                      <p:cBhvr>
                                        <p:cTn id="70" dur="200" decel="50000" autoRev="1" fill="hold">
                                          <p:stCondLst>
                                            <p:cond delay="600"/>
                                          </p:stCondLst>
                                        </p:cTn>
                                        <p:tgtEl>
                                          <p:spTgt spid="6"/>
                                        </p:tgtEl>
                                        <p:attrNameLst>
                                          <p:attrName>xshear</p:attrName>
                                        </p:attrNameLst>
                                      </p:cBhvr>
                                    </p:anim>
                                    <p:animScale>
                                      <p:cBhvr>
                                        <p:cTn id="71" dur="200" decel="100000" autoRev="1" fill="hold">
                                          <p:stCondLst>
                                            <p:cond delay="600"/>
                                          </p:stCondLst>
                                        </p:cTn>
                                        <p:tgtEl>
                                          <p:spTgt spid="6"/>
                                        </p:tgtEl>
                                      </p:cBhvr>
                                      <p:from x="100000" y="100000"/>
                                      <p:to x="80000" y="100000"/>
                                    </p:animScale>
                                    <p:anim by="(#ppt_h/3+#ppt_w*0.1)" calcmode="lin" valueType="num">
                                      <p:cBhvr additive="sum">
                                        <p:cTn id="72" dur="200" decel="100000" autoRev="1" fill="hold">
                                          <p:stCondLst>
                                            <p:cond delay="600"/>
                                          </p:stCondLst>
                                        </p:cTn>
                                        <p:tgtEl>
                                          <p:spTgt spid="6"/>
                                        </p:tgtEl>
                                        <p:attrNameLst>
                                          <p:attrName>ppt_x</p:attrName>
                                        </p:attrNameLst>
                                      </p:cBhvr>
                                    </p:anim>
                                  </p:childTnLst>
                                </p:cTn>
                              </p:par>
                            </p:childTnLst>
                          </p:cTn>
                        </p:par>
                      </p:childTnLst>
                    </p:cTn>
                  </p:par>
                  <p:par>
                    <p:cTn id="73" fill="hold">
                      <p:stCondLst>
                        <p:cond delay="indefinite"/>
                      </p:stCondLst>
                      <p:childTnLst>
                        <p:par>
                          <p:cTn id="74" fill="hold">
                            <p:stCondLst>
                              <p:cond delay="0"/>
                            </p:stCondLst>
                            <p:childTnLst>
                              <p:par>
                                <p:cTn id="75" presetID="17" presetClass="entr" presetSubtype="4"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ppt_x</p:attrName>
                                        </p:attrNameLst>
                                      </p:cBhvr>
                                      <p:tavLst>
                                        <p:tav tm="0">
                                          <p:val>
                                            <p:strVal val="#ppt_x"/>
                                          </p:val>
                                        </p:tav>
                                        <p:tav tm="100000">
                                          <p:val>
                                            <p:strVal val="#ppt_x"/>
                                          </p:val>
                                        </p:tav>
                                      </p:tavLst>
                                    </p:anim>
                                    <p:anim calcmode="lin" valueType="num">
                                      <p:cBhvr>
                                        <p:cTn id="78" dur="500" fill="hold"/>
                                        <p:tgtEl>
                                          <p:spTgt spid="11"/>
                                        </p:tgtEl>
                                        <p:attrNameLst>
                                          <p:attrName>ppt_y</p:attrName>
                                        </p:attrNameLst>
                                      </p:cBhvr>
                                      <p:tavLst>
                                        <p:tav tm="0">
                                          <p:val>
                                            <p:strVal val="#ppt_y+#ppt_h/2"/>
                                          </p:val>
                                        </p:tav>
                                        <p:tav tm="100000">
                                          <p:val>
                                            <p:strVal val="#ppt_y"/>
                                          </p:val>
                                        </p:tav>
                                      </p:tavLst>
                                    </p:anim>
                                    <p:anim calcmode="lin" valueType="num">
                                      <p:cBhvr>
                                        <p:cTn id="79" dur="500" fill="hold"/>
                                        <p:tgtEl>
                                          <p:spTgt spid="11"/>
                                        </p:tgtEl>
                                        <p:attrNameLst>
                                          <p:attrName>ppt_w</p:attrName>
                                        </p:attrNameLst>
                                      </p:cBhvr>
                                      <p:tavLst>
                                        <p:tav tm="0">
                                          <p:val>
                                            <p:strVal val="#ppt_w"/>
                                          </p:val>
                                        </p:tav>
                                        <p:tav tm="100000">
                                          <p:val>
                                            <p:strVal val="#ppt_w"/>
                                          </p:val>
                                        </p:tav>
                                      </p:tavLst>
                                    </p:anim>
                                    <p:anim calcmode="lin" valueType="num">
                                      <p:cBhvr>
                                        <p:cTn id="80"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right)">
                                      <p:cBhvr>
                                        <p:cTn id="85" dur="2000"/>
                                        <p:tgtEl>
                                          <p:spTgt spid="7"/>
                                        </p:tgtEl>
                                      </p:cBhvr>
                                    </p:animEffect>
                                  </p:childTnLst>
                                </p:cTn>
                              </p:par>
                              <p:par>
                                <p:cTn id="86" presetID="22" presetClass="entr" presetSubtype="2"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right)">
                                      <p:cBhvr>
                                        <p:cTn id="88" dur="2000"/>
                                        <p:tgtEl>
                                          <p:spTgt spid="9"/>
                                        </p:tgtEl>
                                      </p:cBhvr>
                                    </p:animEffect>
                                  </p:childTnLst>
                                </p:cTn>
                              </p:par>
                              <p:par>
                                <p:cTn id="89" presetID="22" presetClass="entr" presetSubtype="2" fill="hold"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right)">
                                      <p:cBhvr>
                                        <p:cTn id="91" dur="20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10" fill="hold" nodeType="clickEffect">
                                  <p:stCondLst>
                                    <p:cond delay="0"/>
                                  </p:stCondLst>
                                  <p:childTnLst>
                                    <p:set>
                                      <p:cBhvr>
                                        <p:cTn id="95" dur="1" fill="hold">
                                          <p:stCondLst>
                                            <p:cond delay="0"/>
                                          </p:stCondLst>
                                        </p:cTn>
                                        <p:tgtEl>
                                          <p:spTgt spid="12"/>
                                        </p:tgtEl>
                                        <p:attrNameLst>
                                          <p:attrName>style.visibility</p:attrName>
                                        </p:attrNameLst>
                                      </p:cBhvr>
                                      <p:to>
                                        <p:strVal val="visible"/>
                                      </p:to>
                                    </p:set>
                                    <p:anim calcmode="lin" valueType="num">
                                      <p:cBhvr>
                                        <p:cTn id="96" dur="500" fill="hold"/>
                                        <p:tgtEl>
                                          <p:spTgt spid="12"/>
                                        </p:tgtEl>
                                        <p:attrNameLst>
                                          <p:attrName>ppt_w</p:attrName>
                                        </p:attrNameLst>
                                      </p:cBhvr>
                                      <p:tavLst>
                                        <p:tav tm="0">
                                          <p:val>
                                            <p:fltVal val="0"/>
                                          </p:val>
                                        </p:tav>
                                        <p:tav tm="100000">
                                          <p:val>
                                            <p:strVal val="#ppt_w"/>
                                          </p:val>
                                        </p:tav>
                                      </p:tavLst>
                                    </p:anim>
                                    <p:anim calcmode="lin" valueType="num">
                                      <p:cBhvr>
                                        <p:cTn id="97"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down)">
                                      <p:cBhvr>
                                        <p:cTn id="102" dur="580">
                                          <p:stCondLst>
                                            <p:cond delay="0"/>
                                          </p:stCondLst>
                                        </p:cTn>
                                        <p:tgtEl>
                                          <p:spTgt spid="13"/>
                                        </p:tgtEl>
                                      </p:cBhvr>
                                    </p:animEffect>
                                    <p:anim calcmode="lin" valueType="num">
                                      <p:cBhvr>
                                        <p:cTn id="10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08" dur="26">
                                          <p:stCondLst>
                                            <p:cond delay="650"/>
                                          </p:stCondLst>
                                        </p:cTn>
                                        <p:tgtEl>
                                          <p:spTgt spid="13"/>
                                        </p:tgtEl>
                                      </p:cBhvr>
                                      <p:to x="100000" y="60000"/>
                                    </p:animScale>
                                    <p:animScale>
                                      <p:cBhvr>
                                        <p:cTn id="109" dur="166" decel="50000">
                                          <p:stCondLst>
                                            <p:cond delay="676"/>
                                          </p:stCondLst>
                                        </p:cTn>
                                        <p:tgtEl>
                                          <p:spTgt spid="13"/>
                                        </p:tgtEl>
                                      </p:cBhvr>
                                      <p:to x="100000" y="100000"/>
                                    </p:animScale>
                                    <p:animScale>
                                      <p:cBhvr>
                                        <p:cTn id="110" dur="26">
                                          <p:stCondLst>
                                            <p:cond delay="1312"/>
                                          </p:stCondLst>
                                        </p:cTn>
                                        <p:tgtEl>
                                          <p:spTgt spid="13"/>
                                        </p:tgtEl>
                                      </p:cBhvr>
                                      <p:to x="100000" y="80000"/>
                                    </p:animScale>
                                    <p:animScale>
                                      <p:cBhvr>
                                        <p:cTn id="111" dur="166" decel="50000">
                                          <p:stCondLst>
                                            <p:cond delay="1338"/>
                                          </p:stCondLst>
                                        </p:cTn>
                                        <p:tgtEl>
                                          <p:spTgt spid="13"/>
                                        </p:tgtEl>
                                      </p:cBhvr>
                                      <p:to x="100000" y="100000"/>
                                    </p:animScale>
                                    <p:animScale>
                                      <p:cBhvr>
                                        <p:cTn id="112" dur="26">
                                          <p:stCondLst>
                                            <p:cond delay="1642"/>
                                          </p:stCondLst>
                                        </p:cTn>
                                        <p:tgtEl>
                                          <p:spTgt spid="13"/>
                                        </p:tgtEl>
                                      </p:cBhvr>
                                      <p:to x="100000" y="90000"/>
                                    </p:animScale>
                                    <p:animScale>
                                      <p:cBhvr>
                                        <p:cTn id="113" dur="166" decel="50000">
                                          <p:stCondLst>
                                            <p:cond delay="1668"/>
                                          </p:stCondLst>
                                        </p:cTn>
                                        <p:tgtEl>
                                          <p:spTgt spid="13"/>
                                        </p:tgtEl>
                                      </p:cBhvr>
                                      <p:to x="100000" y="100000"/>
                                    </p:animScale>
                                    <p:animScale>
                                      <p:cBhvr>
                                        <p:cTn id="114" dur="26">
                                          <p:stCondLst>
                                            <p:cond delay="1808"/>
                                          </p:stCondLst>
                                        </p:cTn>
                                        <p:tgtEl>
                                          <p:spTgt spid="13"/>
                                        </p:tgtEl>
                                      </p:cBhvr>
                                      <p:to x="100000" y="95000"/>
                                    </p:animScale>
                                    <p:animScale>
                                      <p:cBhvr>
                                        <p:cTn id="115" dur="166" decel="50000">
                                          <p:stCondLst>
                                            <p:cond delay="1834"/>
                                          </p:stCondLst>
                                        </p:cTn>
                                        <p:tgtEl>
                                          <p:spTgt spid="13"/>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17" presetClass="entr" presetSubtype="8" fill="hold" grpId="0" nodeType="clickEffect">
                                  <p:stCondLst>
                                    <p:cond delay="0"/>
                                  </p:stCondLst>
                                  <p:childTnLst>
                                    <p:set>
                                      <p:cBhvr>
                                        <p:cTn id="119" dur="1" fill="hold">
                                          <p:stCondLst>
                                            <p:cond delay="0"/>
                                          </p:stCondLst>
                                        </p:cTn>
                                        <p:tgtEl>
                                          <p:spTgt spid="64"/>
                                        </p:tgtEl>
                                        <p:attrNameLst>
                                          <p:attrName>style.visibility</p:attrName>
                                        </p:attrNameLst>
                                      </p:cBhvr>
                                      <p:to>
                                        <p:strVal val="visible"/>
                                      </p:to>
                                    </p:set>
                                    <p:anim calcmode="lin" valueType="num">
                                      <p:cBhvr>
                                        <p:cTn id="120" dur="500" fill="hold"/>
                                        <p:tgtEl>
                                          <p:spTgt spid="64"/>
                                        </p:tgtEl>
                                        <p:attrNameLst>
                                          <p:attrName>ppt_x</p:attrName>
                                        </p:attrNameLst>
                                      </p:cBhvr>
                                      <p:tavLst>
                                        <p:tav tm="0">
                                          <p:val>
                                            <p:strVal val="#ppt_x-#ppt_w/2"/>
                                          </p:val>
                                        </p:tav>
                                        <p:tav tm="100000">
                                          <p:val>
                                            <p:strVal val="#ppt_x"/>
                                          </p:val>
                                        </p:tav>
                                      </p:tavLst>
                                    </p:anim>
                                    <p:anim calcmode="lin" valueType="num">
                                      <p:cBhvr>
                                        <p:cTn id="121" dur="500" fill="hold"/>
                                        <p:tgtEl>
                                          <p:spTgt spid="64"/>
                                        </p:tgtEl>
                                        <p:attrNameLst>
                                          <p:attrName>ppt_y</p:attrName>
                                        </p:attrNameLst>
                                      </p:cBhvr>
                                      <p:tavLst>
                                        <p:tav tm="0">
                                          <p:val>
                                            <p:strVal val="#ppt_y"/>
                                          </p:val>
                                        </p:tav>
                                        <p:tav tm="100000">
                                          <p:val>
                                            <p:strVal val="#ppt_y"/>
                                          </p:val>
                                        </p:tav>
                                      </p:tavLst>
                                    </p:anim>
                                    <p:anim calcmode="lin" valueType="num">
                                      <p:cBhvr>
                                        <p:cTn id="122" dur="500" fill="hold"/>
                                        <p:tgtEl>
                                          <p:spTgt spid="64"/>
                                        </p:tgtEl>
                                        <p:attrNameLst>
                                          <p:attrName>ppt_w</p:attrName>
                                        </p:attrNameLst>
                                      </p:cBhvr>
                                      <p:tavLst>
                                        <p:tav tm="0">
                                          <p:val>
                                            <p:fltVal val="0"/>
                                          </p:val>
                                        </p:tav>
                                        <p:tav tm="100000">
                                          <p:val>
                                            <p:strVal val="#ppt_w"/>
                                          </p:val>
                                        </p:tav>
                                      </p:tavLst>
                                    </p:anim>
                                    <p:anim calcmode="lin" valueType="num">
                                      <p:cBhvr>
                                        <p:cTn id="123" dur="500" fill="hold"/>
                                        <p:tgtEl>
                                          <p:spTgt spid="64"/>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97" grpId="0" animBg="1" autoUpdateAnimBg="0"/>
      <p:bldP spid="430100" grpId="0" animBg="1" autoUpdateAnimBg="0"/>
      <p:bldP spid="430105" grpId="0" animBg="1" autoUpdateAnimBg="0"/>
      <p:bldP spid="430139" grpId="0" animBg="1" autoUpdateAnimBg="0"/>
      <p:bldP spid="430138" grpId="0" animBg="1" autoUpdateAnimBg="0"/>
      <p:bldP spid="64"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Slide Number Placeholder 6"/>
          <p:cNvSpPr>
            <a:spLocks noGrp="1"/>
          </p:cNvSpPr>
          <p:nvPr>
            <p:ph type="sldNum" sz="quarter" idx="12"/>
          </p:nvPr>
        </p:nvSpPr>
        <p:spPr>
          <a:noFill/>
        </p:spPr>
        <p:txBody>
          <a:bodyPr/>
          <a:lstStyle/>
          <a:p>
            <a:fld id="{398555E0-F6AB-4D10-B0CE-DC115A87D332}" type="slidenum">
              <a:rPr lang="en-US"/>
              <a:pPr/>
              <a:t>117</a:t>
            </a:fld>
            <a:endParaRPr lang="en-US"/>
          </a:p>
        </p:txBody>
      </p:sp>
      <p:sp>
        <p:nvSpPr>
          <p:cNvPr id="356358" name="Rectangle 6"/>
          <p:cNvSpPr>
            <a:spLocks noGrp="1" noChangeArrowheads="1"/>
          </p:cNvSpPr>
          <p:nvPr>
            <p:ph type="title"/>
          </p:nvPr>
        </p:nvSpPr>
        <p:spPr>
          <a:xfrm>
            <a:off x="163513" y="69850"/>
            <a:ext cx="8809037" cy="838200"/>
          </a:xfrm>
        </p:spPr>
        <p:txBody>
          <a:bodyPr/>
          <a:lstStyle/>
          <a:p>
            <a:pPr eaLnBrk="1" hangingPunct="1">
              <a:defRPr/>
            </a:pPr>
            <a:r>
              <a:rPr lang="en-US"/>
              <a:t>Leaving Mina for Arafah - </a:t>
            </a:r>
            <a:r>
              <a:rPr lang="en-US" sz="2800">
                <a:solidFill>
                  <a:schemeClr val="hlink"/>
                </a:solidFill>
              </a:rPr>
              <a:t>9 Dhul-Hijjah</a:t>
            </a:r>
          </a:p>
        </p:txBody>
      </p:sp>
      <p:sp>
        <p:nvSpPr>
          <p:cNvPr id="356359" name="Rectangle 7"/>
          <p:cNvSpPr>
            <a:spLocks noGrp="1" noChangeArrowheads="1"/>
          </p:cNvSpPr>
          <p:nvPr>
            <p:ph type="body" sz="half" idx="1"/>
          </p:nvPr>
        </p:nvSpPr>
        <p:spPr>
          <a:xfrm>
            <a:off x="1657350" y="5784850"/>
            <a:ext cx="5827713" cy="809625"/>
          </a:xfrm>
        </p:spPr>
        <p:txBody>
          <a:bodyPr/>
          <a:lstStyle/>
          <a:p>
            <a:pPr eaLnBrk="1" hangingPunct="1"/>
            <a:r>
              <a:rPr lang="en-US" sz="1800"/>
              <a:t>After sunrise on the day of Arafah, depart for Arafah while making Talbiyah or Takbeer.</a:t>
            </a:r>
          </a:p>
        </p:txBody>
      </p:sp>
      <p:pic>
        <p:nvPicPr>
          <p:cNvPr id="133125" name="Picture 11" descr="C:\Documents and Settings\obellal\My Documents\Hajj\Mina\Mina 1.jpg"/>
          <p:cNvPicPr>
            <a:picLocks noGrp="1" noChangeAspect="1" noChangeArrowheads="1"/>
          </p:cNvPicPr>
          <p:nvPr>
            <p:ph type="clipArt" sz="half" idx="2"/>
          </p:nvPr>
        </p:nvPicPr>
        <p:blipFill>
          <a:blip r:embed="rId3" cstate="print"/>
          <a:srcRect/>
          <a:stretch>
            <a:fillRect/>
          </a:stretch>
        </p:blipFill>
        <p:spPr>
          <a:xfrm>
            <a:off x="1525588" y="1020763"/>
            <a:ext cx="6092825" cy="4570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56359">
                                            <p:txEl>
                                              <p:pRg st="0" end="0"/>
                                            </p:txEl>
                                          </p:spTgt>
                                        </p:tgtEl>
                                        <p:attrNameLst>
                                          <p:attrName>style.visibility</p:attrName>
                                        </p:attrNameLst>
                                      </p:cBhvr>
                                      <p:to>
                                        <p:strVal val="visible"/>
                                      </p:to>
                                    </p:set>
                                    <p:anim calcmode="lin" valueType="num">
                                      <p:cBhvr>
                                        <p:cTn id="7" dur="500" fill="hold"/>
                                        <p:tgtEl>
                                          <p:spTgt spid="35635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56359">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9"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Slide Number Placeholder 6"/>
          <p:cNvSpPr>
            <a:spLocks noGrp="1"/>
          </p:cNvSpPr>
          <p:nvPr>
            <p:ph type="sldNum" sz="quarter" idx="12"/>
          </p:nvPr>
        </p:nvSpPr>
        <p:spPr>
          <a:noFill/>
        </p:spPr>
        <p:txBody>
          <a:bodyPr/>
          <a:lstStyle/>
          <a:p>
            <a:fld id="{829CD0FC-58D6-4CBA-A79F-2CE0786D8C8B}" type="slidenum">
              <a:rPr lang="en-US"/>
              <a:pPr/>
              <a:t>118</a:t>
            </a:fld>
            <a:endParaRPr lang="en-US"/>
          </a:p>
        </p:txBody>
      </p:sp>
      <p:sp>
        <p:nvSpPr>
          <p:cNvPr id="175106" name="Rectangle 2"/>
          <p:cNvSpPr>
            <a:spLocks noGrp="1" noChangeArrowheads="1"/>
          </p:cNvSpPr>
          <p:nvPr>
            <p:ph type="title"/>
          </p:nvPr>
        </p:nvSpPr>
        <p:spPr>
          <a:xfrm>
            <a:off x="685800" y="198438"/>
            <a:ext cx="7772400" cy="838200"/>
          </a:xfrm>
        </p:spPr>
        <p:txBody>
          <a:bodyPr/>
          <a:lstStyle/>
          <a:p>
            <a:pPr eaLnBrk="1" hangingPunct="1">
              <a:defRPr/>
            </a:pPr>
            <a:r>
              <a:rPr lang="en-US"/>
              <a:t>Arafah (1) - </a:t>
            </a:r>
            <a:r>
              <a:rPr lang="en-US" sz="2800">
                <a:solidFill>
                  <a:schemeClr val="hlink"/>
                </a:solidFill>
              </a:rPr>
              <a:t>9 Dhul-Hijjah</a:t>
            </a:r>
          </a:p>
        </p:txBody>
      </p:sp>
      <p:pic>
        <p:nvPicPr>
          <p:cNvPr id="134148" name="Picture 10" descr="C:\Documents and Settings\Omar\My Documents\Hajj\Arafah\Jabal ^Arafat.jpg"/>
          <p:cNvPicPr>
            <a:picLocks noGrp="1" noChangeAspect="1" noChangeArrowheads="1"/>
          </p:cNvPicPr>
          <p:nvPr>
            <p:ph type="clipArt" sz="half" idx="2"/>
          </p:nvPr>
        </p:nvPicPr>
        <p:blipFill>
          <a:blip r:embed="rId3" cstate="print"/>
          <a:srcRect/>
          <a:stretch>
            <a:fillRect/>
          </a:stretch>
        </p:blipFill>
        <p:spPr>
          <a:xfrm>
            <a:off x="249238" y="1635125"/>
            <a:ext cx="8640762" cy="37798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5116" name="Rectangle 12"/>
          <p:cNvSpPr>
            <a:spLocks noGrp="1" noChangeArrowheads="1"/>
          </p:cNvSpPr>
          <p:nvPr>
            <p:ph type="body" sz="half" idx="1"/>
          </p:nvPr>
        </p:nvSpPr>
        <p:spPr>
          <a:xfrm>
            <a:off x="1847850" y="5654675"/>
            <a:ext cx="5453063" cy="684213"/>
          </a:xfrm>
          <a:noFill/>
        </p:spPr>
        <p:txBody>
          <a:bodyPr/>
          <a:lstStyle/>
          <a:p>
            <a:pPr eaLnBrk="1" hangingPunct="1"/>
            <a:r>
              <a:rPr lang="en-US" sz="1800">
                <a:effectLst>
                  <a:outerShdw blurRad="38100" dist="38100" dir="2700000" algn="tl" rotWithShape="0">
                    <a:srgbClr val="000000">
                      <a:alpha val="43137"/>
                    </a:srgbClr>
                  </a:outerShdw>
                </a:effectLst>
              </a:rPr>
              <a:t>Arrive at Arafah, before Zawal if possible.</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5116">
                                            <p:txEl>
                                              <p:pRg st="0" end="0"/>
                                            </p:txEl>
                                          </p:spTgt>
                                        </p:tgtEl>
                                        <p:attrNameLst>
                                          <p:attrName>style.visibility</p:attrName>
                                        </p:attrNameLst>
                                      </p:cBhvr>
                                      <p:to>
                                        <p:strVal val="visible"/>
                                      </p:to>
                                    </p:set>
                                    <p:anim calcmode="lin" valueType="num">
                                      <p:cBhvr>
                                        <p:cTn id="7" dur="500" fill="hold"/>
                                        <p:tgtEl>
                                          <p:spTgt spid="17511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7511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6"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Slide Number Placeholder 6"/>
          <p:cNvSpPr>
            <a:spLocks noGrp="1"/>
          </p:cNvSpPr>
          <p:nvPr>
            <p:ph type="sldNum" sz="quarter" idx="12"/>
          </p:nvPr>
        </p:nvSpPr>
        <p:spPr>
          <a:noFill/>
        </p:spPr>
        <p:txBody>
          <a:bodyPr/>
          <a:lstStyle/>
          <a:p>
            <a:fld id="{0203BD69-0300-4CF1-B70F-A3A7912168EF}" type="slidenum">
              <a:rPr lang="en-US"/>
              <a:pPr/>
              <a:t>119</a:t>
            </a:fld>
            <a:endParaRPr lang="en-US"/>
          </a:p>
        </p:txBody>
      </p:sp>
      <p:sp>
        <p:nvSpPr>
          <p:cNvPr id="178178" name="Rectangle 1026"/>
          <p:cNvSpPr>
            <a:spLocks noGrp="1" noChangeArrowheads="1"/>
          </p:cNvSpPr>
          <p:nvPr>
            <p:ph type="title"/>
          </p:nvPr>
        </p:nvSpPr>
        <p:spPr>
          <a:xfrm>
            <a:off x="498475" y="327025"/>
            <a:ext cx="8153400" cy="914400"/>
          </a:xfrm>
        </p:spPr>
        <p:txBody>
          <a:bodyPr/>
          <a:lstStyle/>
          <a:p>
            <a:pPr eaLnBrk="1" hangingPunct="1">
              <a:defRPr/>
            </a:pPr>
            <a:r>
              <a:rPr lang="en-US"/>
              <a:t>Excellence of the day of Arafah</a:t>
            </a:r>
          </a:p>
        </p:txBody>
      </p:sp>
      <p:sp>
        <p:nvSpPr>
          <p:cNvPr id="178179" name="Rectangle 1027"/>
          <p:cNvSpPr>
            <a:spLocks noGrp="1" noChangeArrowheads="1"/>
          </p:cNvSpPr>
          <p:nvPr>
            <p:ph type="body" sz="half" idx="1"/>
          </p:nvPr>
        </p:nvSpPr>
        <p:spPr>
          <a:xfrm>
            <a:off x="0" y="1884363"/>
            <a:ext cx="3810000" cy="4110037"/>
          </a:xfrm>
        </p:spPr>
        <p:txBody>
          <a:bodyPr/>
          <a:lstStyle/>
          <a:p>
            <a:pPr eaLnBrk="1" hangingPunct="1"/>
            <a:r>
              <a:rPr lang="en-US" sz="2000" dirty="0"/>
              <a:t>The Prophet (</a:t>
            </a:r>
            <a:r>
              <a:rPr lang="ar-SA" sz="2000" dirty="0">
                <a:ea typeface="Times New Roman (Arabic)"/>
                <a:cs typeface="Times New Roman (Arabic)"/>
              </a:rPr>
              <a:t>صلى الله عليه وسلم</a:t>
            </a:r>
            <a:r>
              <a:rPr lang="en-US" sz="2000" dirty="0"/>
              <a:t>) said: "</a:t>
            </a:r>
            <a:r>
              <a:rPr lang="en-US" sz="2000" dirty="0">
                <a:solidFill>
                  <a:schemeClr val="folHlink"/>
                </a:solidFill>
              </a:rPr>
              <a:t>There is no day on which Allah frees more of His slaves from Fire than the Day of </a:t>
            </a:r>
            <a:r>
              <a:rPr lang="en-US" sz="2000" dirty="0" err="1">
                <a:solidFill>
                  <a:schemeClr val="folHlink"/>
                </a:solidFill>
              </a:rPr>
              <a:t>Arafah</a:t>
            </a:r>
            <a:r>
              <a:rPr lang="en-US" sz="2000" dirty="0">
                <a:solidFill>
                  <a:schemeClr val="folHlink"/>
                </a:solidFill>
              </a:rPr>
              <a:t>. He draws near, then praises them before the angles, saying: What do they seek?</a:t>
            </a:r>
            <a:r>
              <a:rPr lang="en-US" sz="2000" dirty="0"/>
              <a:t>"</a:t>
            </a:r>
          </a:p>
        </p:txBody>
      </p:sp>
      <p:pic>
        <p:nvPicPr>
          <p:cNvPr id="135173" name="Picture 1031" descr="C:\Documents and Settings\obellal\My Documents\Hajj\Arafah\standing.bmp"/>
          <p:cNvPicPr>
            <a:picLocks noGrp="1" noChangeAspect="1" noChangeArrowheads="1"/>
          </p:cNvPicPr>
          <p:nvPr>
            <p:ph type="clipArt" sz="half" idx="2"/>
          </p:nvPr>
        </p:nvPicPr>
        <p:blipFill>
          <a:blip r:embed="rId3" cstate="print"/>
          <a:srcRect/>
          <a:stretch>
            <a:fillRect/>
          </a:stretch>
        </p:blipFill>
        <p:spPr>
          <a:xfrm>
            <a:off x="3798888" y="1870075"/>
            <a:ext cx="5289550" cy="3967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anim calcmode="lin" valueType="num">
                                      <p:cBhvr additive="base">
                                        <p:cTn id="7" dur="500" fill="hold"/>
                                        <p:tgtEl>
                                          <p:spTgt spid="178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817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3EFA7DED-6040-4EBF-A17F-A0B8C46B315C}" type="slidenum">
              <a:rPr lang="en-US"/>
              <a:pPr/>
              <a:t>12</a:t>
            </a:fld>
            <a:endParaRPr lang="en-US"/>
          </a:p>
        </p:txBody>
      </p:sp>
      <p:sp>
        <p:nvSpPr>
          <p:cNvPr id="219138" name="Rectangle 1026"/>
          <p:cNvSpPr>
            <a:spLocks noGrp="1" noChangeArrowheads="1"/>
          </p:cNvSpPr>
          <p:nvPr>
            <p:ph type="title"/>
          </p:nvPr>
        </p:nvSpPr>
        <p:spPr>
          <a:xfrm>
            <a:off x="685800" y="690563"/>
            <a:ext cx="7772400" cy="838200"/>
          </a:xfrm>
        </p:spPr>
        <p:txBody>
          <a:bodyPr/>
          <a:lstStyle/>
          <a:p>
            <a:pPr eaLnBrk="1" hangingPunct="1">
              <a:defRPr/>
            </a:pPr>
            <a:r>
              <a:rPr lang="en-US" dirty="0" err="1"/>
              <a:t>Haram</a:t>
            </a:r>
            <a:r>
              <a:rPr lang="en-US" dirty="0"/>
              <a:t> of Makkah</a:t>
            </a:r>
            <a:br>
              <a:rPr lang="en-US" dirty="0"/>
            </a:br>
            <a:r>
              <a:rPr lang="ar-SA" dirty="0">
                <a:cs typeface="Times New Roman (Arabic)" charset="-78"/>
              </a:rPr>
              <a:t>حَرَم</a:t>
            </a:r>
            <a:r>
              <a:rPr lang="ar-EG" dirty="0">
                <a:cs typeface="Times New Roman (Arabic)" charset="-78"/>
              </a:rPr>
              <a:t>ُ</a:t>
            </a:r>
            <a:r>
              <a:rPr lang="ar-SA" dirty="0">
                <a:cs typeface="Times New Roman (Arabic)" charset="-78"/>
              </a:rPr>
              <a:t> مكة</a:t>
            </a:r>
            <a:r>
              <a:rPr lang="en-US" dirty="0"/>
              <a:t> </a:t>
            </a:r>
          </a:p>
        </p:txBody>
      </p:sp>
      <p:sp>
        <p:nvSpPr>
          <p:cNvPr id="219139" name="Rectangle 1027"/>
          <p:cNvSpPr>
            <a:spLocks noGrp="1" noChangeArrowheads="1"/>
          </p:cNvSpPr>
          <p:nvPr>
            <p:ph type="body" idx="1"/>
          </p:nvPr>
        </p:nvSpPr>
        <p:spPr>
          <a:xfrm>
            <a:off x="685800" y="2058988"/>
            <a:ext cx="7772400" cy="4114800"/>
          </a:xfrm>
        </p:spPr>
        <p:txBody>
          <a:bodyPr/>
          <a:lstStyle/>
          <a:p>
            <a:pPr eaLnBrk="1" hangingPunct="1">
              <a:lnSpc>
                <a:spcPct val="120000"/>
              </a:lnSpc>
            </a:pPr>
            <a:r>
              <a:rPr lang="en-US" sz="1800" dirty="0">
                <a:effectLst>
                  <a:outerShdw blurRad="38100" dist="38100" dir="2700000" algn="tl">
                    <a:srgbClr val="000000">
                      <a:alpha val="43137"/>
                    </a:srgbClr>
                  </a:outerShdw>
                </a:effectLst>
              </a:rPr>
              <a:t>The </a:t>
            </a:r>
            <a:r>
              <a:rPr lang="en-US" sz="1800" b="1" dirty="0" err="1">
                <a:solidFill>
                  <a:schemeClr val="hlink"/>
                </a:solidFill>
                <a:effectLst>
                  <a:outerShdw blurRad="38100" dist="38100" dir="2700000" algn="tl">
                    <a:srgbClr val="000000">
                      <a:alpha val="43137"/>
                    </a:srgbClr>
                  </a:outerShdw>
                </a:effectLst>
              </a:rPr>
              <a:t>Haram</a:t>
            </a:r>
            <a:r>
              <a:rPr lang="en-US" sz="1800" b="1" dirty="0">
                <a:solidFill>
                  <a:schemeClr val="hlink"/>
                </a:solidFill>
                <a:effectLst>
                  <a:outerShdw blurRad="38100" dist="38100" dir="2700000" algn="tl">
                    <a:srgbClr val="000000">
                      <a:alpha val="43137"/>
                    </a:srgbClr>
                  </a:outerShdw>
                </a:effectLst>
              </a:rPr>
              <a:t> of Makkah</a:t>
            </a:r>
            <a:r>
              <a:rPr lang="en-US" sz="1800" dirty="0">
                <a:effectLst>
                  <a:outerShdw blurRad="38100" dist="38100" dir="2700000" algn="tl">
                    <a:srgbClr val="000000">
                      <a:alpha val="43137"/>
                    </a:srgbClr>
                  </a:outerShdw>
                </a:effectLst>
              </a:rPr>
              <a:t> is the sanctified area surrounding Makkah. It was delimited by </a:t>
            </a:r>
            <a:r>
              <a:rPr lang="en-US" sz="1800" dirty="0" err="1">
                <a:effectLst>
                  <a:outerShdw blurRad="38100" dist="38100" dir="2700000" algn="tl">
                    <a:srgbClr val="000000">
                      <a:alpha val="43137"/>
                    </a:srgbClr>
                  </a:outerShdw>
                </a:effectLst>
              </a:rPr>
              <a:t>Ibraheem</a:t>
            </a:r>
            <a:r>
              <a:rPr lang="en-US" sz="1800" dirty="0">
                <a:effectLst>
                  <a:outerShdw blurRad="38100" dist="38100" dir="2700000" algn="tl">
                    <a:srgbClr val="000000">
                      <a:alpha val="43137"/>
                    </a:srgbClr>
                  </a:outerShdw>
                </a:effectLst>
              </a:rPr>
              <a:t> (</a:t>
            </a:r>
            <a:r>
              <a:rPr lang="ar-SA" sz="1800" dirty="0">
                <a:effectLst>
                  <a:outerShdw blurRad="38100" dist="38100" dir="2700000" algn="tl">
                    <a:srgbClr val="000000">
                      <a:alpha val="43137"/>
                    </a:srgbClr>
                  </a:outerShdw>
                </a:effectLst>
                <a:ea typeface="Times New Roman (Arabic)"/>
                <a:cs typeface="Times New Roman (Arabic)"/>
              </a:rPr>
              <a:t>عليه الصلاة والسلام</a:t>
            </a:r>
            <a:r>
              <a:rPr lang="en-US" sz="1800" dirty="0">
                <a:effectLst>
                  <a:outerShdw blurRad="38100" dist="38100" dir="2700000" algn="tl">
                    <a:srgbClr val="000000">
                      <a:alpha val="43137"/>
                    </a:srgbClr>
                  </a:outerShdw>
                </a:effectLst>
              </a:rPr>
              <a:t>) under the guidance of </a:t>
            </a:r>
            <a:r>
              <a:rPr lang="en-US" sz="1800" dirty="0" err="1">
                <a:effectLst>
                  <a:outerShdw blurRad="38100" dist="38100" dir="2700000" algn="tl">
                    <a:srgbClr val="000000">
                      <a:alpha val="43137"/>
                    </a:srgbClr>
                  </a:outerShdw>
                </a:effectLst>
              </a:rPr>
              <a:t>Jibreel</a:t>
            </a:r>
            <a:r>
              <a:rPr lang="en-US" sz="1800" dirty="0">
                <a:effectLst>
                  <a:outerShdw blurRad="38100" dist="38100" dir="2700000" algn="tl">
                    <a:srgbClr val="000000">
                      <a:alpha val="43137"/>
                    </a:srgbClr>
                  </a:outerShdw>
                </a:effectLst>
              </a:rPr>
              <a:t> (</a:t>
            </a:r>
            <a:r>
              <a:rPr lang="ar-SA" sz="1800" dirty="0">
                <a:effectLst>
                  <a:outerShdw blurRad="38100" dist="38100" dir="2700000" algn="tl">
                    <a:srgbClr val="000000">
                      <a:alpha val="43137"/>
                    </a:srgbClr>
                  </a:outerShdw>
                </a:effectLst>
                <a:ea typeface="Times New Roman (Arabic)"/>
                <a:cs typeface="Times New Roman (Arabic)"/>
              </a:rPr>
              <a:t>عليه السلام</a:t>
            </a:r>
            <a:r>
              <a:rPr lang="en-US" sz="1800" dirty="0">
                <a:effectLst>
                  <a:outerShdw blurRad="38100" dist="38100" dir="2700000" algn="tl">
                    <a:srgbClr val="000000">
                      <a:alpha val="43137"/>
                    </a:srgbClr>
                  </a:outerShdw>
                </a:effectLst>
              </a:rPr>
              <a:t>).</a:t>
            </a:r>
          </a:p>
          <a:p>
            <a:pPr eaLnBrk="1" hangingPunct="1">
              <a:lnSpc>
                <a:spcPct val="120000"/>
              </a:lnSpc>
            </a:pPr>
            <a:r>
              <a:rPr lang="en-US" sz="1800" dirty="0">
                <a:effectLst>
                  <a:outerShdw blurRad="38100" dist="38100" dir="2700000" algn="tl">
                    <a:srgbClr val="000000">
                      <a:alpha val="43137"/>
                    </a:srgbClr>
                  </a:outerShdw>
                </a:effectLst>
              </a:rPr>
              <a:t>After </a:t>
            </a:r>
            <a:r>
              <a:rPr lang="en-US" sz="1800" dirty="0" err="1">
                <a:effectLst>
                  <a:outerShdw blurRad="38100" dist="38100" dir="2700000" algn="tl">
                    <a:srgbClr val="000000">
                      <a:alpha val="43137"/>
                    </a:srgbClr>
                  </a:outerShdw>
                </a:effectLst>
              </a:rPr>
              <a:t>FatH</a:t>
            </a:r>
            <a:r>
              <a:rPr lang="en-US" sz="1800" dirty="0">
                <a:effectLst>
                  <a:outerShdw blurRad="38100" dist="38100" dir="2700000" algn="tl">
                    <a:srgbClr val="000000">
                      <a:alpha val="43137"/>
                    </a:srgbClr>
                  </a:outerShdw>
                </a:effectLst>
              </a:rPr>
              <a:t> Makkah (the opening of Makkah), Prophet Muhammad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 sent </a:t>
            </a:r>
            <a:r>
              <a:rPr lang="en-US" sz="1800" dirty="0" err="1">
                <a:effectLst>
                  <a:outerShdw blurRad="38100" dist="38100" dir="2700000" algn="tl">
                    <a:srgbClr val="000000">
                      <a:alpha val="43137"/>
                    </a:srgbClr>
                  </a:outerShdw>
                </a:effectLst>
              </a:rPr>
              <a:t>Tameem</a:t>
            </a:r>
            <a:r>
              <a:rPr lang="en-US" sz="1800" dirty="0">
                <a:effectLst>
                  <a:outerShdw blurRad="38100" dist="38100" dir="2700000" algn="tl">
                    <a:srgbClr val="000000">
                      <a:alpha val="43137"/>
                    </a:srgbClr>
                  </a:outerShdw>
                </a:effectLst>
              </a:rPr>
              <a:t> </a:t>
            </a:r>
            <a:r>
              <a:rPr lang="en-US" sz="1800" dirty="0" err="1">
                <a:effectLst>
                  <a:outerShdw blurRad="38100" dist="38100" dir="2700000" algn="tl">
                    <a:srgbClr val="000000">
                      <a:alpha val="43137"/>
                    </a:srgbClr>
                  </a:outerShdw>
                </a:effectLst>
              </a:rPr>
              <a:t>Ibn</a:t>
            </a:r>
            <a:r>
              <a:rPr lang="en-US" sz="1800" dirty="0">
                <a:effectLst>
                  <a:outerShdw blurRad="38100" dist="38100" dir="2700000" algn="tl">
                    <a:srgbClr val="000000">
                      <a:alpha val="43137"/>
                    </a:srgbClr>
                  </a:outerShdw>
                </a:effectLst>
              </a:rPr>
              <a:t> </a:t>
            </a:r>
            <a:r>
              <a:rPr lang="en-US" sz="1800" dirty="0" err="1">
                <a:effectLst>
                  <a:outerShdw blurRad="38100" dist="38100" dir="2700000" algn="tl">
                    <a:srgbClr val="000000">
                      <a:alpha val="43137"/>
                    </a:srgbClr>
                  </a:outerShdw>
                </a:effectLst>
              </a:rPr>
              <a:t>Asd</a:t>
            </a:r>
            <a:r>
              <a:rPr lang="en-US" sz="1800" dirty="0">
                <a:effectLst>
                  <a:outerShdw blurRad="38100" dist="38100" dir="2700000" algn="tl">
                    <a:srgbClr val="000000">
                      <a:alpha val="43137"/>
                    </a:srgbClr>
                  </a:outerShdw>
                </a:effectLst>
              </a:rPr>
              <a:t> al-</a:t>
            </a:r>
            <a:r>
              <a:rPr lang="en-US" sz="1800" dirty="0" err="1">
                <a:effectLst>
                  <a:outerShdw blurRad="38100" dist="38100" dir="2700000" algn="tl">
                    <a:srgbClr val="000000">
                      <a:alpha val="43137"/>
                    </a:srgbClr>
                  </a:outerShdw>
                </a:effectLst>
              </a:rPr>
              <a:t>Khuza'ee</a:t>
            </a:r>
            <a:r>
              <a:rPr lang="en-US" sz="1800" dirty="0">
                <a:effectLst>
                  <a:outerShdw blurRad="38100" dist="38100" dir="2700000" algn="tl">
                    <a:srgbClr val="000000">
                      <a:alpha val="43137"/>
                    </a:srgbClr>
                  </a:outerShdw>
                </a:effectLst>
              </a:rPr>
              <a:t> to renew the boundaries of the </a:t>
            </a:r>
            <a:r>
              <a:rPr lang="en-US" sz="1800" dirty="0" err="1">
                <a:effectLst>
                  <a:outerShdw blurRad="38100" dist="38100" dir="2700000" algn="tl">
                    <a:srgbClr val="000000">
                      <a:alpha val="43137"/>
                    </a:srgbClr>
                  </a:outerShdw>
                </a:effectLst>
              </a:rPr>
              <a:t>Haram</a:t>
            </a:r>
            <a:r>
              <a:rPr lang="en-US" sz="1800" dirty="0">
                <a:effectLst>
                  <a:outerShdw blurRad="38100" dist="38100" dir="2700000" algn="tl">
                    <a:srgbClr val="000000">
                      <a:alpha val="43137"/>
                    </a:srgbClr>
                  </a:outerShdw>
                </a:effectLst>
              </a:rPr>
              <a:t>.</a:t>
            </a:r>
          </a:p>
          <a:p>
            <a:pPr eaLnBrk="1" hangingPunct="1">
              <a:lnSpc>
                <a:spcPct val="120000"/>
              </a:lnSpc>
            </a:pPr>
            <a:r>
              <a:rPr lang="en-US" sz="1800" dirty="0">
                <a:effectLst>
                  <a:outerShdw blurRad="38100" dist="38100" dir="2700000" algn="tl">
                    <a:srgbClr val="000000">
                      <a:alpha val="43137"/>
                    </a:srgbClr>
                  </a:outerShdw>
                </a:effectLst>
              </a:rPr>
              <a:t>Flags have been put on the mountains and hills to indicate the limits of the </a:t>
            </a:r>
            <a:r>
              <a:rPr lang="en-US" sz="1800" dirty="0" err="1">
                <a:effectLst>
                  <a:outerShdw blurRad="38100" dist="38100" dir="2700000" algn="tl">
                    <a:srgbClr val="000000">
                      <a:alpha val="43137"/>
                    </a:srgbClr>
                  </a:outerShdw>
                </a:effectLst>
              </a:rPr>
              <a:t>Haram</a:t>
            </a:r>
            <a:r>
              <a:rPr lang="en-US" sz="1800" dirty="0">
                <a:effectLst>
                  <a:outerShdw blurRad="38100" dist="38100" dir="2700000" algn="tl">
                    <a:srgbClr val="000000">
                      <a:alpha val="43137"/>
                    </a:srgbClr>
                  </a:outerShdw>
                </a:effectLst>
              </a:rPr>
              <a:t>. The number of flags reached 943 at some point, but most of them are ruined.</a:t>
            </a:r>
          </a:p>
          <a:p>
            <a:pPr eaLnBrk="1" hangingPunct="1">
              <a:lnSpc>
                <a:spcPct val="120000"/>
              </a:lnSpc>
            </a:pPr>
            <a:r>
              <a:rPr lang="en-US" sz="1800" b="1" dirty="0">
                <a:solidFill>
                  <a:schemeClr val="hlink"/>
                </a:solidFill>
                <a:effectLst>
                  <a:outerShdw blurRad="38100" dist="38100" dir="2700000" algn="tl">
                    <a:srgbClr val="000000">
                      <a:alpha val="43137"/>
                    </a:srgbClr>
                  </a:outerShdw>
                </a:effectLst>
              </a:rPr>
              <a:t>Area</a:t>
            </a:r>
            <a:r>
              <a:rPr lang="en-US" sz="1800" dirty="0">
                <a:effectLst>
                  <a:outerShdw blurRad="38100" dist="38100" dir="2700000" algn="tl">
                    <a:srgbClr val="000000">
                      <a:alpha val="43137"/>
                    </a:srgbClr>
                  </a:outerShdw>
                </a:effectLst>
              </a:rPr>
              <a:t> of the </a:t>
            </a:r>
            <a:r>
              <a:rPr lang="en-US" sz="1800" dirty="0" err="1">
                <a:effectLst>
                  <a:outerShdw blurRad="38100" dist="38100" dir="2700000" algn="tl">
                    <a:srgbClr val="000000">
                      <a:alpha val="43137"/>
                    </a:srgbClr>
                  </a:outerShdw>
                </a:effectLst>
              </a:rPr>
              <a:t>Haram</a:t>
            </a:r>
            <a:r>
              <a:rPr lang="en-US" sz="1800" dirty="0">
                <a:effectLst>
                  <a:outerShdw blurRad="38100" dist="38100" dir="2700000" algn="tl">
                    <a:srgbClr val="000000">
                      <a:alpha val="43137"/>
                    </a:srgbClr>
                  </a:outerShdw>
                </a:effectLst>
              </a:rPr>
              <a:t> = 212 mi</a:t>
            </a:r>
            <a:r>
              <a:rPr lang="en-US" sz="1800" baseline="30000" dirty="0">
                <a:effectLst>
                  <a:outerShdw blurRad="38100" dist="38100" dir="2700000" algn="tl">
                    <a:srgbClr val="000000">
                      <a:alpha val="43137"/>
                    </a:srgbClr>
                  </a:outerShdw>
                </a:effectLst>
              </a:rPr>
              <a:t>2</a:t>
            </a:r>
            <a:r>
              <a:rPr lang="en-US" sz="1800" dirty="0">
                <a:effectLst>
                  <a:outerShdw blurRad="38100" dist="38100" dir="2700000" algn="tl">
                    <a:srgbClr val="000000">
                      <a:alpha val="43137"/>
                    </a:srgbClr>
                  </a:outerShdw>
                </a:effectLst>
              </a:rPr>
              <a:t> (550 Km</a:t>
            </a:r>
            <a:r>
              <a:rPr lang="en-US" sz="1800" baseline="30000" dirty="0">
                <a:effectLst>
                  <a:outerShdw blurRad="38100" dist="38100" dir="2700000" algn="tl">
                    <a:srgbClr val="000000">
                      <a:alpha val="43137"/>
                    </a:srgbClr>
                  </a:outerShdw>
                </a:effectLst>
              </a:rPr>
              <a:t>2</a:t>
            </a:r>
            <a:r>
              <a:rPr lang="en-US" sz="1800" dirty="0">
                <a:effectLst>
                  <a:outerShdw blurRad="38100" dist="38100" dir="2700000" algn="tl">
                    <a:srgbClr val="000000">
                      <a:alpha val="43137"/>
                    </a:srgbClr>
                  </a:outerShdw>
                </a:effectLst>
              </a:rPr>
              <a:t>)</a:t>
            </a:r>
          </a:p>
          <a:p>
            <a:pPr eaLnBrk="1" hangingPunct="1">
              <a:lnSpc>
                <a:spcPct val="120000"/>
              </a:lnSpc>
            </a:pPr>
            <a:r>
              <a:rPr lang="en-US" sz="1800" b="1" dirty="0">
                <a:solidFill>
                  <a:schemeClr val="hlink"/>
                </a:solidFill>
                <a:effectLst>
                  <a:outerShdw blurRad="38100" dist="38100" dir="2700000" algn="tl">
                    <a:srgbClr val="000000">
                      <a:alpha val="43137"/>
                    </a:srgbClr>
                  </a:outerShdw>
                </a:effectLst>
              </a:rPr>
              <a:t>Perimeter</a:t>
            </a:r>
            <a:r>
              <a:rPr lang="en-US" sz="1800" dirty="0">
                <a:effectLst>
                  <a:outerShdw blurRad="38100" dist="38100" dir="2700000" algn="tl">
                    <a:srgbClr val="000000">
                      <a:alpha val="43137"/>
                    </a:srgbClr>
                  </a:outerShdw>
                </a:effectLst>
              </a:rPr>
              <a:t> of the </a:t>
            </a:r>
            <a:r>
              <a:rPr lang="en-US" sz="1800" dirty="0" err="1">
                <a:effectLst>
                  <a:outerShdw blurRad="38100" dist="38100" dir="2700000" algn="tl">
                    <a:srgbClr val="000000">
                      <a:alpha val="43137"/>
                    </a:srgbClr>
                  </a:outerShdw>
                </a:effectLst>
              </a:rPr>
              <a:t>Haram</a:t>
            </a:r>
            <a:r>
              <a:rPr lang="en-US" sz="1800" dirty="0">
                <a:effectLst>
                  <a:outerShdw blurRad="38100" dist="38100" dir="2700000" algn="tl">
                    <a:srgbClr val="000000">
                      <a:alpha val="43137"/>
                    </a:srgbClr>
                  </a:outerShdw>
                </a:effectLst>
              </a:rPr>
              <a:t> = 79 mi (127 Km)</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9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91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91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91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9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build="p"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Slide Number Placeholder 6"/>
          <p:cNvSpPr>
            <a:spLocks noGrp="1"/>
          </p:cNvSpPr>
          <p:nvPr>
            <p:ph type="sldNum" sz="quarter" idx="12"/>
          </p:nvPr>
        </p:nvSpPr>
        <p:spPr>
          <a:noFill/>
        </p:spPr>
        <p:txBody>
          <a:bodyPr/>
          <a:lstStyle/>
          <a:p>
            <a:fld id="{01A62F08-C6EB-4415-A708-A63E731C3E05}" type="slidenum">
              <a:rPr lang="en-US"/>
              <a:pPr/>
              <a:t>120</a:t>
            </a:fld>
            <a:endParaRPr lang="en-US"/>
          </a:p>
        </p:txBody>
      </p:sp>
      <p:sp>
        <p:nvSpPr>
          <p:cNvPr id="463874" name="Rectangle 2"/>
          <p:cNvSpPr>
            <a:spLocks noGrp="1" noChangeArrowheads="1"/>
          </p:cNvSpPr>
          <p:nvPr>
            <p:ph type="title"/>
          </p:nvPr>
        </p:nvSpPr>
        <p:spPr>
          <a:xfrm>
            <a:off x="685800" y="0"/>
            <a:ext cx="7772400" cy="838200"/>
          </a:xfrm>
        </p:spPr>
        <p:txBody>
          <a:bodyPr/>
          <a:lstStyle/>
          <a:p>
            <a:pPr eaLnBrk="1" hangingPunct="1">
              <a:defRPr/>
            </a:pPr>
            <a:r>
              <a:rPr lang="en-US"/>
              <a:t>Arafah (2) - </a:t>
            </a:r>
            <a:r>
              <a:rPr lang="en-US" sz="2800">
                <a:solidFill>
                  <a:schemeClr val="hlink"/>
                </a:solidFill>
              </a:rPr>
              <a:t>9 Dhul-Hijjah</a:t>
            </a:r>
          </a:p>
        </p:txBody>
      </p:sp>
      <p:sp>
        <p:nvSpPr>
          <p:cNvPr id="463875" name="Rectangle 3"/>
          <p:cNvSpPr>
            <a:spLocks noGrp="1" noChangeArrowheads="1"/>
          </p:cNvSpPr>
          <p:nvPr>
            <p:ph type="body" sz="half" idx="1"/>
          </p:nvPr>
        </p:nvSpPr>
        <p:spPr>
          <a:xfrm>
            <a:off x="1528763" y="5408613"/>
            <a:ext cx="6081712" cy="1201737"/>
          </a:xfrm>
        </p:spPr>
        <p:txBody>
          <a:bodyPr/>
          <a:lstStyle/>
          <a:p>
            <a:pPr eaLnBrk="1" hangingPunct="1"/>
            <a:r>
              <a:rPr lang="en-US" sz="1800"/>
              <a:t>Pray Dhuhr and Asr at Masjid Namira, two Rak’at each, combined at the time of Dhuhr</a:t>
            </a:r>
            <a:r>
              <a:rPr lang="en-US" sz="1800">
                <a:ea typeface="Times New Roman (Arabic)"/>
                <a:cs typeface="Times New Roman (Arabic)"/>
              </a:rPr>
              <a:t>, after listening to the Imam’s sermon</a:t>
            </a:r>
            <a:r>
              <a:rPr lang="en-US" sz="1800"/>
              <a:t>.</a:t>
            </a:r>
          </a:p>
        </p:txBody>
      </p:sp>
      <p:pic>
        <p:nvPicPr>
          <p:cNvPr id="136197" name="Picture 10" descr="C:\Documents and Settings\obellal\My Documents\Hajj\Arafah\Salat at Arafah.jpg"/>
          <p:cNvPicPr>
            <a:picLocks noGrp="1" noChangeAspect="1" noChangeArrowheads="1"/>
          </p:cNvPicPr>
          <p:nvPr>
            <p:ph type="clipArt" sz="half" idx="2"/>
          </p:nvPr>
        </p:nvPicPr>
        <p:blipFill>
          <a:blip r:embed="rId3" cstate="print"/>
          <a:srcRect/>
          <a:stretch>
            <a:fillRect/>
          </a:stretch>
        </p:blipFill>
        <p:spPr>
          <a:xfrm>
            <a:off x="1220788" y="1058863"/>
            <a:ext cx="6700837" cy="41290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 calcmode="lin" valueType="num">
                                      <p:cBhvr>
                                        <p:cTn id="7" dur="500" fill="hold"/>
                                        <p:tgtEl>
                                          <p:spTgt spid="46387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63875">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Slide Number Placeholder 6"/>
          <p:cNvSpPr>
            <a:spLocks noGrp="1"/>
          </p:cNvSpPr>
          <p:nvPr>
            <p:ph type="sldNum" sz="quarter" idx="12"/>
          </p:nvPr>
        </p:nvSpPr>
        <p:spPr>
          <a:noFill/>
        </p:spPr>
        <p:txBody>
          <a:bodyPr/>
          <a:lstStyle/>
          <a:p>
            <a:fld id="{5056973F-A6D3-4C67-B8EC-30D8ABAC2EEC}" type="slidenum">
              <a:rPr lang="en-US"/>
              <a:pPr/>
              <a:t>121</a:t>
            </a:fld>
            <a:endParaRPr lang="en-US"/>
          </a:p>
        </p:txBody>
      </p:sp>
      <p:sp>
        <p:nvSpPr>
          <p:cNvPr id="465922" name="Rectangle 2"/>
          <p:cNvSpPr>
            <a:spLocks noGrp="1" noChangeArrowheads="1"/>
          </p:cNvSpPr>
          <p:nvPr>
            <p:ph type="title"/>
          </p:nvPr>
        </p:nvSpPr>
        <p:spPr>
          <a:xfrm>
            <a:off x="685800" y="0"/>
            <a:ext cx="7772400" cy="838200"/>
          </a:xfrm>
        </p:spPr>
        <p:txBody>
          <a:bodyPr/>
          <a:lstStyle/>
          <a:p>
            <a:pPr eaLnBrk="1" hangingPunct="1">
              <a:defRPr/>
            </a:pPr>
            <a:r>
              <a:rPr lang="en-US"/>
              <a:t>Arafah (3) - </a:t>
            </a:r>
            <a:r>
              <a:rPr lang="en-US" sz="2800">
                <a:solidFill>
                  <a:schemeClr val="hlink"/>
                </a:solidFill>
              </a:rPr>
              <a:t>9 Dhul-Hijjah</a:t>
            </a:r>
          </a:p>
        </p:txBody>
      </p:sp>
      <p:sp>
        <p:nvSpPr>
          <p:cNvPr id="465923" name="Rectangle 3"/>
          <p:cNvSpPr>
            <a:spLocks noGrp="1" noChangeArrowheads="1"/>
          </p:cNvSpPr>
          <p:nvPr>
            <p:ph type="body" sz="half" idx="1"/>
          </p:nvPr>
        </p:nvSpPr>
        <p:spPr>
          <a:xfrm>
            <a:off x="166688" y="5397500"/>
            <a:ext cx="8802687" cy="1149350"/>
          </a:xfrm>
        </p:spPr>
        <p:txBody>
          <a:bodyPr/>
          <a:lstStyle/>
          <a:p>
            <a:pPr eaLnBrk="1" hangingPunct="1"/>
            <a:r>
              <a:rPr lang="en-US" sz="1600"/>
              <a:t>It may be difficult to go to Masjid Namira because of the crowd. In which case you may pray in your camp with your group. This saves a lot of time.</a:t>
            </a:r>
          </a:p>
          <a:p>
            <a:pPr eaLnBrk="1" hangingPunct="1"/>
            <a:r>
              <a:rPr lang="en-US" sz="1600"/>
              <a:t>Namira is not part of Arafah, but part of the Masjid is within the limits of Arafah.</a:t>
            </a:r>
          </a:p>
        </p:txBody>
      </p:sp>
      <p:pic>
        <p:nvPicPr>
          <p:cNvPr id="137221" name="Picture 8" descr="C:\Documents and Settings\obellal\My Documents\Hajj\Arafah\Namira crowded.jpg"/>
          <p:cNvPicPr>
            <a:picLocks noGrp="1" noChangeAspect="1" noChangeArrowheads="1"/>
          </p:cNvPicPr>
          <p:nvPr>
            <p:ph type="clipArt" sz="half" idx="2"/>
          </p:nvPr>
        </p:nvPicPr>
        <p:blipFill>
          <a:blip r:embed="rId3" cstate="print"/>
          <a:srcRect/>
          <a:stretch>
            <a:fillRect/>
          </a:stretch>
        </p:blipFill>
        <p:spPr>
          <a:xfrm>
            <a:off x="1333500" y="914400"/>
            <a:ext cx="6473825" cy="4338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Group 16"/>
          <p:cNvGrpSpPr>
            <a:grpSpLocks/>
          </p:cNvGrpSpPr>
          <p:nvPr/>
        </p:nvGrpSpPr>
        <p:grpSpPr bwMode="auto">
          <a:xfrm>
            <a:off x="3016250" y="1358900"/>
            <a:ext cx="1360488" cy="814388"/>
            <a:chOff x="1900" y="856"/>
            <a:chExt cx="857" cy="513"/>
          </a:xfrm>
        </p:grpSpPr>
        <p:sp>
          <p:nvSpPr>
            <p:cNvPr id="137228" name="Line 14"/>
            <p:cNvSpPr>
              <a:spLocks noChangeShapeType="1"/>
            </p:cNvSpPr>
            <p:nvPr/>
          </p:nvSpPr>
          <p:spPr bwMode="auto">
            <a:xfrm>
              <a:off x="2407" y="984"/>
              <a:ext cx="250" cy="385"/>
            </a:xfrm>
            <a:prstGeom prst="line">
              <a:avLst/>
            </a:prstGeom>
            <a:noFill/>
            <a:ln w="38100">
              <a:solidFill>
                <a:schemeClr val="hlink"/>
              </a:solidFill>
              <a:round/>
              <a:headEnd/>
              <a:tailEnd type="stealth" w="med" len="med"/>
            </a:ln>
          </p:spPr>
          <p:txBody>
            <a:bodyPr>
              <a:spAutoFit/>
            </a:bodyPr>
            <a:lstStyle/>
            <a:p>
              <a:endParaRPr lang="en-US"/>
            </a:p>
          </p:txBody>
        </p:sp>
        <p:sp>
          <p:nvSpPr>
            <p:cNvPr id="137229" name="Text Box 15"/>
            <p:cNvSpPr txBox="1">
              <a:spLocks noChangeArrowheads="1"/>
            </p:cNvSpPr>
            <p:nvPr/>
          </p:nvSpPr>
          <p:spPr bwMode="auto">
            <a:xfrm>
              <a:off x="1900" y="856"/>
              <a:ext cx="857" cy="139"/>
            </a:xfrm>
            <a:prstGeom prst="rect">
              <a:avLst/>
            </a:prstGeom>
            <a:solidFill>
              <a:srgbClr val="993300"/>
            </a:solidFill>
            <a:ln w="38100">
              <a:noFill/>
              <a:prstDash val="sysDot"/>
              <a:miter lim="800000"/>
              <a:headEnd/>
              <a:tailEnd/>
            </a:ln>
          </p:spPr>
          <p:txBody>
            <a:bodyPr wrap="none" lIns="18288" rIns="18288" bIns="9144">
              <a:spAutoFit/>
            </a:bodyPr>
            <a:lstStyle/>
            <a:p>
              <a:r>
                <a:rPr lang="en-US" sz="1600" b="0">
                  <a:latin typeface="Arial" charset="0"/>
                </a:rPr>
                <a:t>Arafah</a:t>
              </a:r>
              <a:r>
                <a:rPr lang="en-US" b="0">
                  <a:latin typeface="Arial" charset="0"/>
                </a:rPr>
                <a:t> border</a:t>
              </a:r>
            </a:p>
          </p:txBody>
        </p:sp>
      </p:grpSp>
      <p:grpSp>
        <p:nvGrpSpPr>
          <p:cNvPr id="3" name="Group 19"/>
          <p:cNvGrpSpPr>
            <a:grpSpLocks/>
          </p:cNvGrpSpPr>
          <p:nvPr/>
        </p:nvGrpSpPr>
        <p:grpSpPr bwMode="auto">
          <a:xfrm>
            <a:off x="2017713" y="2114550"/>
            <a:ext cx="3265487" cy="612775"/>
            <a:chOff x="1271" y="1332"/>
            <a:chExt cx="2057" cy="386"/>
          </a:xfrm>
        </p:grpSpPr>
        <p:sp>
          <p:nvSpPr>
            <p:cNvPr id="137226" name="Text Box 12"/>
            <p:cNvSpPr txBox="1">
              <a:spLocks noChangeArrowheads="1"/>
            </p:cNvSpPr>
            <p:nvPr/>
          </p:nvSpPr>
          <p:spPr bwMode="auto">
            <a:xfrm>
              <a:off x="2880" y="1332"/>
              <a:ext cx="448" cy="139"/>
            </a:xfrm>
            <a:prstGeom prst="rect">
              <a:avLst/>
            </a:prstGeom>
            <a:solidFill>
              <a:srgbClr val="6699FF"/>
            </a:solidFill>
            <a:ln w="38100">
              <a:noFill/>
              <a:prstDash val="sysDot"/>
              <a:miter lim="800000"/>
              <a:headEnd/>
              <a:tailEnd/>
            </a:ln>
          </p:spPr>
          <p:txBody>
            <a:bodyPr wrap="none" lIns="18288" rIns="18288" bIns="9144">
              <a:spAutoFit/>
            </a:bodyPr>
            <a:lstStyle/>
            <a:p>
              <a:r>
                <a:rPr lang="en-US" b="0">
                  <a:latin typeface="Arial" charset="0"/>
                </a:rPr>
                <a:t>Arafah</a:t>
              </a:r>
            </a:p>
          </p:txBody>
        </p:sp>
        <p:sp>
          <p:nvSpPr>
            <p:cNvPr id="137227" name="Text Box 17"/>
            <p:cNvSpPr txBox="1">
              <a:spLocks noChangeArrowheads="1"/>
            </p:cNvSpPr>
            <p:nvPr/>
          </p:nvSpPr>
          <p:spPr bwMode="auto">
            <a:xfrm>
              <a:off x="1271" y="1579"/>
              <a:ext cx="984" cy="139"/>
            </a:xfrm>
            <a:prstGeom prst="rect">
              <a:avLst/>
            </a:prstGeom>
            <a:solidFill>
              <a:srgbClr val="6699FF"/>
            </a:solidFill>
            <a:ln w="38100">
              <a:noFill/>
              <a:prstDash val="sysDot"/>
              <a:miter lim="800000"/>
              <a:headEnd/>
              <a:tailEnd/>
            </a:ln>
          </p:spPr>
          <p:txBody>
            <a:bodyPr wrap="none" lIns="18288" rIns="18288" bIns="9144">
              <a:spAutoFit/>
            </a:bodyPr>
            <a:lstStyle/>
            <a:p>
              <a:r>
                <a:rPr lang="en-US" b="0">
                  <a:latin typeface="Arial" charset="0"/>
                </a:rPr>
                <a:t>Outside Arafah</a:t>
              </a:r>
            </a:p>
          </p:txBody>
        </p:sp>
      </p:grpSp>
      <p:sp>
        <p:nvSpPr>
          <p:cNvPr id="465938" name="Text Box 18"/>
          <p:cNvSpPr txBox="1">
            <a:spLocks noChangeArrowheads="1"/>
          </p:cNvSpPr>
          <p:nvPr/>
        </p:nvSpPr>
        <p:spPr bwMode="auto">
          <a:xfrm rot="-714119">
            <a:off x="2466975" y="2905125"/>
            <a:ext cx="3238500" cy="303213"/>
          </a:xfrm>
          <a:prstGeom prst="rect">
            <a:avLst/>
          </a:prstGeom>
          <a:solidFill>
            <a:schemeClr val="accent2"/>
          </a:solidFill>
          <a:ln w="38100">
            <a:noFill/>
            <a:prstDash val="sysDot"/>
            <a:miter lim="800000"/>
            <a:headEnd/>
            <a:tailEnd/>
          </a:ln>
        </p:spPr>
        <p:txBody>
          <a:bodyPr wrap="none" lIns="18288" tIns="91440" rIns="18288">
            <a:spAutoFit/>
          </a:bodyPr>
          <a:lstStyle/>
          <a:p>
            <a:r>
              <a:rPr lang="en-US">
                <a:latin typeface="Arial" charset="0"/>
              </a:rPr>
              <a:t>M  a  s  j  i  d       N  a  m  i  r  a</a:t>
            </a:r>
          </a:p>
        </p:txBody>
      </p:sp>
      <p:sp>
        <p:nvSpPr>
          <p:cNvPr id="465930" name="Line 10"/>
          <p:cNvSpPr>
            <a:spLocks noChangeShapeType="1"/>
          </p:cNvSpPr>
          <p:nvPr/>
        </p:nvSpPr>
        <p:spPr bwMode="auto">
          <a:xfrm flipV="1">
            <a:off x="2959100" y="1638300"/>
            <a:ext cx="1612900" cy="2682875"/>
          </a:xfrm>
          <a:prstGeom prst="line">
            <a:avLst/>
          </a:prstGeom>
          <a:noFill/>
          <a:ln w="47625">
            <a:solidFill>
              <a:schemeClr val="folHlink"/>
            </a:solidFill>
            <a:round/>
            <a:headEnd/>
            <a:tailEnd/>
          </a:ln>
        </p:spPr>
        <p:txBody>
          <a:bodyPr>
            <a:spAutoFit/>
          </a:bodyPr>
          <a:lstStyle/>
          <a:p>
            <a:endParaRPr lang="en-US"/>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anim calcmode="lin" valueType="num">
                                      <p:cBhvr>
                                        <p:cTn id="7" dur="500" fill="hold"/>
                                        <p:tgtEl>
                                          <p:spTgt spid="46592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6592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65923">
                                            <p:txEl>
                                              <p:pRg st="1" end="1"/>
                                            </p:txEl>
                                          </p:spTgt>
                                        </p:tgtEl>
                                        <p:attrNameLst>
                                          <p:attrName>style.visibility</p:attrName>
                                        </p:attrNameLst>
                                      </p:cBhvr>
                                      <p:to>
                                        <p:strVal val="visible"/>
                                      </p:to>
                                    </p:set>
                                    <p:anim calcmode="lin" valueType="num">
                                      <p:cBhvr>
                                        <p:cTn id="13" dur="500" fill="hold"/>
                                        <p:tgtEl>
                                          <p:spTgt spid="46592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6592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465938"/>
                                        </p:tgtEl>
                                        <p:attrNameLst>
                                          <p:attrName>style.visibility</p:attrName>
                                        </p:attrNameLst>
                                      </p:cBhvr>
                                      <p:to>
                                        <p:strVal val="visible"/>
                                      </p:to>
                                    </p:set>
                                    <p:animEffect transition="in" filter="barn(outHorizontal)">
                                      <p:cBhvr>
                                        <p:cTn id="19" dur="500"/>
                                        <p:tgtEl>
                                          <p:spTgt spid="46593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grpId="0" nodeType="clickEffect">
                                  <p:stCondLst>
                                    <p:cond delay="0"/>
                                  </p:stCondLst>
                                  <p:childTnLst>
                                    <p:set>
                                      <p:cBhvr>
                                        <p:cTn id="23" dur="1" fill="hold">
                                          <p:stCondLst>
                                            <p:cond delay="0"/>
                                          </p:stCondLst>
                                        </p:cTn>
                                        <p:tgtEl>
                                          <p:spTgt spid="465930"/>
                                        </p:tgtEl>
                                        <p:attrNameLst>
                                          <p:attrName>style.visibility</p:attrName>
                                        </p:attrNameLst>
                                      </p:cBhvr>
                                      <p:to>
                                        <p:strVal val="visible"/>
                                      </p:to>
                                    </p:set>
                                    <p:animEffect transition="in" filter="barn(outHorizontal)">
                                      <p:cBhvr>
                                        <p:cTn id="24" dur="500"/>
                                        <p:tgtEl>
                                          <p:spTgt spid="46593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28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strVal val="4/3*#ppt_w"/>
                                          </p:val>
                                        </p:tav>
                                        <p:tav tm="100000">
                                          <p:val>
                                            <p:strVal val="#ppt_w"/>
                                          </p:val>
                                        </p:tav>
                                      </p:tavLst>
                                    </p:anim>
                                    <p:anim calcmode="lin" valueType="num">
                                      <p:cBhvr>
                                        <p:cTn id="36"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build="p" autoUpdateAnimBg="0"/>
      <p:bldP spid="465938" grpId="0" animBg="1" autoUpdateAnimBg="0"/>
      <p:bldP spid="465930"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Slide Number Placeholder 6"/>
          <p:cNvSpPr>
            <a:spLocks noGrp="1"/>
          </p:cNvSpPr>
          <p:nvPr>
            <p:ph type="sldNum" sz="quarter" idx="12"/>
          </p:nvPr>
        </p:nvSpPr>
        <p:spPr>
          <a:noFill/>
        </p:spPr>
        <p:txBody>
          <a:bodyPr/>
          <a:lstStyle/>
          <a:p>
            <a:fld id="{D31426EE-31C4-46F3-8843-B1BE55D91B73}" type="slidenum">
              <a:rPr lang="en-US"/>
              <a:pPr/>
              <a:t>122</a:t>
            </a:fld>
            <a:endParaRPr lang="en-US"/>
          </a:p>
        </p:txBody>
      </p:sp>
      <p:sp>
        <p:nvSpPr>
          <p:cNvPr id="177154" name="Rectangle 2"/>
          <p:cNvSpPr>
            <a:spLocks noGrp="1" noChangeArrowheads="1"/>
          </p:cNvSpPr>
          <p:nvPr>
            <p:ph type="title"/>
          </p:nvPr>
        </p:nvSpPr>
        <p:spPr/>
        <p:txBody>
          <a:bodyPr/>
          <a:lstStyle/>
          <a:p>
            <a:pPr eaLnBrk="1" hangingPunct="1">
              <a:defRPr/>
            </a:pPr>
            <a:r>
              <a:rPr lang="en-US"/>
              <a:t>Arafah (4) - </a:t>
            </a:r>
            <a:r>
              <a:rPr lang="en-US" sz="2800">
                <a:solidFill>
                  <a:schemeClr val="hlink"/>
                </a:solidFill>
              </a:rPr>
              <a:t>9 Dhul-Hijjah</a:t>
            </a:r>
            <a:endParaRPr lang="en-US"/>
          </a:p>
        </p:txBody>
      </p:sp>
      <p:sp>
        <p:nvSpPr>
          <p:cNvPr id="177155" name="Rectangle 3"/>
          <p:cNvSpPr>
            <a:spLocks noGrp="1" noChangeArrowheads="1"/>
          </p:cNvSpPr>
          <p:nvPr>
            <p:ph type="body" sz="half" idx="1"/>
          </p:nvPr>
        </p:nvSpPr>
        <p:spPr>
          <a:xfrm>
            <a:off x="96838" y="1457325"/>
            <a:ext cx="3633787" cy="4865688"/>
          </a:xfrm>
        </p:spPr>
        <p:txBody>
          <a:bodyPr/>
          <a:lstStyle/>
          <a:p>
            <a:pPr eaLnBrk="1" hangingPunct="1">
              <a:lnSpc>
                <a:spcPct val="120000"/>
              </a:lnSpc>
            </a:pPr>
            <a:r>
              <a:rPr lang="en-US" sz="1800" dirty="0"/>
              <a:t>Follow the </a:t>
            </a:r>
            <a:r>
              <a:rPr lang="en-US" sz="1800" dirty="0" err="1"/>
              <a:t>Sunnah</a:t>
            </a:r>
            <a:r>
              <a:rPr lang="en-US" sz="1800" dirty="0"/>
              <a:t> of the Prophet (</a:t>
            </a:r>
            <a:r>
              <a:rPr lang="ar-EG" sz="1800" dirty="0">
                <a:ea typeface="Times New Roman (Arabic)"/>
                <a:cs typeface="Times New Roman (Arabic)"/>
              </a:rPr>
              <a:t>صلى الله عليه وسلم</a:t>
            </a:r>
            <a:r>
              <a:rPr lang="en-US" sz="1800" dirty="0"/>
              <a:t>) and join the </a:t>
            </a:r>
            <a:r>
              <a:rPr lang="en-US" sz="1800" dirty="0" err="1"/>
              <a:t>Dhuhr</a:t>
            </a:r>
            <a:r>
              <a:rPr lang="en-US" sz="1800" dirty="0"/>
              <a:t> and ‘</a:t>
            </a:r>
            <a:r>
              <a:rPr lang="en-US" sz="1800" dirty="0" err="1"/>
              <a:t>Asr</a:t>
            </a:r>
            <a:r>
              <a:rPr lang="en-US" sz="1800" dirty="0"/>
              <a:t> prayers regardless of whether you pray in the </a:t>
            </a:r>
            <a:r>
              <a:rPr lang="en-US" sz="1800" dirty="0" err="1"/>
              <a:t>Masjid</a:t>
            </a:r>
            <a:r>
              <a:rPr lang="en-US" sz="1800" dirty="0"/>
              <a:t>, in your camp or any other location in </a:t>
            </a:r>
            <a:r>
              <a:rPr lang="en-US" sz="1800" dirty="0" err="1"/>
              <a:t>Arafah</a:t>
            </a:r>
            <a:r>
              <a:rPr lang="en-US" sz="1800" dirty="0"/>
              <a:t>.</a:t>
            </a:r>
          </a:p>
          <a:p>
            <a:pPr eaLnBrk="1" hangingPunct="1">
              <a:lnSpc>
                <a:spcPct val="120000"/>
              </a:lnSpc>
            </a:pPr>
            <a:r>
              <a:rPr lang="en-US" sz="1800" dirty="0"/>
              <a:t>After </a:t>
            </a:r>
            <a:r>
              <a:rPr lang="en-US" sz="1800" dirty="0" err="1"/>
              <a:t>Salat</a:t>
            </a:r>
            <a:r>
              <a:rPr lang="en-US" sz="1800" dirty="0"/>
              <a:t> move to your place inside the limits of </a:t>
            </a:r>
            <a:r>
              <a:rPr lang="en-US" sz="1800" dirty="0" err="1"/>
              <a:t>Arafah</a:t>
            </a:r>
            <a:r>
              <a:rPr lang="en-US" sz="1800" dirty="0"/>
              <a:t>, stand facing the </a:t>
            </a:r>
            <a:r>
              <a:rPr lang="en-US" sz="1800" dirty="0" err="1"/>
              <a:t>Qiblah</a:t>
            </a:r>
            <a:r>
              <a:rPr lang="en-US" sz="1800" dirty="0"/>
              <a:t>, raising your hands making </a:t>
            </a:r>
            <a:r>
              <a:rPr lang="en-US" sz="1800" dirty="0" err="1"/>
              <a:t>Du'a</a:t>
            </a:r>
            <a:r>
              <a:rPr lang="en-US" sz="1800" dirty="0"/>
              <a:t> and reciting </a:t>
            </a:r>
            <a:r>
              <a:rPr lang="en-US" sz="1800" dirty="0" err="1"/>
              <a:t>Talbiyah</a:t>
            </a:r>
            <a:r>
              <a:rPr lang="en-US" sz="1800" dirty="0"/>
              <a:t>.</a:t>
            </a:r>
          </a:p>
        </p:txBody>
      </p:sp>
      <p:pic>
        <p:nvPicPr>
          <p:cNvPr id="138245" name="Picture 9" descr="C:\Documents and Settings\obellal\My Documents\Hajj\Arafah\Sunset.jpg"/>
          <p:cNvPicPr>
            <a:picLocks noGrp="1" noChangeAspect="1" noChangeArrowheads="1"/>
          </p:cNvPicPr>
          <p:nvPr>
            <p:ph type="clipArt" sz="half" idx="2"/>
          </p:nvPr>
        </p:nvPicPr>
        <p:blipFill>
          <a:blip r:embed="rId3" cstate="print"/>
          <a:srcRect/>
          <a:stretch>
            <a:fillRect/>
          </a:stretch>
        </p:blipFill>
        <p:spPr>
          <a:xfrm>
            <a:off x="3819525" y="1844675"/>
            <a:ext cx="5264150" cy="39481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 calcmode="lin" valueType="num">
                                      <p:cBhvr additive="base">
                                        <p:cTn id="7" dur="500" fill="hold"/>
                                        <p:tgtEl>
                                          <p:spTgt spid="1771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71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7155">
                                            <p:txEl>
                                              <p:pRg st="1" end="1"/>
                                            </p:txEl>
                                          </p:spTgt>
                                        </p:tgtEl>
                                        <p:attrNameLst>
                                          <p:attrName>style.visibility</p:attrName>
                                        </p:attrNameLst>
                                      </p:cBhvr>
                                      <p:to>
                                        <p:strVal val="visible"/>
                                      </p:to>
                                    </p:set>
                                    <p:anim calcmode="lin" valueType="num">
                                      <p:cBhvr additive="base">
                                        <p:cTn id="13" dur="500" fill="hold"/>
                                        <p:tgtEl>
                                          <p:spTgt spid="1771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715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Slide Number Placeholder 6"/>
          <p:cNvSpPr>
            <a:spLocks noGrp="1"/>
          </p:cNvSpPr>
          <p:nvPr>
            <p:ph type="sldNum" sz="quarter" idx="12"/>
          </p:nvPr>
        </p:nvSpPr>
        <p:spPr>
          <a:noFill/>
        </p:spPr>
        <p:txBody>
          <a:bodyPr/>
          <a:lstStyle/>
          <a:p>
            <a:fld id="{951C6C08-52BB-4765-BAC8-4A02DDFAC112}" type="slidenum">
              <a:rPr lang="en-US"/>
              <a:pPr/>
              <a:t>123</a:t>
            </a:fld>
            <a:endParaRPr lang="en-US"/>
          </a:p>
        </p:txBody>
      </p:sp>
      <p:sp>
        <p:nvSpPr>
          <p:cNvPr id="417794" name="Rectangle 2"/>
          <p:cNvSpPr>
            <a:spLocks noGrp="1" noChangeArrowheads="1"/>
          </p:cNvSpPr>
          <p:nvPr>
            <p:ph type="title"/>
          </p:nvPr>
        </p:nvSpPr>
        <p:spPr>
          <a:xfrm>
            <a:off x="685800" y="69850"/>
            <a:ext cx="7772400" cy="838200"/>
          </a:xfrm>
        </p:spPr>
        <p:txBody>
          <a:bodyPr/>
          <a:lstStyle/>
          <a:p>
            <a:pPr eaLnBrk="1" hangingPunct="1">
              <a:defRPr/>
            </a:pPr>
            <a:r>
              <a:rPr lang="en-US"/>
              <a:t>Arafah (</a:t>
            </a:r>
            <a:r>
              <a:rPr lang="ar-SA">
                <a:cs typeface="Arial" charset="0"/>
              </a:rPr>
              <a:t>6</a:t>
            </a:r>
            <a:r>
              <a:rPr lang="en-US"/>
              <a:t>) - </a:t>
            </a:r>
            <a:r>
              <a:rPr lang="en-US" sz="2800">
                <a:solidFill>
                  <a:schemeClr val="hlink"/>
                </a:solidFill>
              </a:rPr>
              <a:t>9 Dhul-Hijjah</a:t>
            </a:r>
            <a:endParaRPr lang="en-US"/>
          </a:p>
        </p:txBody>
      </p:sp>
      <p:sp>
        <p:nvSpPr>
          <p:cNvPr id="417795" name="Rectangle 3"/>
          <p:cNvSpPr>
            <a:spLocks noGrp="1" noChangeArrowheads="1"/>
          </p:cNvSpPr>
          <p:nvPr>
            <p:ph type="body" sz="half" idx="1"/>
          </p:nvPr>
        </p:nvSpPr>
        <p:spPr>
          <a:xfrm>
            <a:off x="90488" y="1222375"/>
            <a:ext cx="3810000" cy="1670050"/>
          </a:xfrm>
        </p:spPr>
        <p:txBody>
          <a:bodyPr/>
          <a:lstStyle/>
          <a:p>
            <a:pPr eaLnBrk="1" hangingPunct="1"/>
            <a:r>
              <a:rPr lang="en-US" sz="1800" dirty="0"/>
              <a:t>The Prophet (</a:t>
            </a:r>
            <a:r>
              <a:rPr lang="ar-SA" sz="1800" dirty="0">
                <a:ea typeface="Times New Roman (Arabic)"/>
                <a:cs typeface="Times New Roman (Arabic)"/>
              </a:rPr>
              <a:t>صلى الله عليه وسلم</a:t>
            </a:r>
            <a:r>
              <a:rPr lang="en-US" sz="1800" dirty="0"/>
              <a:t>) said: “The best thing that I and the Prophets have said on the evening of </a:t>
            </a:r>
            <a:r>
              <a:rPr lang="en-US" sz="1800" dirty="0" err="1"/>
              <a:t>Arafah</a:t>
            </a:r>
            <a:r>
              <a:rPr lang="en-US" sz="1800" dirty="0"/>
              <a:t> is:</a:t>
            </a:r>
          </a:p>
        </p:txBody>
      </p:sp>
      <p:pic>
        <p:nvPicPr>
          <p:cNvPr id="139269" name="Picture 5" descr="E:\Documents and Settings\Administrator\My Documents\Hajj\Arafah\Arafah_Dua1.jpg"/>
          <p:cNvPicPr>
            <a:picLocks noChangeAspect="1" noChangeArrowheads="1"/>
          </p:cNvPicPr>
          <p:nvPr/>
        </p:nvPicPr>
        <p:blipFill>
          <a:blip r:embed="rId5" cstate="print"/>
          <a:srcRect/>
          <a:stretch>
            <a:fillRect/>
          </a:stretch>
        </p:blipFill>
        <p:spPr bwMode="auto">
          <a:xfrm>
            <a:off x="7342921" y="1282583"/>
            <a:ext cx="1735137" cy="2643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9270" name="Picture 6" descr="E:\Documents and Settings\Administrator\My Documents\Hajj\Arafah\Arafah_Dua.jpg"/>
          <p:cNvPicPr>
            <a:picLocks noChangeAspect="1" noChangeArrowheads="1"/>
          </p:cNvPicPr>
          <p:nvPr/>
        </p:nvPicPr>
        <p:blipFill>
          <a:blip r:embed="rId6" cstate="print"/>
          <a:srcRect/>
          <a:stretch>
            <a:fillRect/>
          </a:stretch>
        </p:blipFill>
        <p:spPr bwMode="auto">
          <a:xfrm>
            <a:off x="4259996" y="3578108"/>
            <a:ext cx="1931987" cy="2649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17833" name="Group 41"/>
          <p:cNvGraphicFramePr>
            <a:graphicFrameLocks noGrp="1"/>
          </p:cNvGraphicFramePr>
          <p:nvPr/>
        </p:nvGraphicFramePr>
        <p:xfrm>
          <a:off x="85725" y="2881313"/>
          <a:ext cx="4114800" cy="3305366"/>
        </p:xfrm>
        <a:graphic>
          <a:graphicData uri="http://schemas.openxmlformats.org/drawingml/2006/table">
            <a:tbl>
              <a:tblPr/>
              <a:tblGrid>
                <a:gridCol w="4114800">
                  <a:extLst>
                    <a:ext uri="{9D8B030D-6E8A-4147-A177-3AD203B41FA5}">
                      <a16:colId xmlns:a16="http://schemas.microsoft.com/office/drawing/2014/main" val="20000"/>
                    </a:ext>
                  </a:extLst>
                </a:gridCol>
              </a:tblGrid>
              <a:tr h="1062038">
                <a:tc>
                  <a:txBody>
                    <a:bodyPr/>
                    <a:lstStyle/>
                    <a:p>
                      <a:pPr marL="0" marR="0" lvl="0" indent="0" algn="ctr"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1"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لا إلهَ إلا اللهُ وَحدَهُ لا شَريكَ له، لهُ المُلكُ وَلهُ الحَمدُ وَهُوَ عَلى كلّ شَيءٍ قدِير</a:t>
                      </a: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00163">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ilaha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illallaahu</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wahdahu</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shareeka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lahu</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lahul</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mulk</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lahul</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hamdu</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huwa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alaa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kulli</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shay'in</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qadeer</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a:t>
                      </a: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endParaRP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endPar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endParaRP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There is no god except Allah, He has no partner. To Him belongs all sovereignty and praise, and He is over all things omnipotent.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17828" name="Picture 36">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7" cstate="print"/>
          <a:srcRect/>
          <a:stretch>
            <a:fillRect/>
          </a:stretch>
        </p:blipFill>
        <p:spPr bwMode="auto">
          <a:xfrm>
            <a:off x="514350" y="3440113"/>
            <a:ext cx="304800" cy="304800"/>
          </a:xfrm>
          <a:prstGeom prst="rect">
            <a:avLst/>
          </a:prstGeom>
          <a:noFill/>
          <a:ln w="9525">
            <a:noFill/>
            <a:miter lim="800000"/>
            <a:headEnd/>
            <a:tailEnd/>
          </a:ln>
        </p:spPr>
      </p:pic>
      <p:pic>
        <p:nvPicPr>
          <p:cNvPr id="139280" name="Picture 39" descr="C:\Documents and Settings\obellal\My Documents\Hajj\Arafah\Du'a.jpg"/>
          <p:cNvPicPr>
            <a:picLocks noChangeAspect="1" noChangeArrowheads="1"/>
          </p:cNvPicPr>
          <p:nvPr/>
        </p:nvPicPr>
        <p:blipFill>
          <a:blip r:embed="rId8" cstate="print"/>
          <a:srcRect/>
          <a:stretch>
            <a:fillRect/>
          </a:stretch>
        </p:blipFill>
        <p:spPr bwMode="auto">
          <a:xfrm>
            <a:off x="4261583" y="1282583"/>
            <a:ext cx="3016250" cy="2174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9281" name="Picture 40" descr="C:\Documents and Settings\obellal\My Documents\Hajj\Arafah\Du'a 2.jpg"/>
          <p:cNvPicPr>
            <a:picLocks noChangeAspect="1" noChangeArrowheads="1"/>
          </p:cNvPicPr>
          <p:nvPr/>
        </p:nvPicPr>
        <p:blipFill>
          <a:blip r:embed="rId9" cstate="print"/>
          <a:srcRect/>
          <a:stretch>
            <a:fillRect/>
          </a:stretch>
        </p:blipFill>
        <p:spPr bwMode="auto">
          <a:xfrm>
            <a:off x="6203096" y="4084520"/>
            <a:ext cx="2911475" cy="2100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 calcmode="lin" valueType="num">
                                      <p:cBhvr additive="base">
                                        <p:cTn id="7" dur="500" fill="hold"/>
                                        <p:tgtEl>
                                          <p:spTgt spid="417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7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7833"/>
                                        </p:tgtEl>
                                        <p:attrNameLst>
                                          <p:attrName>style.visibility</p:attrName>
                                        </p:attrNameLst>
                                      </p:cBhvr>
                                      <p:to>
                                        <p:strVal val="visible"/>
                                      </p:to>
                                    </p:set>
                                    <p:anim calcmode="lin" valueType="num">
                                      <p:cBhvr additive="base">
                                        <p:cTn id="13" dur="500" fill="hold"/>
                                        <p:tgtEl>
                                          <p:spTgt spid="417833"/>
                                        </p:tgtEl>
                                        <p:attrNameLst>
                                          <p:attrName>ppt_x</p:attrName>
                                        </p:attrNameLst>
                                      </p:cBhvr>
                                      <p:tavLst>
                                        <p:tav tm="0">
                                          <p:val>
                                            <p:strVal val="#ppt_x"/>
                                          </p:val>
                                        </p:tav>
                                        <p:tav tm="100000">
                                          <p:val>
                                            <p:strVal val="#ppt_x"/>
                                          </p:val>
                                        </p:tav>
                                      </p:tavLst>
                                    </p:anim>
                                    <p:anim calcmode="lin" valueType="num">
                                      <p:cBhvr additive="base">
                                        <p:cTn id="14" dur="500" fill="hold"/>
                                        <p:tgtEl>
                                          <p:spTgt spid="4178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17828"/>
                                        </p:tgtEl>
                                        <p:attrNameLst>
                                          <p:attrName>style.visibility</p:attrName>
                                        </p:attrNameLst>
                                      </p:cBhvr>
                                      <p:to>
                                        <p:strVal val="visible"/>
                                      </p:to>
                                    </p:set>
                                    <p:anim calcmode="lin" valueType="num">
                                      <p:cBhvr additive="base">
                                        <p:cTn id="19" dur="500" fill="hold"/>
                                        <p:tgtEl>
                                          <p:spTgt spid="417828"/>
                                        </p:tgtEl>
                                        <p:attrNameLst>
                                          <p:attrName>ppt_x</p:attrName>
                                        </p:attrNameLst>
                                      </p:cBhvr>
                                      <p:tavLst>
                                        <p:tav tm="0">
                                          <p:val>
                                            <p:strVal val="0-#ppt_w/2"/>
                                          </p:val>
                                        </p:tav>
                                        <p:tav tm="100000">
                                          <p:val>
                                            <p:strVal val="#ppt_x"/>
                                          </p:val>
                                        </p:tav>
                                      </p:tavLst>
                                    </p:anim>
                                    <p:anim calcmode="lin" valueType="num">
                                      <p:cBhvr additive="base">
                                        <p:cTn id="20" dur="500" fill="hold"/>
                                        <p:tgtEl>
                                          <p:spTgt spid="4178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5"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6"/>
          <p:cNvSpPr>
            <a:spLocks noGrp="1"/>
          </p:cNvSpPr>
          <p:nvPr>
            <p:ph type="sldNum" sz="quarter" idx="12"/>
          </p:nvPr>
        </p:nvSpPr>
        <p:spPr>
          <a:noFill/>
        </p:spPr>
        <p:txBody>
          <a:bodyPr/>
          <a:lstStyle/>
          <a:p>
            <a:fld id="{DDEFBDAE-E087-4B9E-8437-D4834B9A5CF2}" type="slidenum">
              <a:rPr lang="en-US"/>
              <a:pPr/>
              <a:t>124</a:t>
            </a:fld>
            <a:endParaRPr lang="en-US"/>
          </a:p>
        </p:txBody>
      </p:sp>
      <p:pic>
        <p:nvPicPr>
          <p:cNvPr id="140291" name="Picture 7" descr="C:\Documents and Settings\obellal\My Documents\Hajj\Arafah\Arafah Camp.jpg"/>
          <p:cNvPicPr>
            <a:picLocks noChangeAspect="1" noChangeArrowheads="1"/>
          </p:cNvPicPr>
          <p:nvPr/>
        </p:nvPicPr>
        <p:blipFill>
          <a:blip r:embed="rId3" cstate="print"/>
          <a:srcRect/>
          <a:stretch>
            <a:fillRect/>
          </a:stretch>
        </p:blipFill>
        <p:spPr bwMode="auto">
          <a:xfrm>
            <a:off x="4643438" y="82550"/>
            <a:ext cx="4468812" cy="3351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0292" name="Picture 11" descr="C:\Documents and Settings\obellal\My Documents\Hajj\Arafah\Dua2.jpg"/>
          <p:cNvPicPr>
            <a:picLocks noChangeAspect="1" noChangeArrowheads="1"/>
          </p:cNvPicPr>
          <p:nvPr/>
        </p:nvPicPr>
        <p:blipFill>
          <a:blip r:embed="rId4" cstate="print"/>
          <a:srcRect/>
          <a:stretch>
            <a:fillRect/>
          </a:stretch>
        </p:blipFill>
        <p:spPr bwMode="auto">
          <a:xfrm>
            <a:off x="4667250" y="3521075"/>
            <a:ext cx="4402138" cy="330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0293" name="Picture 15" descr="C:\Documents and Settings\obellal\My Documents\Hajj\Arafah\Dua.jpg"/>
          <p:cNvPicPr>
            <a:picLocks noChangeAspect="1" noChangeArrowheads="1"/>
          </p:cNvPicPr>
          <p:nvPr/>
        </p:nvPicPr>
        <p:blipFill>
          <a:blip r:embed="rId5" cstate="print"/>
          <a:srcRect/>
          <a:stretch>
            <a:fillRect/>
          </a:stretch>
        </p:blipFill>
        <p:spPr bwMode="auto">
          <a:xfrm>
            <a:off x="96838" y="3529013"/>
            <a:ext cx="4395787" cy="3297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0294" name="Picture 19" descr="C:\Documents and Settings\obellal\My Documents\Hajj\Arafah\9th Dhul-Hijjah 1427.jpg"/>
          <p:cNvPicPr>
            <a:picLocks noGrp="1" noChangeAspect="1" noChangeArrowheads="1"/>
          </p:cNvPicPr>
          <p:nvPr>
            <p:ph type="clipArt" sz="half" idx="2"/>
          </p:nvPr>
        </p:nvPicPr>
        <p:blipFill>
          <a:blip r:embed="rId6" cstate="print"/>
          <a:srcRect/>
          <a:stretch>
            <a:fillRect/>
          </a:stretch>
        </p:blipFill>
        <p:spPr>
          <a:xfrm>
            <a:off x="33338" y="77788"/>
            <a:ext cx="4475162" cy="3355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0295" name="Text Box 20"/>
          <p:cNvSpPr txBox="1">
            <a:spLocks noChangeArrowheads="1"/>
          </p:cNvSpPr>
          <p:nvPr/>
        </p:nvSpPr>
        <p:spPr bwMode="auto">
          <a:xfrm>
            <a:off x="3627438" y="523875"/>
            <a:ext cx="1889125" cy="384175"/>
          </a:xfrm>
          <a:prstGeom prst="rect">
            <a:avLst/>
          </a:prstGeom>
          <a:noFill/>
          <a:ln w="9525">
            <a:noFill/>
            <a:miter lim="800000"/>
            <a:headEnd/>
            <a:tailEnd/>
          </a:ln>
        </p:spPr>
        <p:txBody>
          <a:bodyPr wrap="none">
            <a:spAutoFit/>
          </a:bodyPr>
          <a:lstStyle/>
          <a:p>
            <a:r>
              <a:rPr lang="en-US" sz="3200" i="1">
                <a:solidFill>
                  <a:srgbClr val="FFFFCC"/>
                </a:solidFill>
              </a:rPr>
              <a:t>A r a f a h</a:t>
            </a:r>
          </a:p>
        </p:txBody>
      </p:sp>
    </p:spTree>
  </p:cSld>
  <p:clrMapOvr>
    <a:masterClrMapping/>
  </p:clrMapOvr>
  <p:transition advTm="2000">
    <p:pull/>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5"/>
          <p:cNvSpPr>
            <a:spLocks noGrp="1"/>
          </p:cNvSpPr>
          <p:nvPr>
            <p:ph type="sldNum" sz="quarter" idx="12"/>
          </p:nvPr>
        </p:nvSpPr>
        <p:spPr>
          <a:noFill/>
        </p:spPr>
        <p:txBody>
          <a:bodyPr/>
          <a:lstStyle/>
          <a:p>
            <a:fld id="{2BEC9826-175C-4D36-8628-889FE0C505C1}" type="slidenum">
              <a:rPr lang="en-US"/>
              <a:pPr/>
              <a:t>125</a:t>
            </a:fld>
            <a:endParaRPr lang="en-US"/>
          </a:p>
        </p:txBody>
      </p:sp>
      <p:sp>
        <p:nvSpPr>
          <p:cNvPr id="431106" name="Rectangle 2"/>
          <p:cNvSpPr>
            <a:spLocks noGrp="1" noChangeArrowheads="1"/>
          </p:cNvSpPr>
          <p:nvPr>
            <p:ph type="title"/>
          </p:nvPr>
        </p:nvSpPr>
        <p:spPr>
          <a:xfrm>
            <a:off x="685800" y="441325"/>
            <a:ext cx="7772400" cy="838200"/>
          </a:xfrm>
        </p:spPr>
        <p:txBody>
          <a:bodyPr/>
          <a:lstStyle/>
          <a:p>
            <a:pPr eaLnBrk="1" hangingPunct="1">
              <a:defRPr/>
            </a:pPr>
            <a:r>
              <a:rPr lang="en-US"/>
              <a:t>Arafah – Satellite Picture</a:t>
            </a:r>
          </a:p>
        </p:txBody>
      </p:sp>
      <p:pic>
        <p:nvPicPr>
          <p:cNvPr id="141316" name="Picture 20" descr="C:\Documents and Settings\obellal\My Documents\Hajj\Arafah\ArafahGoogleSatellite2008.jpg"/>
          <p:cNvPicPr>
            <a:picLocks noChangeAspect="1" noChangeArrowheads="1"/>
          </p:cNvPicPr>
          <p:nvPr/>
        </p:nvPicPr>
        <p:blipFill>
          <a:blip r:embed="rId3" cstate="print"/>
          <a:srcRect/>
          <a:stretch>
            <a:fillRect/>
          </a:stretch>
        </p:blipFill>
        <p:spPr bwMode="auto">
          <a:xfrm>
            <a:off x="0" y="269875"/>
            <a:ext cx="9137650" cy="6259513"/>
          </a:xfrm>
          <a:prstGeom prst="rect">
            <a:avLst/>
          </a:prstGeom>
          <a:noFill/>
          <a:ln w="9525">
            <a:noFill/>
            <a:miter lim="800000"/>
            <a:headEnd/>
            <a:tailEnd/>
          </a:ln>
        </p:spPr>
      </p:pic>
      <p:grpSp>
        <p:nvGrpSpPr>
          <p:cNvPr id="2" name="Group 86"/>
          <p:cNvGrpSpPr>
            <a:grpSpLocks/>
          </p:cNvGrpSpPr>
          <p:nvPr/>
        </p:nvGrpSpPr>
        <p:grpSpPr bwMode="auto">
          <a:xfrm>
            <a:off x="1835150" y="908050"/>
            <a:ext cx="1971675" cy="657225"/>
            <a:chOff x="1156" y="572"/>
            <a:chExt cx="1242" cy="414"/>
          </a:xfrm>
        </p:grpSpPr>
        <p:sp>
          <p:nvSpPr>
            <p:cNvPr id="141374" name="Line 11"/>
            <p:cNvSpPr>
              <a:spLocks noChangeShapeType="1"/>
            </p:cNvSpPr>
            <p:nvPr/>
          </p:nvSpPr>
          <p:spPr bwMode="auto">
            <a:xfrm flipH="1" flipV="1">
              <a:off x="1724" y="822"/>
              <a:ext cx="406" cy="164"/>
            </a:xfrm>
            <a:prstGeom prst="line">
              <a:avLst/>
            </a:prstGeom>
            <a:noFill/>
            <a:ln w="76200">
              <a:solidFill>
                <a:schemeClr val="accent1"/>
              </a:solidFill>
              <a:round/>
              <a:headEnd/>
              <a:tailEnd type="triangle" w="med" len="med"/>
            </a:ln>
          </p:spPr>
          <p:txBody>
            <a:bodyPr/>
            <a:lstStyle/>
            <a:p>
              <a:endParaRPr lang="en-US"/>
            </a:p>
          </p:txBody>
        </p:sp>
        <p:sp>
          <p:nvSpPr>
            <p:cNvPr id="141375" name="Text Box 12"/>
            <p:cNvSpPr txBox="1">
              <a:spLocks noChangeArrowheads="1"/>
            </p:cNvSpPr>
            <p:nvPr/>
          </p:nvSpPr>
          <p:spPr bwMode="auto">
            <a:xfrm>
              <a:off x="1156" y="572"/>
              <a:ext cx="1242" cy="214"/>
            </a:xfrm>
            <a:prstGeom prst="rect">
              <a:avLst/>
            </a:prstGeom>
            <a:solidFill>
              <a:schemeClr val="accent2"/>
            </a:solidFill>
            <a:ln w="38100">
              <a:noFill/>
              <a:miter lim="800000"/>
              <a:headEnd/>
              <a:tailEnd/>
            </a:ln>
          </p:spPr>
          <p:txBody>
            <a:bodyPr wrap="none">
              <a:spAutoFit/>
            </a:bodyPr>
            <a:lstStyle/>
            <a:p>
              <a:pPr rtl="1">
                <a:lnSpc>
                  <a:spcPct val="90000"/>
                </a:lnSpc>
                <a:buClr>
                  <a:schemeClr val="accent2"/>
                </a:buClr>
                <a:buSzPct val="80000"/>
                <a:buFont typeface="Wingdings" pitchFamily="2" charset="2"/>
                <a:buNone/>
              </a:pPr>
              <a:r>
                <a:rPr lang="en-US">
                  <a:latin typeface="Verdana" pitchFamily="34" charset="0"/>
                </a:rPr>
                <a:t>To</a:t>
              </a:r>
              <a:r>
                <a:rPr lang="en-US">
                  <a:solidFill>
                    <a:schemeClr val="folHlink"/>
                  </a:solidFill>
                  <a:latin typeface="Verdana" pitchFamily="34" charset="0"/>
                </a:rPr>
                <a:t> Muzdalifah</a:t>
              </a:r>
            </a:p>
          </p:txBody>
        </p:sp>
      </p:grpSp>
      <p:sp>
        <p:nvSpPr>
          <p:cNvPr id="431117" name="Text Box 13"/>
          <p:cNvSpPr txBox="1">
            <a:spLocks noChangeArrowheads="1"/>
          </p:cNvSpPr>
          <p:nvPr/>
        </p:nvSpPr>
        <p:spPr bwMode="auto">
          <a:xfrm>
            <a:off x="4959350" y="3505200"/>
            <a:ext cx="1350963" cy="396875"/>
          </a:xfrm>
          <a:prstGeom prst="rect">
            <a:avLst/>
          </a:prstGeom>
          <a:solidFill>
            <a:schemeClr val="accent2"/>
          </a:solidFill>
          <a:ln w="38100">
            <a:noFill/>
            <a:miter lim="800000"/>
            <a:headEnd/>
            <a:tailEnd/>
          </a:ln>
        </p:spPr>
        <p:txBody>
          <a:bodyPr wrap="none">
            <a:spAutoFit/>
          </a:bodyPr>
          <a:lstStyle/>
          <a:p>
            <a:pPr algn="r">
              <a:lnSpc>
                <a:spcPct val="100000"/>
              </a:lnSpc>
              <a:spcBef>
                <a:spcPct val="0"/>
              </a:spcBef>
              <a:buClrTx/>
              <a:buSzTx/>
            </a:pPr>
            <a:r>
              <a:rPr lang="en-US" sz="2000">
                <a:solidFill>
                  <a:schemeClr val="folHlink"/>
                </a:solidFill>
                <a:latin typeface="Verdana" pitchFamily="34" charset="0"/>
              </a:rPr>
              <a:t>ARAFAH</a:t>
            </a:r>
          </a:p>
        </p:txBody>
      </p:sp>
      <p:grpSp>
        <p:nvGrpSpPr>
          <p:cNvPr id="3" name="Group 25"/>
          <p:cNvGrpSpPr>
            <a:grpSpLocks/>
          </p:cNvGrpSpPr>
          <p:nvPr/>
        </p:nvGrpSpPr>
        <p:grpSpPr bwMode="auto">
          <a:xfrm>
            <a:off x="1871663" y="681038"/>
            <a:ext cx="6573837" cy="5330825"/>
            <a:chOff x="1179" y="429"/>
            <a:chExt cx="4141" cy="3358"/>
          </a:xfrm>
        </p:grpSpPr>
        <p:sp>
          <p:nvSpPr>
            <p:cNvPr id="141371" name="Freeform 22"/>
            <p:cNvSpPr>
              <a:spLocks/>
            </p:cNvSpPr>
            <p:nvPr/>
          </p:nvSpPr>
          <p:spPr bwMode="auto">
            <a:xfrm>
              <a:off x="1179" y="429"/>
              <a:ext cx="4141" cy="3358"/>
            </a:xfrm>
            <a:custGeom>
              <a:avLst/>
              <a:gdLst>
                <a:gd name="T0" fmla="*/ 3516 w 4141"/>
                <a:gd name="T1" fmla="*/ 1429 h 3358"/>
                <a:gd name="T2" fmla="*/ 3663 w 4141"/>
                <a:gd name="T3" fmla="*/ 1783 h 3358"/>
                <a:gd name="T4" fmla="*/ 3913 w 4141"/>
                <a:gd name="T5" fmla="*/ 1859 h 3358"/>
                <a:gd name="T6" fmla="*/ 4070 w 4141"/>
                <a:gd name="T7" fmla="*/ 1902 h 3358"/>
                <a:gd name="T8" fmla="*/ 4141 w 4141"/>
                <a:gd name="T9" fmla="*/ 1924 h 3358"/>
                <a:gd name="T10" fmla="*/ 3934 w 4141"/>
                <a:gd name="T11" fmla="*/ 2679 h 3358"/>
                <a:gd name="T12" fmla="*/ 3684 w 4141"/>
                <a:gd name="T13" fmla="*/ 3087 h 3358"/>
                <a:gd name="T14" fmla="*/ 3663 w 4141"/>
                <a:gd name="T15" fmla="*/ 3130 h 3358"/>
                <a:gd name="T16" fmla="*/ 2799 w 4141"/>
                <a:gd name="T17" fmla="*/ 3114 h 3358"/>
                <a:gd name="T18" fmla="*/ 1880 w 4141"/>
                <a:gd name="T19" fmla="*/ 3228 h 3358"/>
                <a:gd name="T20" fmla="*/ 1196 w 4141"/>
                <a:gd name="T21" fmla="*/ 3358 h 3358"/>
                <a:gd name="T22" fmla="*/ 848 w 4141"/>
                <a:gd name="T23" fmla="*/ 3125 h 3358"/>
                <a:gd name="T24" fmla="*/ 625 w 4141"/>
                <a:gd name="T25" fmla="*/ 2945 h 3358"/>
                <a:gd name="T26" fmla="*/ 533 w 4141"/>
                <a:gd name="T27" fmla="*/ 2587 h 3358"/>
                <a:gd name="T28" fmla="*/ 467 w 4141"/>
                <a:gd name="T29" fmla="*/ 2489 h 3358"/>
                <a:gd name="T30" fmla="*/ 0 w 4141"/>
                <a:gd name="T31" fmla="*/ 2103 h 3358"/>
                <a:gd name="T32" fmla="*/ 201 w 4141"/>
                <a:gd name="T33" fmla="*/ 1957 h 3358"/>
                <a:gd name="T34" fmla="*/ 294 w 4141"/>
                <a:gd name="T35" fmla="*/ 1837 h 3358"/>
                <a:gd name="T36" fmla="*/ 391 w 4141"/>
                <a:gd name="T37" fmla="*/ 1810 h 3358"/>
                <a:gd name="T38" fmla="*/ 821 w 4141"/>
                <a:gd name="T39" fmla="*/ 1554 h 3358"/>
                <a:gd name="T40" fmla="*/ 1114 w 4141"/>
                <a:gd name="T41" fmla="*/ 1457 h 3358"/>
                <a:gd name="T42" fmla="*/ 1408 w 4141"/>
                <a:gd name="T43" fmla="*/ 1397 h 3358"/>
                <a:gd name="T44" fmla="*/ 1598 w 4141"/>
                <a:gd name="T45" fmla="*/ 1136 h 3358"/>
                <a:gd name="T46" fmla="*/ 1565 w 4141"/>
                <a:gd name="T47" fmla="*/ 1054 h 3358"/>
                <a:gd name="T48" fmla="*/ 1679 w 4141"/>
                <a:gd name="T49" fmla="*/ 946 h 3358"/>
                <a:gd name="T50" fmla="*/ 1821 w 4141"/>
                <a:gd name="T51" fmla="*/ 701 h 3358"/>
                <a:gd name="T52" fmla="*/ 1831 w 4141"/>
                <a:gd name="T53" fmla="*/ 609 h 3358"/>
                <a:gd name="T54" fmla="*/ 1897 w 4141"/>
                <a:gd name="T55" fmla="*/ 484 h 3358"/>
                <a:gd name="T56" fmla="*/ 1956 w 4141"/>
                <a:gd name="T57" fmla="*/ 397 h 3358"/>
                <a:gd name="T58" fmla="*/ 2201 w 4141"/>
                <a:gd name="T59" fmla="*/ 180 h 3358"/>
                <a:gd name="T60" fmla="*/ 2451 w 4141"/>
                <a:gd name="T61" fmla="*/ 55 h 3358"/>
                <a:gd name="T62" fmla="*/ 2516 w 4141"/>
                <a:gd name="T63" fmla="*/ 0 h 3358"/>
                <a:gd name="T64" fmla="*/ 2570 w 4141"/>
                <a:gd name="T65" fmla="*/ 0 h 3358"/>
                <a:gd name="T66" fmla="*/ 2858 w 4141"/>
                <a:gd name="T67" fmla="*/ 147 h 33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1"/>
                <a:gd name="T103" fmla="*/ 0 h 3358"/>
                <a:gd name="T104" fmla="*/ 4141 w 4141"/>
                <a:gd name="T105" fmla="*/ 3358 h 335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1" h="3358">
                  <a:moveTo>
                    <a:pt x="3516" y="1429"/>
                  </a:moveTo>
                  <a:lnTo>
                    <a:pt x="3663" y="1783"/>
                  </a:lnTo>
                  <a:lnTo>
                    <a:pt x="3913" y="1859"/>
                  </a:lnTo>
                  <a:lnTo>
                    <a:pt x="4070" y="1902"/>
                  </a:lnTo>
                  <a:lnTo>
                    <a:pt x="4141" y="1924"/>
                  </a:lnTo>
                  <a:lnTo>
                    <a:pt x="3934" y="2679"/>
                  </a:lnTo>
                  <a:lnTo>
                    <a:pt x="3684" y="3087"/>
                  </a:lnTo>
                  <a:lnTo>
                    <a:pt x="3663" y="3130"/>
                  </a:lnTo>
                  <a:lnTo>
                    <a:pt x="2799" y="3114"/>
                  </a:lnTo>
                  <a:lnTo>
                    <a:pt x="1880" y="3228"/>
                  </a:lnTo>
                  <a:lnTo>
                    <a:pt x="1196" y="3358"/>
                  </a:lnTo>
                  <a:lnTo>
                    <a:pt x="848" y="3125"/>
                  </a:lnTo>
                  <a:lnTo>
                    <a:pt x="625" y="2945"/>
                  </a:lnTo>
                  <a:lnTo>
                    <a:pt x="533" y="2587"/>
                  </a:lnTo>
                  <a:lnTo>
                    <a:pt x="467" y="2489"/>
                  </a:lnTo>
                  <a:lnTo>
                    <a:pt x="0" y="2103"/>
                  </a:lnTo>
                  <a:lnTo>
                    <a:pt x="201" y="1957"/>
                  </a:lnTo>
                  <a:lnTo>
                    <a:pt x="294" y="1837"/>
                  </a:lnTo>
                  <a:lnTo>
                    <a:pt x="391" y="1810"/>
                  </a:lnTo>
                  <a:lnTo>
                    <a:pt x="821" y="1554"/>
                  </a:lnTo>
                  <a:lnTo>
                    <a:pt x="1114" y="1457"/>
                  </a:lnTo>
                  <a:lnTo>
                    <a:pt x="1408" y="1397"/>
                  </a:lnTo>
                  <a:lnTo>
                    <a:pt x="1598" y="1136"/>
                  </a:lnTo>
                  <a:lnTo>
                    <a:pt x="1565" y="1054"/>
                  </a:lnTo>
                  <a:lnTo>
                    <a:pt x="1679" y="946"/>
                  </a:lnTo>
                  <a:lnTo>
                    <a:pt x="1821" y="701"/>
                  </a:lnTo>
                  <a:lnTo>
                    <a:pt x="1831" y="609"/>
                  </a:lnTo>
                  <a:lnTo>
                    <a:pt x="1897" y="484"/>
                  </a:lnTo>
                  <a:lnTo>
                    <a:pt x="1956" y="397"/>
                  </a:lnTo>
                  <a:lnTo>
                    <a:pt x="2201" y="180"/>
                  </a:lnTo>
                  <a:lnTo>
                    <a:pt x="2451" y="55"/>
                  </a:lnTo>
                  <a:lnTo>
                    <a:pt x="2516" y="0"/>
                  </a:lnTo>
                  <a:lnTo>
                    <a:pt x="2570" y="0"/>
                  </a:lnTo>
                  <a:lnTo>
                    <a:pt x="2858" y="147"/>
                  </a:lnTo>
                </a:path>
              </a:pathLst>
            </a:custGeom>
            <a:noFill/>
            <a:ln w="38100">
              <a:solidFill>
                <a:srgbClr val="FFFF00"/>
              </a:solidFill>
              <a:prstDash val="sysDot"/>
              <a:round/>
              <a:headEnd/>
              <a:tailEnd/>
            </a:ln>
          </p:spPr>
          <p:txBody>
            <a:bodyPr>
              <a:spAutoFit/>
            </a:bodyPr>
            <a:lstStyle/>
            <a:p>
              <a:endParaRPr lang="en-US"/>
            </a:p>
          </p:txBody>
        </p:sp>
        <p:sp>
          <p:nvSpPr>
            <p:cNvPr id="141372" name="Freeform 23"/>
            <p:cNvSpPr>
              <a:spLocks/>
            </p:cNvSpPr>
            <p:nvPr/>
          </p:nvSpPr>
          <p:spPr bwMode="auto">
            <a:xfrm>
              <a:off x="3999" y="1206"/>
              <a:ext cx="691" cy="614"/>
            </a:xfrm>
            <a:custGeom>
              <a:avLst/>
              <a:gdLst>
                <a:gd name="T0" fmla="*/ 0 w 691"/>
                <a:gd name="T1" fmla="*/ 0 h 614"/>
                <a:gd name="T2" fmla="*/ 174 w 691"/>
                <a:gd name="T3" fmla="*/ 191 h 614"/>
                <a:gd name="T4" fmla="*/ 691 w 691"/>
                <a:gd name="T5" fmla="*/ 614 h 614"/>
                <a:gd name="T6" fmla="*/ 0 60000 65536"/>
                <a:gd name="T7" fmla="*/ 0 60000 65536"/>
                <a:gd name="T8" fmla="*/ 0 60000 65536"/>
                <a:gd name="T9" fmla="*/ 0 w 691"/>
                <a:gd name="T10" fmla="*/ 0 h 614"/>
                <a:gd name="T11" fmla="*/ 691 w 691"/>
                <a:gd name="T12" fmla="*/ 614 h 614"/>
              </a:gdLst>
              <a:ahLst/>
              <a:cxnLst>
                <a:cxn ang="T6">
                  <a:pos x="T0" y="T1"/>
                </a:cxn>
                <a:cxn ang="T7">
                  <a:pos x="T2" y="T3"/>
                </a:cxn>
                <a:cxn ang="T8">
                  <a:pos x="T4" y="T5"/>
                </a:cxn>
              </a:cxnLst>
              <a:rect l="T9" t="T10" r="T11" b="T12"/>
              <a:pathLst>
                <a:path w="691" h="614">
                  <a:moveTo>
                    <a:pt x="0" y="0"/>
                  </a:moveTo>
                  <a:lnTo>
                    <a:pt x="174" y="191"/>
                  </a:lnTo>
                  <a:lnTo>
                    <a:pt x="691" y="614"/>
                  </a:lnTo>
                </a:path>
              </a:pathLst>
            </a:custGeom>
            <a:noFill/>
            <a:ln w="38100">
              <a:solidFill>
                <a:srgbClr val="FFFF00"/>
              </a:solidFill>
              <a:prstDash val="sysDot"/>
              <a:round/>
              <a:headEnd/>
              <a:tailEnd/>
            </a:ln>
          </p:spPr>
          <p:txBody>
            <a:bodyPr>
              <a:spAutoFit/>
            </a:bodyPr>
            <a:lstStyle/>
            <a:p>
              <a:endParaRPr lang="en-US"/>
            </a:p>
          </p:txBody>
        </p:sp>
        <p:sp>
          <p:nvSpPr>
            <p:cNvPr id="141373" name="Freeform 24"/>
            <p:cNvSpPr>
              <a:spLocks/>
            </p:cNvSpPr>
            <p:nvPr/>
          </p:nvSpPr>
          <p:spPr bwMode="auto">
            <a:xfrm>
              <a:off x="3940" y="571"/>
              <a:ext cx="146" cy="630"/>
            </a:xfrm>
            <a:custGeom>
              <a:avLst/>
              <a:gdLst>
                <a:gd name="T0" fmla="*/ 49 w 146"/>
                <a:gd name="T1" fmla="*/ 630 h 630"/>
                <a:gd name="T2" fmla="*/ 0 w 146"/>
                <a:gd name="T3" fmla="*/ 581 h 630"/>
                <a:gd name="T4" fmla="*/ 27 w 146"/>
                <a:gd name="T5" fmla="*/ 478 h 630"/>
                <a:gd name="T6" fmla="*/ 146 w 146"/>
                <a:gd name="T7" fmla="*/ 451 h 630"/>
                <a:gd name="T8" fmla="*/ 59 w 146"/>
                <a:gd name="T9" fmla="*/ 353 h 630"/>
                <a:gd name="T10" fmla="*/ 49 w 146"/>
                <a:gd name="T11" fmla="*/ 271 h 630"/>
                <a:gd name="T12" fmla="*/ 49 w 146"/>
                <a:gd name="T13" fmla="*/ 141 h 630"/>
                <a:gd name="T14" fmla="*/ 87 w 146"/>
                <a:gd name="T15" fmla="*/ 0 h 63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630"/>
                <a:gd name="T26" fmla="*/ 146 w 146"/>
                <a:gd name="T27" fmla="*/ 630 h 6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630">
                  <a:moveTo>
                    <a:pt x="49" y="630"/>
                  </a:moveTo>
                  <a:lnTo>
                    <a:pt x="0" y="581"/>
                  </a:lnTo>
                  <a:lnTo>
                    <a:pt x="27" y="478"/>
                  </a:lnTo>
                  <a:lnTo>
                    <a:pt x="146" y="451"/>
                  </a:lnTo>
                  <a:lnTo>
                    <a:pt x="59" y="353"/>
                  </a:lnTo>
                  <a:lnTo>
                    <a:pt x="49" y="271"/>
                  </a:lnTo>
                  <a:lnTo>
                    <a:pt x="49" y="141"/>
                  </a:lnTo>
                  <a:lnTo>
                    <a:pt x="87" y="0"/>
                  </a:lnTo>
                </a:path>
              </a:pathLst>
            </a:custGeom>
            <a:noFill/>
            <a:ln w="38100">
              <a:solidFill>
                <a:srgbClr val="FFFF00"/>
              </a:solidFill>
              <a:prstDash val="sysDot"/>
              <a:round/>
              <a:headEnd/>
              <a:tailEnd/>
            </a:ln>
          </p:spPr>
          <p:txBody>
            <a:bodyPr>
              <a:spAutoFit/>
            </a:bodyPr>
            <a:lstStyle/>
            <a:p>
              <a:endParaRPr lang="en-US"/>
            </a:p>
          </p:txBody>
        </p:sp>
      </p:grpSp>
      <p:sp>
        <p:nvSpPr>
          <p:cNvPr id="431133" name="Text Box 29"/>
          <p:cNvSpPr txBox="1">
            <a:spLocks noChangeArrowheads="1"/>
          </p:cNvSpPr>
          <p:nvPr/>
        </p:nvSpPr>
        <p:spPr bwMode="auto">
          <a:xfrm rot="-1686050">
            <a:off x="1387475" y="3294063"/>
            <a:ext cx="1582738" cy="192087"/>
          </a:xfrm>
          <a:prstGeom prst="rect">
            <a:avLst/>
          </a:prstGeom>
          <a:solidFill>
            <a:srgbClr val="0099FF"/>
          </a:solidFill>
          <a:ln w="38100">
            <a:noFill/>
            <a:prstDash val="sysDot"/>
            <a:miter lim="800000"/>
            <a:headEnd/>
            <a:tailEnd/>
          </a:ln>
        </p:spPr>
        <p:txBody>
          <a:bodyPr wrap="none" lIns="18288" rIns="18288" bIns="0">
            <a:spAutoFit/>
          </a:bodyPr>
          <a:lstStyle/>
          <a:p>
            <a:r>
              <a:rPr lang="en-US" sz="1600">
                <a:solidFill>
                  <a:srgbClr val="FFFF3D"/>
                </a:solidFill>
                <a:latin typeface="Verdana" pitchFamily="34" charset="0"/>
              </a:rPr>
              <a:t>Wadi ‘Uranah</a:t>
            </a:r>
          </a:p>
        </p:txBody>
      </p:sp>
      <p:grpSp>
        <p:nvGrpSpPr>
          <p:cNvPr id="4" name="Group 54"/>
          <p:cNvGrpSpPr>
            <a:grpSpLocks/>
          </p:cNvGrpSpPr>
          <p:nvPr/>
        </p:nvGrpSpPr>
        <p:grpSpPr bwMode="auto">
          <a:xfrm>
            <a:off x="7938" y="931863"/>
            <a:ext cx="6591300" cy="2855912"/>
            <a:chOff x="5" y="587"/>
            <a:chExt cx="4152" cy="1799"/>
          </a:xfrm>
        </p:grpSpPr>
        <p:sp>
          <p:nvSpPr>
            <p:cNvPr id="141354" name="Oval 31"/>
            <p:cNvSpPr>
              <a:spLocks noChangeArrowheads="1"/>
            </p:cNvSpPr>
            <p:nvPr/>
          </p:nvSpPr>
          <p:spPr bwMode="auto">
            <a:xfrm>
              <a:off x="3530" y="1736"/>
              <a:ext cx="256" cy="212"/>
            </a:xfrm>
            <a:prstGeom prst="ellipse">
              <a:avLst/>
            </a:prstGeom>
            <a:noFill/>
            <a:ln w="38100">
              <a:solidFill>
                <a:srgbClr val="00FF00"/>
              </a:solidFill>
              <a:round/>
              <a:headEnd/>
              <a:tailEnd/>
            </a:ln>
          </p:spPr>
          <p:txBody>
            <a:bodyPr wrap="none" anchor="ctr">
              <a:spAutoFit/>
            </a:bodyPr>
            <a:lstStyle/>
            <a:p>
              <a:endParaRPr lang="en-US"/>
            </a:p>
          </p:txBody>
        </p:sp>
        <p:sp>
          <p:nvSpPr>
            <p:cNvPr id="141355" name="Line 33"/>
            <p:cNvSpPr>
              <a:spLocks noChangeShapeType="1"/>
            </p:cNvSpPr>
            <p:nvPr/>
          </p:nvSpPr>
          <p:spPr bwMode="auto">
            <a:xfrm>
              <a:off x="3793" y="1864"/>
              <a:ext cx="364" cy="174"/>
            </a:xfrm>
            <a:prstGeom prst="line">
              <a:avLst/>
            </a:prstGeom>
            <a:noFill/>
            <a:ln w="38100">
              <a:solidFill>
                <a:srgbClr val="00FF00"/>
              </a:solidFill>
              <a:round/>
              <a:headEnd/>
              <a:tailEnd/>
            </a:ln>
          </p:spPr>
          <p:txBody>
            <a:bodyPr>
              <a:spAutoFit/>
            </a:bodyPr>
            <a:lstStyle/>
            <a:p>
              <a:endParaRPr lang="en-US"/>
            </a:p>
          </p:txBody>
        </p:sp>
        <p:sp>
          <p:nvSpPr>
            <p:cNvPr id="141356" name="Line 34"/>
            <p:cNvSpPr>
              <a:spLocks noChangeShapeType="1"/>
            </p:cNvSpPr>
            <p:nvPr/>
          </p:nvSpPr>
          <p:spPr bwMode="auto">
            <a:xfrm>
              <a:off x="3347" y="1641"/>
              <a:ext cx="229" cy="114"/>
            </a:xfrm>
            <a:prstGeom prst="line">
              <a:avLst/>
            </a:prstGeom>
            <a:noFill/>
            <a:ln w="38100">
              <a:solidFill>
                <a:srgbClr val="00FF00"/>
              </a:solidFill>
              <a:round/>
              <a:headEnd/>
              <a:tailEnd/>
            </a:ln>
          </p:spPr>
          <p:txBody>
            <a:bodyPr>
              <a:spAutoFit/>
            </a:bodyPr>
            <a:lstStyle/>
            <a:p>
              <a:endParaRPr lang="en-US"/>
            </a:p>
          </p:txBody>
        </p:sp>
        <p:sp>
          <p:nvSpPr>
            <p:cNvPr id="141357" name="Line 35"/>
            <p:cNvSpPr>
              <a:spLocks noChangeShapeType="1"/>
            </p:cNvSpPr>
            <p:nvPr/>
          </p:nvSpPr>
          <p:spPr bwMode="auto">
            <a:xfrm flipH="1" flipV="1">
              <a:off x="1844" y="1650"/>
              <a:ext cx="987" cy="529"/>
            </a:xfrm>
            <a:prstGeom prst="line">
              <a:avLst/>
            </a:prstGeom>
            <a:noFill/>
            <a:ln w="38100">
              <a:solidFill>
                <a:srgbClr val="00FF00"/>
              </a:solidFill>
              <a:round/>
              <a:headEnd/>
              <a:tailEnd/>
            </a:ln>
          </p:spPr>
          <p:txBody>
            <a:bodyPr wrap="square">
              <a:spAutoFit/>
            </a:bodyPr>
            <a:lstStyle/>
            <a:p>
              <a:endParaRPr lang="en-US"/>
            </a:p>
          </p:txBody>
        </p:sp>
        <p:sp>
          <p:nvSpPr>
            <p:cNvPr id="141358" name="Freeform 38"/>
            <p:cNvSpPr>
              <a:spLocks/>
            </p:cNvSpPr>
            <p:nvPr/>
          </p:nvSpPr>
          <p:spPr bwMode="auto">
            <a:xfrm>
              <a:off x="38" y="679"/>
              <a:ext cx="2625" cy="1707"/>
            </a:xfrm>
            <a:custGeom>
              <a:avLst/>
              <a:gdLst>
                <a:gd name="T0" fmla="*/ 2625 w 2625"/>
                <a:gd name="T1" fmla="*/ 1707 h 1707"/>
                <a:gd name="T2" fmla="*/ 1956 w 2625"/>
                <a:gd name="T3" fmla="*/ 1310 h 1707"/>
                <a:gd name="T4" fmla="*/ 1924 w 2625"/>
                <a:gd name="T5" fmla="*/ 1304 h 1707"/>
                <a:gd name="T6" fmla="*/ 1581 w 2625"/>
                <a:gd name="T7" fmla="*/ 940 h 1707"/>
                <a:gd name="T8" fmla="*/ 1543 w 2625"/>
                <a:gd name="T9" fmla="*/ 908 h 1707"/>
                <a:gd name="T10" fmla="*/ 1494 w 2625"/>
                <a:gd name="T11" fmla="*/ 864 h 1707"/>
                <a:gd name="T12" fmla="*/ 1435 w 2625"/>
                <a:gd name="T13" fmla="*/ 832 h 1707"/>
                <a:gd name="T14" fmla="*/ 598 w 2625"/>
                <a:gd name="T15" fmla="*/ 348 h 1707"/>
                <a:gd name="T16" fmla="*/ 549 w 2625"/>
                <a:gd name="T17" fmla="*/ 310 h 1707"/>
                <a:gd name="T18" fmla="*/ 484 w 2625"/>
                <a:gd name="T19" fmla="*/ 256 h 1707"/>
                <a:gd name="T20" fmla="*/ 451 w 2625"/>
                <a:gd name="T21" fmla="*/ 228 h 1707"/>
                <a:gd name="T22" fmla="*/ 337 w 2625"/>
                <a:gd name="T23" fmla="*/ 174 h 1707"/>
                <a:gd name="T24" fmla="*/ 266 w 2625"/>
                <a:gd name="T25" fmla="*/ 142 h 1707"/>
                <a:gd name="T26" fmla="*/ 228 w 2625"/>
                <a:gd name="T27" fmla="*/ 131 h 1707"/>
                <a:gd name="T28" fmla="*/ 158 w 2625"/>
                <a:gd name="T29" fmla="*/ 87 h 1707"/>
                <a:gd name="T30" fmla="*/ 103 w 2625"/>
                <a:gd name="T31" fmla="*/ 60 h 1707"/>
                <a:gd name="T32" fmla="*/ 71 w 2625"/>
                <a:gd name="T33" fmla="*/ 38 h 1707"/>
                <a:gd name="T34" fmla="*/ 0 w 2625"/>
                <a:gd name="T35" fmla="*/ 0 h 17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25"/>
                <a:gd name="T55" fmla="*/ 0 h 1707"/>
                <a:gd name="T56" fmla="*/ 2625 w 2625"/>
                <a:gd name="T57" fmla="*/ 1707 h 17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25" h="1707">
                  <a:moveTo>
                    <a:pt x="2625" y="1707"/>
                  </a:moveTo>
                  <a:lnTo>
                    <a:pt x="1956" y="1310"/>
                  </a:lnTo>
                  <a:lnTo>
                    <a:pt x="1924" y="1304"/>
                  </a:lnTo>
                  <a:lnTo>
                    <a:pt x="1581" y="940"/>
                  </a:lnTo>
                  <a:lnTo>
                    <a:pt x="1543" y="908"/>
                  </a:lnTo>
                  <a:lnTo>
                    <a:pt x="1494" y="864"/>
                  </a:lnTo>
                  <a:lnTo>
                    <a:pt x="1435" y="832"/>
                  </a:lnTo>
                  <a:lnTo>
                    <a:pt x="598" y="348"/>
                  </a:lnTo>
                  <a:lnTo>
                    <a:pt x="549" y="310"/>
                  </a:lnTo>
                  <a:lnTo>
                    <a:pt x="484" y="256"/>
                  </a:lnTo>
                  <a:lnTo>
                    <a:pt x="451" y="228"/>
                  </a:lnTo>
                  <a:lnTo>
                    <a:pt x="337" y="174"/>
                  </a:lnTo>
                  <a:lnTo>
                    <a:pt x="266" y="142"/>
                  </a:lnTo>
                  <a:lnTo>
                    <a:pt x="228" y="131"/>
                  </a:lnTo>
                  <a:lnTo>
                    <a:pt x="158" y="87"/>
                  </a:lnTo>
                  <a:lnTo>
                    <a:pt x="103" y="60"/>
                  </a:lnTo>
                  <a:lnTo>
                    <a:pt x="71" y="38"/>
                  </a:lnTo>
                  <a:lnTo>
                    <a:pt x="0" y="0"/>
                  </a:lnTo>
                </a:path>
              </a:pathLst>
            </a:custGeom>
            <a:noFill/>
            <a:ln w="38100">
              <a:solidFill>
                <a:srgbClr val="00FF00"/>
              </a:solidFill>
              <a:round/>
              <a:headEnd/>
              <a:tailEnd/>
            </a:ln>
          </p:spPr>
          <p:txBody>
            <a:bodyPr>
              <a:spAutoFit/>
            </a:bodyPr>
            <a:lstStyle/>
            <a:p>
              <a:endParaRPr lang="en-US"/>
            </a:p>
          </p:txBody>
        </p:sp>
        <p:sp>
          <p:nvSpPr>
            <p:cNvPr id="141359" name="Freeform 40"/>
            <p:cNvSpPr>
              <a:spLocks/>
            </p:cNvSpPr>
            <p:nvPr/>
          </p:nvSpPr>
          <p:spPr bwMode="auto">
            <a:xfrm>
              <a:off x="11" y="587"/>
              <a:ext cx="3521" cy="1309"/>
            </a:xfrm>
            <a:custGeom>
              <a:avLst/>
              <a:gdLst>
                <a:gd name="T0" fmla="*/ 3521 w 3521"/>
                <a:gd name="T1" fmla="*/ 1309 h 1309"/>
                <a:gd name="T2" fmla="*/ 1978 w 3521"/>
                <a:gd name="T3" fmla="*/ 522 h 1309"/>
                <a:gd name="T4" fmla="*/ 1266 w 3521"/>
                <a:gd name="T5" fmla="*/ 348 h 1309"/>
                <a:gd name="T6" fmla="*/ 1217 w 3521"/>
                <a:gd name="T7" fmla="*/ 348 h 1309"/>
                <a:gd name="T8" fmla="*/ 1157 w 3521"/>
                <a:gd name="T9" fmla="*/ 359 h 1309"/>
                <a:gd name="T10" fmla="*/ 967 w 3521"/>
                <a:gd name="T11" fmla="*/ 435 h 1309"/>
                <a:gd name="T12" fmla="*/ 913 w 3521"/>
                <a:gd name="T13" fmla="*/ 445 h 1309"/>
                <a:gd name="T14" fmla="*/ 848 w 3521"/>
                <a:gd name="T15" fmla="*/ 435 h 1309"/>
                <a:gd name="T16" fmla="*/ 478 w 3521"/>
                <a:gd name="T17" fmla="*/ 228 h 1309"/>
                <a:gd name="T18" fmla="*/ 386 w 3521"/>
                <a:gd name="T19" fmla="*/ 174 h 1309"/>
                <a:gd name="T20" fmla="*/ 141 w 3521"/>
                <a:gd name="T21" fmla="*/ 65 h 1309"/>
                <a:gd name="T22" fmla="*/ 0 w 3521"/>
                <a:gd name="T23" fmla="*/ 0 h 13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21"/>
                <a:gd name="T37" fmla="*/ 0 h 1309"/>
                <a:gd name="T38" fmla="*/ 3521 w 3521"/>
                <a:gd name="T39" fmla="*/ 1309 h 13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21" h="1309">
                  <a:moveTo>
                    <a:pt x="3521" y="1309"/>
                  </a:moveTo>
                  <a:lnTo>
                    <a:pt x="1978" y="522"/>
                  </a:lnTo>
                  <a:lnTo>
                    <a:pt x="1266" y="348"/>
                  </a:lnTo>
                  <a:lnTo>
                    <a:pt x="1217" y="348"/>
                  </a:lnTo>
                  <a:lnTo>
                    <a:pt x="1157" y="359"/>
                  </a:lnTo>
                  <a:lnTo>
                    <a:pt x="967" y="435"/>
                  </a:lnTo>
                  <a:lnTo>
                    <a:pt x="913" y="445"/>
                  </a:lnTo>
                  <a:lnTo>
                    <a:pt x="848" y="435"/>
                  </a:lnTo>
                  <a:lnTo>
                    <a:pt x="478" y="228"/>
                  </a:lnTo>
                  <a:lnTo>
                    <a:pt x="386" y="174"/>
                  </a:lnTo>
                  <a:lnTo>
                    <a:pt x="141" y="65"/>
                  </a:lnTo>
                  <a:lnTo>
                    <a:pt x="0" y="0"/>
                  </a:lnTo>
                </a:path>
              </a:pathLst>
            </a:custGeom>
            <a:noFill/>
            <a:ln w="38100">
              <a:solidFill>
                <a:srgbClr val="00FF00"/>
              </a:solidFill>
              <a:round/>
              <a:headEnd/>
              <a:tailEnd/>
            </a:ln>
          </p:spPr>
          <p:txBody>
            <a:bodyPr>
              <a:spAutoFit/>
            </a:bodyPr>
            <a:lstStyle/>
            <a:p>
              <a:endParaRPr lang="en-US"/>
            </a:p>
          </p:txBody>
        </p:sp>
        <p:sp>
          <p:nvSpPr>
            <p:cNvPr id="141360" name="Freeform 41"/>
            <p:cNvSpPr>
              <a:spLocks/>
            </p:cNvSpPr>
            <p:nvPr/>
          </p:nvSpPr>
          <p:spPr bwMode="auto">
            <a:xfrm>
              <a:off x="864" y="1027"/>
              <a:ext cx="1022" cy="609"/>
            </a:xfrm>
            <a:custGeom>
              <a:avLst/>
              <a:gdLst>
                <a:gd name="T0" fmla="*/ 1022 w 1022"/>
                <a:gd name="T1" fmla="*/ 609 h 609"/>
                <a:gd name="T2" fmla="*/ 701 w 1022"/>
                <a:gd name="T3" fmla="*/ 446 h 609"/>
                <a:gd name="T4" fmla="*/ 592 w 1022"/>
                <a:gd name="T5" fmla="*/ 375 h 609"/>
                <a:gd name="T6" fmla="*/ 500 w 1022"/>
                <a:gd name="T7" fmla="*/ 310 h 609"/>
                <a:gd name="T8" fmla="*/ 402 w 1022"/>
                <a:gd name="T9" fmla="*/ 245 h 609"/>
                <a:gd name="T10" fmla="*/ 331 w 1022"/>
                <a:gd name="T11" fmla="*/ 201 h 609"/>
                <a:gd name="T12" fmla="*/ 239 w 1022"/>
                <a:gd name="T13" fmla="*/ 147 h 609"/>
                <a:gd name="T14" fmla="*/ 109 w 1022"/>
                <a:gd name="T15" fmla="*/ 65 h 609"/>
                <a:gd name="T16" fmla="*/ 0 w 1022"/>
                <a:gd name="T17" fmla="*/ 0 h 6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2"/>
                <a:gd name="T28" fmla="*/ 0 h 609"/>
                <a:gd name="T29" fmla="*/ 1022 w 1022"/>
                <a:gd name="T30" fmla="*/ 609 h 6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2" h="609">
                  <a:moveTo>
                    <a:pt x="1022" y="609"/>
                  </a:moveTo>
                  <a:lnTo>
                    <a:pt x="701" y="446"/>
                  </a:lnTo>
                  <a:lnTo>
                    <a:pt x="592" y="375"/>
                  </a:lnTo>
                  <a:lnTo>
                    <a:pt x="500" y="310"/>
                  </a:lnTo>
                  <a:lnTo>
                    <a:pt x="402" y="245"/>
                  </a:lnTo>
                  <a:lnTo>
                    <a:pt x="331" y="201"/>
                  </a:lnTo>
                  <a:lnTo>
                    <a:pt x="239" y="147"/>
                  </a:lnTo>
                  <a:lnTo>
                    <a:pt x="109" y="65"/>
                  </a:lnTo>
                  <a:lnTo>
                    <a:pt x="0" y="0"/>
                  </a:lnTo>
                </a:path>
              </a:pathLst>
            </a:custGeom>
            <a:noFill/>
            <a:ln w="38100">
              <a:solidFill>
                <a:srgbClr val="00FF00"/>
              </a:solidFill>
              <a:round/>
              <a:headEnd/>
              <a:tailEnd/>
            </a:ln>
          </p:spPr>
          <p:txBody>
            <a:bodyPr>
              <a:spAutoFit/>
            </a:bodyPr>
            <a:lstStyle/>
            <a:p>
              <a:endParaRPr lang="en-US"/>
            </a:p>
          </p:txBody>
        </p:sp>
        <p:sp>
          <p:nvSpPr>
            <p:cNvPr id="141361" name="Freeform 42"/>
            <p:cNvSpPr>
              <a:spLocks/>
            </p:cNvSpPr>
            <p:nvPr/>
          </p:nvSpPr>
          <p:spPr bwMode="auto">
            <a:xfrm>
              <a:off x="5" y="630"/>
              <a:ext cx="1864" cy="1033"/>
            </a:xfrm>
            <a:custGeom>
              <a:avLst/>
              <a:gdLst>
                <a:gd name="T0" fmla="*/ 1864 w 1864"/>
                <a:gd name="T1" fmla="*/ 1033 h 1033"/>
                <a:gd name="T2" fmla="*/ 1565 w 1864"/>
                <a:gd name="T3" fmla="*/ 881 h 1033"/>
                <a:gd name="T4" fmla="*/ 1435 w 1864"/>
                <a:gd name="T5" fmla="*/ 794 h 1033"/>
                <a:gd name="T6" fmla="*/ 1277 w 1864"/>
                <a:gd name="T7" fmla="*/ 707 h 1033"/>
                <a:gd name="T8" fmla="*/ 1114 w 1864"/>
                <a:gd name="T9" fmla="*/ 609 h 1033"/>
                <a:gd name="T10" fmla="*/ 1006 w 1864"/>
                <a:gd name="T11" fmla="*/ 544 h 1033"/>
                <a:gd name="T12" fmla="*/ 864 w 1864"/>
                <a:gd name="T13" fmla="*/ 473 h 1033"/>
                <a:gd name="T14" fmla="*/ 788 w 1864"/>
                <a:gd name="T15" fmla="*/ 430 h 1033"/>
                <a:gd name="T16" fmla="*/ 723 w 1864"/>
                <a:gd name="T17" fmla="*/ 375 h 1033"/>
                <a:gd name="T18" fmla="*/ 674 w 1864"/>
                <a:gd name="T19" fmla="*/ 343 h 1033"/>
                <a:gd name="T20" fmla="*/ 609 w 1864"/>
                <a:gd name="T21" fmla="*/ 310 h 1033"/>
                <a:gd name="T22" fmla="*/ 441 w 1864"/>
                <a:gd name="T23" fmla="*/ 212 h 1033"/>
                <a:gd name="T24" fmla="*/ 283 w 1864"/>
                <a:gd name="T25" fmla="*/ 120 h 1033"/>
                <a:gd name="T26" fmla="*/ 98 w 1864"/>
                <a:gd name="T27" fmla="*/ 44 h 1033"/>
                <a:gd name="T28" fmla="*/ 0 w 1864"/>
                <a:gd name="T29" fmla="*/ 0 h 10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64"/>
                <a:gd name="T46" fmla="*/ 0 h 1033"/>
                <a:gd name="T47" fmla="*/ 1864 w 1864"/>
                <a:gd name="T48" fmla="*/ 1033 h 10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64" h="1033">
                  <a:moveTo>
                    <a:pt x="1864" y="1033"/>
                  </a:moveTo>
                  <a:lnTo>
                    <a:pt x="1565" y="881"/>
                  </a:lnTo>
                  <a:lnTo>
                    <a:pt x="1435" y="794"/>
                  </a:lnTo>
                  <a:lnTo>
                    <a:pt x="1277" y="707"/>
                  </a:lnTo>
                  <a:lnTo>
                    <a:pt x="1114" y="609"/>
                  </a:lnTo>
                  <a:lnTo>
                    <a:pt x="1006" y="544"/>
                  </a:lnTo>
                  <a:lnTo>
                    <a:pt x="864" y="473"/>
                  </a:lnTo>
                  <a:lnTo>
                    <a:pt x="788" y="430"/>
                  </a:lnTo>
                  <a:lnTo>
                    <a:pt x="723" y="375"/>
                  </a:lnTo>
                  <a:lnTo>
                    <a:pt x="674" y="343"/>
                  </a:lnTo>
                  <a:lnTo>
                    <a:pt x="609" y="310"/>
                  </a:lnTo>
                  <a:lnTo>
                    <a:pt x="441" y="212"/>
                  </a:lnTo>
                  <a:lnTo>
                    <a:pt x="283" y="120"/>
                  </a:lnTo>
                  <a:lnTo>
                    <a:pt x="98" y="44"/>
                  </a:lnTo>
                  <a:lnTo>
                    <a:pt x="0" y="0"/>
                  </a:lnTo>
                </a:path>
              </a:pathLst>
            </a:custGeom>
            <a:noFill/>
            <a:ln w="38100">
              <a:solidFill>
                <a:srgbClr val="00FF00"/>
              </a:solidFill>
              <a:round/>
              <a:headEnd/>
              <a:tailEnd/>
            </a:ln>
          </p:spPr>
          <p:txBody>
            <a:bodyPr>
              <a:spAutoFit/>
            </a:bodyPr>
            <a:lstStyle/>
            <a:p>
              <a:endParaRPr lang="en-US"/>
            </a:p>
          </p:txBody>
        </p:sp>
        <p:sp>
          <p:nvSpPr>
            <p:cNvPr id="141362" name="Line 43"/>
            <p:cNvSpPr>
              <a:spLocks noChangeShapeType="1"/>
            </p:cNvSpPr>
            <p:nvPr/>
          </p:nvSpPr>
          <p:spPr bwMode="auto">
            <a:xfrm flipH="1">
              <a:off x="1886" y="1266"/>
              <a:ext cx="385" cy="364"/>
            </a:xfrm>
            <a:prstGeom prst="line">
              <a:avLst/>
            </a:prstGeom>
            <a:noFill/>
            <a:ln w="38100">
              <a:solidFill>
                <a:srgbClr val="00FF00"/>
              </a:solidFill>
              <a:round/>
              <a:headEnd/>
              <a:tailEnd/>
            </a:ln>
          </p:spPr>
          <p:txBody>
            <a:bodyPr>
              <a:spAutoFit/>
            </a:bodyPr>
            <a:lstStyle/>
            <a:p>
              <a:endParaRPr lang="en-US"/>
            </a:p>
          </p:txBody>
        </p:sp>
        <p:pic>
          <p:nvPicPr>
            <p:cNvPr id="141363" name="Picture 45"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2054" y="1352"/>
              <a:ext cx="87" cy="145"/>
            </a:xfrm>
            <a:prstGeom prst="rect">
              <a:avLst/>
            </a:prstGeom>
            <a:noFill/>
            <a:ln w="9525">
              <a:noFill/>
              <a:miter lim="800000"/>
              <a:headEnd/>
              <a:tailEnd/>
            </a:ln>
          </p:spPr>
        </p:pic>
        <p:pic>
          <p:nvPicPr>
            <p:cNvPr id="141364" name="Picture 47"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2934" y="1530"/>
              <a:ext cx="87" cy="145"/>
            </a:xfrm>
            <a:prstGeom prst="rect">
              <a:avLst/>
            </a:prstGeom>
            <a:noFill/>
            <a:ln w="9525">
              <a:noFill/>
              <a:miter lim="800000"/>
              <a:headEnd/>
              <a:tailEnd/>
            </a:ln>
          </p:spPr>
        </p:pic>
        <p:pic>
          <p:nvPicPr>
            <p:cNvPr id="141365" name="Picture 48"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1531" y="938"/>
              <a:ext cx="87" cy="145"/>
            </a:xfrm>
            <a:prstGeom prst="rect">
              <a:avLst/>
            </a:prstGeom>
            <a:noFill/>
            <a:ln w="9525">
              <a:noFill/>
              <a:miter lim="800000"/>
              <a:headEnd/>
              <a:tailEnd/>
            </a:ln>
          </p:spPr>
        </p:pic>
        <p:pic>
          <p:nvPicPr>
            <p:cNvPr id="141366" name="Picture 49"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2495" y="1949"/>
              <a:ext cx="87" cy="145"/>
            </a:xfrm>
            <a:prstGeom prst="rect">
              <a:avLst/>
            </a:prstGeom>
            <a:noFill/>
            <a:ln w="9525">
              <a:noFill/>
              <a:miter lim="800000"/>
              <a:headEnd/>
              <a:tailEnd/>
            </a:ln>
          </p:spPr>
        </p:pic>
        <p:pic>
          <p:nvPicPr>
            <p:cNvPr id="141367" name="Picture 50"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2321" y="2140"/>
              <a:ext cx="87" cy="145"/>
            </a:xfrm>
            <a:prstGeom prst="rect">
              <a:avLst/>
            </a:prstGeom>
            <a:noFill/>
            <a:ln w="9525">
              <a:noFill/>
              <a:miter lim="800000"/>
              <a:headEnd/>
              <a:tailEnd/>
            </a:ln>
          </p:spPr>
        </p:pic>
        <p:pic>
          <p:nvPicPr>
            <p:cNvPr id="141368" name="Picture 51"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375" y="737"/>
              <a:ext cx="87" cy="145"/>
            </a:xfrm>
            <a:prstGeom prst="rect">
              <a:avLst/>
            </a:prstGeom>
            <a:noFill/>
            <a:ln w="9525">
              <a:noFill/>
              <a:miter lim="800000"/>
              <a:headEnd/>
              <a:tailEnd/>
            </a:ln>
          </p:spPr>
        </p:pic>
        <p:pic>
          <p:nvPicPr>
            <p:cNvPr id="141369" name="Picture 52"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1658" y="1639"/>
              <a:ext cx="87" cy="145"/>
            </a:xfrm>
            <a:prstGeom prst="rect">
              <a:avLst/>
            </a:prstGeom>
            <a:noFill/>
            <a:ln w="9525">
              <a:noFill/>
              <a:miter lim="800000"/>
              <a:headEnd/>
              <a:tailEnd/>
            </a:ln>
          </p:spPr>
        </p:pic>
        <p:pic>
          <p:nvPicPr>
            <p:cNvPr id="141370" name="Picture 53"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3919" y="1885"/>
              <a:ext cx="87" cy="145"/>
            </a:xfrm>
            <a:prstGeom prst="rect">
              <a:avLst/>
            </a:prstGeom>
            <a:noFill/>
            <a:ln w="9525">
              <a:noFill/>
              <a:miter lim="800000"/>
              <a:headEnd/>
              <a:tailEnd/>
            </a:ln>
          </p:spPr>
        </p:pic>
      </p:grpSp>
      <p:grpSp>
        <p:nvGrpSpPr>
          <p:cNvPr id="5" name="Group 28"/>
          <p:cNvGrpSpPr>
            <a:grpSpLocks/>
          </p:cNvGrpSpPr>
          <p:nvPr/>
        </p:nvGrpSpPr>
        <p:grpSpPr bwMode="auto">
          <a:xfrm>
            <a:off x="3460750" y="3095625"/>
            <a:ext cx="933450" cy="2390775"/>
            <a:chOff x="2110" y="2005"/>
            <a:chExt cx="588" cy="1506"/>
          </a:xfrm>
        </p:grpSpPr>
        <p:sp>
          <p:nvSpPr>
            <p:cNvPr id="141352" name="Line 5"/>
            <p:cNvSpPr>
              <a:spLocks noChangeShapeType="1"/>
            </p:cNvSpPr>
            <p:nvPr/>
          </p:nvSpPr>
          <p:spPr bwMode="auto">
            <a:xfrm flipH="1" flipV="1">
              <a:off x="2174" y="2005"/>
              <a:ext cx="221" cy="1152"/>
            </a:xfrm>
            <a:prstGeom prst="line">
              <a:avLst/>
            </a:prstGeom>
            <a:noFill/>
            <a:ln w="38100">
              <a:solidFill>
                <a:srgbClr val="FF3300"/>
              </a:solidFill>
              <a:round/>
              <a:headEnd/>
              <a:tailEnd type="stealth" w="med" len="med"/>
            </a:ln>
          </p:spPr>
          <p:txBody>
            <a:bodyPr/>
            <a:lstStyle/>
            <a:p>
              <a:endParaRPr lang="en-US"/>
            </a:p>
          </p:txBody>
        </p:sp>
        <p:sp>
          <p:nvSpPr>
            <p:cNvPr id="141353" name="Text Box 6"/>
            <p:cNvSpPr txBox="1">
              <a:spLocks noChangeArrowheads="1"/>
            </p:cNvSpPr>
            <p:nvPr/>
          </p:nvSpPr>
          <p:spPr bwMode="auto">
            <a:xfrm>
              <a:off x="2110" y="3158"/>
              <a:ext cx="588" cy="353"/>
            </a:xfrm>
            <a:prstGeom prst="rect">
              <a:avLst/>
            </a:prstGeom>
            <a:solidFill>
              <a:srgbClr val="0099FF"/>
            </a:solidFill>
            <a:ln w="38100">
              <a:noFill/>
              <a:miter lim="800000"/>
              <a:headEnd/>
              <a:tailEnd/>
            </a:ln>
          </p:spPr>
          <p:txBody>
            <a:bodyPr wrap="none">
              <a:spAutoFit/>
            </a:bodyPr>
            <a:lstStyle/>
            <a:p>
              <a:pPr rtl="1">
                <a:lnSpc>
                  <a:spcPct val="90000"/>
                </a:lnSpc>
                <a:buClr>
                  <a:schemeClr val="accent2"/>
                </a:buClr>
                <a:buSzPct val="80000"/>
                <a:buFont typeface="Wingdings" pitchFamily="2" charset="2"/>
                <a:buNone/>
              </a:pPr>
              <a:r>
                <a:rPr lang="en-US">
                  <a:solidFill>
                    <a:schemeClr val="folHlink"/>
                  </a:solidFill>
                </a:rPr>
                <a:t>Masjid</a:t>
              </a:r>
            </a:p>
            <a:p>
              <a:pPr rtl="1">
                <a:buClr>
                  <a:schemeClr val="accent2"/>
                </a:buClr>
                <a:buSzPct val="80000"/>
                <a:buFont typeface="Wingdings" pitchFamily="2" charset="2"/>
                <a:buNone/>
              </a:pPr>
              <a:r>
                <a:rPr lang="en-US">
                  <a:solidFill>
                    <a:schemeClr val="folHlink"/>
                  </a:solidFill>
                </a:rPr>
                <a:t>Namira</a:t>
              </a:r>
            </a:p>
          </p:txBody>
        </p:sp>
      </p:grpSp>
      <p:grpSp>
        <p:nvGrpSpPr>
          <p:cNvPr id="6" name="Group 32"/>
          <p:cNvGrpSpPr>
            <a:grpSpLocks/>
          </p:cNvGrpSpPr>
          <p:nvPr/>
        </p:nvGrpSpPr>
        <p:grpSpPr bwMode="auto">
          <a:xfrm>
            <a:off x="5864225" y="561975"/>
            <a:ext cx="2543175" cy="2316163"/>
            <a:chOff x="3694" y="354"/>
            <a:chExt cx="1602" cy="1459"/>
          </a:xfrm>
        </p:grpSpPr>
        <p:sp>
          <p:nvSpPr>
            <p:cNvPr id="141350" name="Line 8"/>
            <p:cNvSpPr>
              <a:spLocks noChangeShapeType="1"/>
            </p:cNvSpPr>
            <p:nvPr/>
          </p:nvSpPr>
          <p:spPr bwMode="auto">
            <a:xfrm flipH="1">
              <a:off x="3694" y="668"/>
              <a:ext cx="1151" cy="1145"/>
            </a:xfrm>
            <a:prstGeom prst="line">
              <a:avLst/>
            </a:prstGeom>
            <a:noFill/>
            <a:ln w="38100">
              <a:solidFill>
                <a:srgbClr val="FF3300"/>
              </a:solidFill>
              <a:round/>
              <a:headEnd/>
              <a:tailEnd type="stealth" w="med" len="med"/>
            </a:ln>
          </p:spPr>
          <p:txBody>
            <a:bodyPr/>
            <a:lstStyle/>
            <a:p>
              <a:endParaRPr lang="en-US"/>
            </a:p>
          </p:txBody>
        </p:sp>
        <p:sp>
          <p:nvSpPr>
            <p:cNvPr id="141351" name="Text Box 9"/>
            <p:cNvSpPr txBox="1">
              <a:spLocks noChangeArrowheads="1"/>
            </p:cNvSpPr>
            <p:nvPr/>
          </p:nvSpPr>
          <p:spPr bwMode="auto">
            <a:xfrm>
              <a:off x="4572" y="354"/>
              <a:ext cx="724" cy="318"/>
            </a:xfrm>
            <a:prstGeom prst="rect">
              <a:avLst/>
            </a:prstGeom>
            <a:solidFill>
              <a:srgbClr val="0099FF"/>
            </a:solidFill>
            <a:ln w="38100">
              <a:noFill/>
              <a:miter lim="800000"/>
              <a:headEnd/>
              <a:tailEnd/>
            </a:ln>
          </p:spPr>
          <p:txBody>
            <a:bodyPr wrap="none">
              <a:spAutoFit/>
            </a:bodyPr>
            <a:lstStyle/>
            <a:p>
              <a:pPr rtl="1">
                <a:lnSpc>
                  <a:spcPct val="70000"/>
                </a:lnSpc>
                <a:buClr>
                  <a:schemeClr val="accent2"/>
                </a:buClr>
                <a:buSzPct val="80000"/>
                <a:buFont typeface="Wingdings" pitchFamily="2" charset="2"/>
                <a:buNone/>
              </a:pPr>
              <a:r>
                <a:rPr lang="en-US">
                  <a:solidFill>
                    <a:schemeClr val="folHlink"/>
                  </a:solidFill>
                </a:rPr>
                <a:t>Mount of </a:t>
              </a:r>
            </a:p>
            <a:p>
              <a:pPr rtl="1">
                <a:buClr>
                  <a:schemeClr val="accent2"/>
                </a:buClr>
                <a:buSzPct val="80000"/>
                <a:buFont typeface="Wingdings" pitchFamily="2" charset="2"/>
                <a:buNone/>
              </a:pPr>
              <a:r>
                <a:rPr lang="en-US">
                  <a:solidFill>
                    <a:schemeClr val="folHlink"/>
                  </a:solidFill>
                </a:rPr>
                <a:t>Mercy</a:t>
              </a:r>
            </a:p>
          </p:txBody>
        </p:sp>
      </p:grpSp>
      <p:grpSp>
        <p:nvGrpSpPr>
          <p:cNvPr id="7" name="Group 76"/>
          <p:cNvGrpSpPr>
            <a:grpSpLocks/>
          </p:cNvGrpSpPr>
          <p:nvPr/>
        </p:nvGrpSpPr>
        <p:grpSpPr bwMode="auto">
          <a:xfrm>
            <a:off x="3114675" y="2255838"/>
            <a:ext cx="2552700" cy="1971675"/>
            <a:chOff x="1962" y="1421"/>
            <a:chExt cx="1608" cy="1242"/>
          </a:xfrm>
        </p:grpSpPr>
        <p:sp>
          <p:nvSpPr>
            <p:cNvPr id="141345" name="Text Box 63"/>
            <p:cNvSpPr txBox="1">
              <a:spLocks noChangeArrowheads="1"/>
            </p:cNvSpPr>
            <p:nvPr/>
          </p:nvSpPr>
          <p:spPr bwMode="auto">
            <a:xfrm rot="1802361">
              <a:off x="1962" y="2029"/>
              <a:ext cx="332" cy="115"/>
            </a:xfrm>
            <a:prstGeom prst="rect">
              <a:avLst/>
            </a:prstGeom>
            <a:solidFill>
              <a:srgbClr val="0033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Street  S</a:t>
              </a:r>
            </a:p>
          </p:txBody>
        </p:sp>
        <p:sp>
          <p:nvSpPr>
            <p:cNvPr id="141346" name="Text Box 64"/>
            <p:cNvSpPr txBox="1">
              <a:spLocks noChangeArrowheads="1"/>
            </p:cNvSpPr>
            <p:nvPr/>
          </p:nvSpPr>
          <p:spPr bwMode="auto">
            <a:xfrm rot="1802361">
              <a:off x="2083" y="1773"/>
              <a:ext cx="327" cy="115"/>
            </a:xfrm>
            <a:prstGeom prst="rect">
              <a:avLst/>
            </a:prstGeom>
            <a:solidFill>
              <a:srgbClr val="0033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Street  T</a:t>
              </a:r>
            </a:p>
          </p:txBody>
        </p:sp>
        <p:sp>
          <p:nvSpPr>
            <p:cNvPr id="141347" name="Text Box 71"/>
            <p:cNvSpPr txBox="1">
              <a:spLocks noChangeArrowheads="1"/>
            </p:cNvSpPr>
            <p:nvPr/>
          </p:nvSpPr>
          <p:spPr bwMode="auto">
            <a:xfrm rot="1802361">
              <a:off x="3103" y="2548"/>
              <a:ext cx="332" cy="115"/>
            </a:xfrm>
            <a:prstGeom prst="rect">
              <a:avLst/>
            </a:prstGeom>
            <a:solidFill>
              <a:srgbClr val="0033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Street  B</a:t>
              </a:r>
            </a:p>
          </p:txBody>
        </p:sp>
        <p:sp>
          <p:nvSpPr>
            <p:cNvPr id="141348" name="Text Box 73"/>
            <p:cNvSpPr txBox="1">
              <a:spLocks noChangeArrowheads="1"/>
            </p:cNvSpPr>
            <p:nvPr/>
          </p:nvSpPr>
          <p:spPr bwMode="auto">
            <a:xfrm rot="1485842">
              <a:off x="3200" y="1934"/>
              <a:ext cx="336" cy="115"/>
            </a:xfrm>
            <a:prstGeom prst="rect">
              <a:avLst/>
            </a:prstGeom>
            <a:solidFill>
              <a:srgbClr val="0033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Street  C</a:t>
              </a:r>
            </a:p>
          </p:txBody>
        </p:sp>
        <p:sp>
          <p:nvSpPr>
            <p:cNvPr id="141349" name="Text Box 74"/>
            <p:cNvSpPr txBox="1">
              <a:spLocks noChangeArrowheads="1"/>
            </p:cNvSpPr>
            <p:nvPr/>
          </p:nvSpPr>
          <p:spPr bwMode="auto">
            <a:xfrm rot="1458022">
              <a:off x="3234" y="1421"/>
              <a:ext cx="336" cy="115"/>
            </a:xfrm>
            <a:prstGeom prst="rect">
              <a:avLst/>
            </a:prstGeom>
            <a:solidFill>
              <a:srgbClr val="0033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Street  D</a:t>
              </a:r>
            </a:p>
          </p:txBody>
        </p:sp>
      </p:grpSp>
      <p:grpSp>
        <p:nvGrpSpPr>
          <p:cNvPr id="8" name="Group 83"/>
          <p:cNvGrpSpPr>
            <a:grpSpLocks/>
          </p:cNvGrpSpPr>
          <p:nvPr/>
        </p:nvGrpSpPr>
        <p:grpSpPr bwMode="auto">
          <a:xfrm>
            <a:off x="1503363" y="2847975"/>
            <a:ext cx="5057775" cy="2928938"/>
            <a:chOff x="947" y="1794"/>
            <a:chExt cx="3186" cy="1845"/>
          </a:xfrm>
        </p:grpSpPr>
        <p:sp>
          <p:nvSpPr>
            <p:cNvPr id="141342" name="Text Box 78"/>
            <p:cNvSpPr txBox="1">
              <a:spLocks noChangeArrowheads="1"/>
            </p:cNvSpPr>
            <p:nvPr/>
          </p:nvSpPr>
          <p:spPr bwMode="auto">
            <a:xfrm rot="-595475">
              <a:off x="2868" y="2794"/>
              <a:ext cx="673" cy="115"/>
            </a:xfrm>
            <a:prstGeom prst="rect">
              <a:avLst/>
            </a:prstGeom>
            <a:solidFill>
              <a:srgbClr val="660066"/>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Central Ring Road</a:t>
              </a:r>
            </a:p>
          </p:txBody>
        </p:sp>
        <p:sp>
          <p:nvSpPr>
            <p:cNvPr id="141343" name="Text Box 80"/>
            <p:cNvSpPr txBox="1">
              <a:spLocks noChangeArrowheads="1"/>
            </p:cNvSpPr>
            <p:nvPr/>
          </p:nvSpPr>
          <p:spPr bwMode="auto">
            <a:xfrm rot="-595475">
              <a:off x="3442" y="3524"/>
              <a:ext cx="691" cy="115"/>
            </a:xfrm>
            <a:prstGeom prst="rect">
              <a:avLst/>
            </a:prstGeom>
            <a:solidFill>
              <a:srgbClr val="660066"/>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Eastern Ring Road</a:t>
              </a:r>
            </a:p>
          </p:txBody>
        </p:sp>
        <p:sp>
          <p:nvSpPr>
            <p:cNvPr id="141344" name="Text Box 81"/>
            <p:cNvSpPr txBox="1">
              <a:spLocks noChangeArrowheads="1"/>
            </p:cNvSpPr>
            <p:nvPr/>
          </p:nvSpPr>
          <p:spPr bwMode="auto">
            <a:xfrm rot="-2177650">
              <a:off x="947" y="1794"/>
              <a:ext cx="712" cy="115"/>
            </a:xfrm>
            <a:prstGeom prst="rect">
              <a:avLst/>
            </a:prstGeom>
            <a:solidFill>
              <a:srgbClr val="660066"/>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Western Ring Road</a:t>
              </a:r>
            </a:p>
          </p:txBody>
        </p:sp>
      </p:grpSp>
      <p:grpSp>
        <p:nvGrpSpPr>
          <p:cNvPr id="9" name="Group 91"/>
          <p:cNvGrpSpPr>
            <a:grpSpLocks/>
          </p:cNvGrpSpPr>
          <p:nvPr/>
        </p:nvGrpSpPr>
        <p:grpSpPr bwMode="auto">
          <a:xfrm>
            <a:off x="366713" y="876300"/>
            <a:ext cx="7007225" cy="4240213"/>
            <a:chOff x="231" y="552"/>
            <a:chExt cx="4414" cy="2671"/>
          </a:xfrm>
        </p:grpSpPr>
        <p:sp>
          <p:nvSpPr>
            <p:cNvPr id="141327" name="Text Box 62"/>
            <p:cNvSpPr txBox="1">
              <a:spLocks noChangeArrowheads="1"/>
            </p:cNvSpPr>
            <p:nvPr/>
          </p:nvSpPr>
          <p:spPr bwMode="auto">
            <a:xfrm rot="1536957">
              <a:off x="2675" y="1315"/>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8</a:t>
              </a:r>
            </a:p>
          </p:txBody>
        </p:sp>
        <p:sp>
          <p:nvSpPr>
            <p:cNvPr id="141328" name="Text Box 65"/>
            <p:cNvSpPr txBox="1">
              <a:spLocks noChangeArrowheads="1"/>
            </p:cNvSpPr>
            <p:nvPr/>
          </p:nvSpPr>
          <p:spPr bwMode="auto">
            <a:xfrm rot="1742250">
              <a:off x="2488" y="2672"/>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5</a:t>
              </a:r>
            </a:p>
          </p:txBody>
        </p:sp>
        <p:sp>
          <p:nvSpPr>
            <p:cNvPr id="141329" name="Text Box 66"/>
            <p:cNvSpPr txBox="1">
              <a:spLocks noChangeArrowheads="1"/>
            </p:cNvSpPr>
            <p:nvPr/>
          </p:nvSpPr>
          <p:spPr bwMode="auto">
            <a:xfrm rot="1742250">
              <a:off x="1932" y="2724"/>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3</a:t>
              </a:r>
            </a:p>
          </p:txBody>
        </p:sp>
        <p:sp>
          <p:nvSpPr>
            <p:cNvPr id="141330" name="Text Box 67"/>
            <p:cNvSpPr txBox="1">
              <a:spLocks noChangeArrowheads="1"/>
            </p:cNvSpPr>
            <p:nvPr/>
          </p:nvSpPr>
          <p:spPr bwMode="auto">
            <a:xfrm rot="1742250">
              <a:off x="1497" y="2734"/>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Road # 2</a:t>
              </a:r>
            </a:p>
          </p:txBody>
        </p:sp>
        <p:sp>
          <p:nvSpPr>
            <p:cNvPr id="141331" name="Text Box 68"/>
            <p:cNvSpPr txBox="1">
              <a:spLocks noChangeArrowheads="1"/>
            </p:cNvSpPr>
            <p:nvPr/>
          </p:nvSpPr>
          <p:spPr bwMode="auto">
            <a:xfrm rot="1520606">
              <a:off x="4068" y="2686"/>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6</a:t>
              </a:r>
            </a:p>
          </p:txBody>
        </p:sp>
        <p:sp>
          <p:nvSpPr>
            <p:cNvPr id="141332" name="Text Box 69"/>
            <p:cNvSpPr txBox="1">
              <a:spLocks noChangeArrowheads="1"/>
            </p:cNvSpPr>
            <p:nvPr/>
          </p:nvSpPr>
          <p:spPr bwMode="auto">
            <a:xfrm rot="1520606">
              <a:off x="4294" y="2332"/>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7</a:t>
              </a:r>
            </a:p>
          </p:txBody>
        </p:sp>
        <p:sp>
          <p:nvSpPr>
            <p:cNvPr id="141333" name="Text Box 70"/>
            <p:cNvSpPr txBox="1">
              <a:spLocks noChangeArrowheads="1"/>
            </p:cNvSpPr>
            <p:nvPr/>
          </p:nvSpPr>
          <p:spPr bwMode="auto">
            <a:xfrm rot="1520606">
              <a:off x="4300" y="2013"/>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8</a:t>
              </a:r>
            </a:p>
          </p:txBody>
        </p:sp>
        <p:sp>
          <p:nvSpPr>
            <p:cNvPr id="141334" name="Text Box 72"/>
            <p:cNvSpPr txBox="1">
              <a:spLocks noChangeArrowheads="1"/>
            </p:cNvSpPr>
            <p:nvPr/>
          </p:nvSpPr>
          <p:spPr bwMode="auto">
            <a:xfrm rot="-457058">
              <a:off x="573" y="3108"/>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Road # 1</a:t>
              </a:r>
            </a:p>
          </p:txBody>
        </p:sp>
        <p:sp>
          <p:nvSpPr>
            <p:cNvPr id="141335" name="Text Box 75"/>
            <p:cNvSpPr txBox="1">
              <a:spLocks noChangeArrowheads="1"/>
            </p:cNvSpPr>
            <p:nvPr/>
          </p:nvSpPr>
          <p:spPr bwMode="auto">
            <a:xfrm rot="131537">
              <a:off x="2541" y="552"/>
              <a:ext cx="287" cy="9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000" b="0">
                  <a:solidFill>
                    <a:srgbClr val="F1FE76"/>
                  </a:solidFill>
                  <a:latin typeface="Arial Narrow" pitchFamily="34" charset="0"/>
                </a:rPr>
                <a:t>Road # 9</a:t>
              </a:r>
            </a:p>
          </p:txBody>
        </p:sp>
        <p:sp>
          <p:nvSpPr>
            <p:cNvPr id="141336" name="Text Box 84"/>
            <p:cNvSpPr txBox="1">
              <a:spLocks noChangeArrowheads="1"/>
            </p:cNvSpPr>
            <p:nvPr/>
          </p:nvSpPr>
          <p:spPr bwMode="auto">
            <a:xfrm rot="3269018">
              <a:off x="116" y="1917"/>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2</a:t>
              </a:r>
            </a:p>
          </p:txBody>
        </p:sp>
        <p:sp>
          <p:nvSpPr>
            <p:cNvPr id="141337" name="Text Box 85"/>
            <p:cNvSpPr txBox="1">
              <a:spLocks noChangeArrowheads="1"/>
            </p:cNvSpPr>
            <p:nvPr/>
          </p:nvSpPr>
          <p:spPr bwMode="auto">
            <a:xfrm rot="3883312">
              <a:off x="743" y="1676"/>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3</a:t>
              </a:r>
            </a:p>
          </p:txBody>
        </p:sp>
        <p:sp>
          <p:nvSpPr>
            <p:cNvPr id="141338" name="Text Box 87"/>
            <p:cNvSpPr txBox="1">
              <a:spLocks noChangeArrowheads="1"/>
            </p:cNvSpPr>
            <p:nvPr/>
          </p:nvSpPr>
          <p:spPr bwMode="auto">
            <a:xfrm rot="1075231">
              <a:off x="883" y="1511"/>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4</a:t>
              </a:r>
            </a:p>
          </p:txBody>
        </p:sp>
        <p:sp>
          <p:nvSpPr>
            <p:cNvPr id="141339" name="Text Box 88"/>
            <p:cNvSpPr txBox="1">
              <a:spLocks noChangeArrowheads="1"/>
            </p:cNvSpPr>
            <p:nvPr/>
          </p:nvSpPr>
          <p:spPr bwMode="auto">
            <a:xfrm rot="1082230">
              <a:off x="894" y="1369"/>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5</a:t>
              </a:r>
            </a:p>
          </p:txBody>
        </p:sp>
        <p:sp>
          <p:nvSpPr>
            <p:cNvPr id="141340" name="Text Box 89"/>
            <p:cNvSpPr txBox="1">
              <a:spLocks noChangeArrowheads="1"/>
            </p:cNvSpPr>
            <p:nvPr/>
          </p:nvSpPr>
          <p:spPr bwMode="auto">
            <a:xfrm rot="1520606">
              <a:off x="1545" y="1353"/>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6</a:t>
              </a:r>
            </a:p>
          </p:txBody>
        </p:sp>
        <p:sp>
          <p:nvSpPr>
            <p:cNvPr id="141341" name="Text Box 90"/>
            <p:cNvSpPr txBox="1">
              <a:spLocks noChangeArrowheads="1"/>
            </p:cNvSpPr>
            <p:nvPr/>
          </p:nvSpPr>
          <p:spPr bwMode="auto">
            <a:xfrm rot="1520606">
              <a:off x="2244" y="1367"/>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7</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431117"/>
                                        </p:tgtEl>
                                        <p:attrNameLst>
                                          <p:attrName>style.visibility</p:attrName>
                                        </p:attrNameLst>
                                      </p:cBhvr>
                                      <p:to>
                                        <p:strVal val="visible"/>
                                      </p:to>
                                    </p:set>
                                    <p:anim calcmode="lin" valueType="num">
                                      <p:cBhvr>
                                        <p:cTn id="7" dur="500" fill="hold"/>
                                        <p:tgtEl>
                                          <p:spTgt spid="431117"/>
                                        </p:tgtEl>
                                        <p:attrNameLst>
                                          <p:attrName>ppt_w</p:attrName>
                                        </p:attrNameLst>
                                      </p:cBhvr>
                                      <p:tavLst>
                                        <p:tav tm="0">
                                          <p:val>
                                            <p:strVal val="4*#ppt_w"/>
                                          </p:val>
                                        </p:tav>
                                        <p:tav tm="100000">
                                          <p:val>
                                            <p:strVal val="#ppt_w"/>
                                          </p:val>
                                        </p:tav>
                                      </p:tavLst>
                                    </p:anim>
                                    <p:anim calcmode="lin" valueType="num">
                                      <p:cBhvr>
                                        <p:cTn id="8" dur="500" fill="hold"/>
                                        <p:tgtEl>
                                          <p:spTgt spid="431117"/>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strVal val="4*#ppt_w"/>
                                          </p:val>
                                        </p:tav>
                                        <p:tav tm="100000">
                                          <p:val>
                                            <p:strVal val="#ppt_w"/>
                                          </p:val>
                                        </p:tav>
                                      </p:tavLst>
                                    </p:anim>
                                    <p:anim calcmode="lin" valueType="num">
                                      <p:cBhvr>
                                        <p:cTn id="32" dur="500" fill="hold"/>
                                        <p:tgtEl>
                                          <p:spTgt spid="2"/>
                                        </p:tgtEl>
                                        <p:attrNameLst>
                                          <p:attrName>ppt_h</p:attrName>
                                        </p:attrNameLst>
                                      </p:cBhvr>
                                      <p:tavLst>
                                        <p:tav tm="0">
                                          <p:val>
                                            <p:strVal val="4*#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8" fill="hold" grpId="0" nodeType="clickEffect">
                                  <p:stCondLst>
                                    <p:cond delay="0"/>
                                  </p:stCondLst>
                                  <p:childTnLst>
                                    <p:set>
                                      <p:cBhvr>
                                        <p:cTn id="36" dur="1" fill="hold">
                                          <p:stCondLst>
                                            <p:cond delay="0"/>
                                          </p:stCondLst>
                                        </p:cTn>
                                        <p:tgtEl>
                                          <p:spTgt spid="431133"/>
                                        </p:tgtEl>
                                        <p:attrNameLst>
                                          <p:attrName>style.visibility</p:attrName>
                                        </p:attrNameLst>
                                      </p:cBhvr>
                                      <p:to>
                                        <p:strVal val="visible"/>
                                      </p:to>
                                    </p:set>
                                    <p:anim calcmode="lin" valueType="num">
                                      <p:cBhvr>
                                        <p:cTn id="37" dur="500" fill="hold"/>
                                        <p:tgtEl>
                                          <p:spTgt spid="431133"/>
                                        </p:tgtEl>
                                        <p:attrNameLst>
                                          <p:attrName>ppt_x</p:attrName>
                                        </p:attrNameLst>
                                      </p:cBhvr>
                                      <p:tavLst>
                                        <p:tav tm="0">
                                          <p:val>
                                            <p:strVal val="#ppt_x-#ppt_w/2"/>
                                          </p:val>
                                        </p:tav>
                                        <p:tav tm="100000">
                                          <p:val>
                                            <p:strVal val="#ppt_x"/>
                                          </p:val>
                                        </p:tav>
                                      </p:tavLst>
                                    </p:anim>
                                    <p:anim calcmode="lin" valueType="num">
                                      <p:cBhvr>
                                        <p:cTn id="38" dur="500" fill="hold"/>
                                        <p:tgtEl>
                                          <p:spTgt spid="431133"/>
                                        </p:tgtEl>
                                        <p:attrNameLst>
                                          <p:attrName>ppt_y</p:attrName>
                                        </p:attrNameLst>
                                      </p:cBhvr>
                                      <p:tavLst>
                                        <p:tav tm="0">
                                          <p:val>
                                            <p:strVal val="#ppt_y"/>
                                          </p:val>
                                        </p:tav>
                                        <p:tav tm="100000">
                                          <p:val>
                                            <p:strVal val="#ppt_y"/>
                                          </p:val>
                                        </p:tav>
                                      </p:tavLst>
                                    </p:anim>
                                    <p:anim calcmode="lin" valueType="num">
                                      <p:cBhvr>
                                        <p:cTn id="39" dur="500" fill="hold"/>
                                        <p:tgtEl>
                                          <p:spTgt spid="431133"/>
                                        </p:tgtEl>
                                        <p:attrNameLst>
                                          <p:attrName>ppt_w</p:attrName>
                                        </p:attrNameLst>
                                      </p:cBhvr>
                                      <p:tavLst>
                                        <p:tav tm="0">
                                          <p:val>
                                            <p:fltVal val="0"/>
                                          </p:val>
                                        </p:tav>
                                        <p:tav tm="100000">
                                          <p:val>
                                            <p:strVal val="#ppt_w"/>
                                          </p:val>
                                        </p:tav>
                                      </p:tavLst>
                                    </p:anim>
                                    <p:anim calcmode="lin" valueType="num">
                                      <p:cBhvr>
                                        <p:cTn id="40" dur="500" fill="hold"/>
                                        <p:tgtEl>
                                          <p:spTgt spid="431133"/>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right)">
                                      <p:cBhvr>
                                        <p:cTn id="45" dur="2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3" presetClass="entr" presetSubtype="16"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p:cTn id="62" dur="500" fill="hold"/>
                                        <p:tgtEl>
                                          <p:spTgt spid="9"/>
                                        </p:tgtEl>
                                        <p:attrNameLst>
                                          <p:attrName>ppt_w</p:attrName>
                                        </p:attrNameLst>
                                      </p:cBhvr>
                                      <p:tavLst>
                                        <p:tav tm="0">
                                          <p:val>
                                            <p:fltVal val="0"/>
                                          </p:val>
                                        </p:tav>
                                        <p:tav tm="100000">
                                          <p:val>
                                            <p:strVal val="#ppt_w"/>
                                          </p:val>
                                        </p:tav>
                                      </p:tavLst>
                                    </p:anim>
                                    <p:anim calcmode="lin" valueType="num">
                                      <p:cBhvr>
                                        <p:cTn id="63"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17" grpId="0" animBg="1" autoUpdateAnimBg="0"/>
      <p:bldP spid="431133" grpId="0" animBg="1"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Slide Number Placeholder 6"/>
          <p:cNvSpPr>
            <a:spLocks noGrp="1"/>
          </p:cNvSpPr>
          <p:nvPr>
            <p:ph type="sldNum" sz="quarter" idx="12"/>
          </p:nvPr>
        </p:nvSpPr>
        <p:spPr>
          <a:noFill/>
        </p:spPr>
        <p:txBody>
          <a:bodyPr/>
          <a:lstStyle/>
          <a:p>
            <a:fld id="{C91111B9-8A06-4B2E-976B-E33000584D2A}" type="slidenum">
              <a:rPr lang="en-US"/>
              <a:pPr/>
              <a:t>126</a:t>
            </a:fld>
            <a:endParaRPr lang="en-US"/>
          </a:p>
        </p:txBody>
      </p:sp>
      <p:sp>
        <p:nvSpPr>
          <p:cNvPr id="179202" name="Rectangle 2"/>
          <p:cNvSpPr>
            <a:spLocks noGrp="1" noChangeArrowheads="1"/>
          </p:cNvSpPr>
          <p:nvPr>
            <p:ph type="title"/>
          </p:nvPr>
        </p:nvSpPr>
        <p:spPr>
          <a:xfrm>
            <a:off x="685800" y="61913"/>
            <a:ext cx="7772400" cy="838200"/>
          </a:xfrm>
        </p:spPr>
        <p:txBody>
          <a:bodyPr/>
          <a:lstStyle/>
          <a:p>
            <a:pPr eaLnBrk="1" hangingPunct="1">
              <a:defRPr/>
            </a:pPr>
            <a:r>
              <a:rPr lang="en-US"/>
              <a:t>Leaving Arafah</a:t>
            </a:r>
          </a:p>
        </p:txBody>
      </p:sp>
      <p:sp>
        <p:nvSpPr>
          <p:cNvPr id="179203" name="Rectangle 3"/>
          <p:cNvSpPr>
            <a:spLocks noGrp="1" noChangeArrowheads="1"/>
          </p:cNvSpPr>
          <p:nvPr>
            <p:ph type="body" sz="half" idx="1"/>
          </p:nvPr>
        </p:nvSpPr>
        <p:spPr>
          <a:xfrm>
            <a:off x="88900" y="1587500"/>
            <a:ext cx="4483100" cy="3506788"/>
          </a:xfrm>
        </p:spPr>
        <p:txBody>
          <a:bodyPr/>
          <a:lstStyle/>
          <a:p>
            <a:pPr eaLnBrk="1" hangingPunct="1"/>
            <a:r>
              <a:rPr lang="en-US" sz="2000"/>
              <a:t>When the sun has set you leave Arafah for Muzdalifah, going with </a:t>
            </a:r>
            <a:r>
              <a:rPr lang="en-US" sz="2000" u="sng"/>
              <a:t>calmness</a:t>
            </a:r>
            <a:r>
              <a:rPr lang="en-US" sz="2000"/>
              <a:t> and </a:t>
            </a:r>
            <a:r>
              <a:rPr lang="en-US" sz="2000" u="sng"/>
              <a:t>tranquility</a:t>
            </a:r>
            <a:r>
              <a:rPr lang="en-US" sz="2000"/>
              <a:t>, not jostling or pushing people; rather whenever you find room then you go faster.</a:t>
            </a:r>
          </a:p>
        </p:txBody>
      </p:sp>
      <p:pic>
        <p:nvPicPr>
          <p:cNvPr id="142341" name="Picture 10" descr="C:\Documents and Settings\obellal\My Documents\Hajj\Arafah\going_to_muzdalifa.jpg"/>
          <p:cNvPicPr>
            <a:picLocks noChangeAspect="1" noChangeArrowheads="1"/>
          </p:cNvPicPr>
          <p:nvPr/>
        </p:nvPicPr>
        <p:blipFill>
          <a:blip r:embed="rId3" cstate="print"/>
          <a:srcRect/>
          <a:stretch>
            <a:fillRect/>
          </a:stretch>
        </p:blipFill>
        <p:spPr bwMode="auto">
          <a:xfrm>
            <a:off x="4914900" y="1084263"/>
            <a:ext cx="4010025" cy="5418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anim calcmode="lin" valueType="num">
                                      <p:cBhvr additive="base">
                                        <p:cTn id="7" dur="500" fill="hold"/>
                                        <p:tgtEl>
                                          <p:spTgt spid="179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920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Slide Number Placeholder 6"/>
          <p:cNvSpPr>
            <a:spLocks noGrp="1"/>
          </p:cNvSpPr>
          <p:nvPr>
            <p:ph type="sldNum" sz="quarter" idx="12"/>
          </p:nvPr>
        </p:nvSpPr>
        <p:spPr>
          <a:noFill/>
        </p:spPr>
        <p:txBody>
          <a:bodyPr/>
          <a:lstStyle/>
          <a:p>
            <a:fld id="{AA9C3F7B-00E2-4E69-B946-FBC5343A2E5C}" type="slidenum">
              <a:rPr lang="en-US"/>
              <a:pPr/>
              <a:t>127</a:t>
            </a:fld>
            <a:endParaRPr lang="en-US"/>
          </a:p>
        </p:txBody>
      </p:sp>
      <p:sp>
        <p:nvSpPr>
          <p:cNvPr id="462850" name="Rectangle 2"/>
          <p:cNvSpPr>
            <a:spLocks noGrp="1" noChangeArrowheads="1"/>
          </p:cNvSpPr>
          <p:nvPr>
            <p:ph type="title"/>
          </p:nvPr>
        </p:nvSpPr>
        <p:spPr>
          <a:xfrm>
            <a:off x="677863" y="-9525"/>
            <a:ext cx="7772400" cy="838200"/>
          </a:xfrm>
        </p:spPr>
        <p:txBody>
          <a:bodyPr/>
          <a:lstStyle/>
          <a:p>
            <a:pPr eaLnBrk="1" hangingPunct="1">
              <a:defRPr/>
            </a:pPr>
            <a:r>
              <a:rPr lang="en-US"/>
              <a:t>Leaving Arafah</a:t>
            </a:r>
          </a:p>
        </p:txBody>
      </p:sp>
      <p:sp>
        <p:nvSpPr>
          <p:cNvPr id="462851" name="Rectangle 3"/>
          <p:cNvSpPr>
            <a:spLocks noGrp="1" noChangeArrowheads="1"/>
          </p:cNvSpPr>
          <p:nvPr>
            <p:ph type="body" sz="half" idx="1"/>
          </p:nvPr>
        </p:nvSpPr>
        <p:spPr>
          <a:xfrm>
            <a:off x="88900" y="1508125"/>
            <a:ext cx="4483100" cy="4524375"/>
          </a:xfrm>
        </p:spPr>
        <p:txBody>
          <a:bodyPr/>
          <a:lstStyle/>
          <a:p>
            <a:pPr eaLnBrk="1" hangingPunct="1"/>
            <a:r>
              <a:rPr lang="en-US" sz="1800" dirty="0"/>
              <a:t>Make sure you don’t leave until after sunset.</a:t>
            </a:r>
          </a:p>
          <a:p>
            <a:pPr eaLnBrk="1" hangingPunct="1"/>
            <a:r>
              <a:rPr lang="en-US" sz="1800" u="sng" dirty="0"/>
              <a:t>Caution</a:t>
            </a:r>
            <a:r>
              <a:rPr lang="en-US" sz="1800" dirty="0"/>
              <a:t>: Some Hajj operators ask the pilgrims to get in the buses before sunset to get ready to leave after sunset. </a:t>
            </a:r>
          </a:p>
        </p:txBody>
      </p:sp>
      <p:pic>
        <p:nvPicPr>
          <p:cNvPr id="143365" name="Picture 5" descr="C:\Documents and Settings\obellal\My Documents\Hajj\Arafah\Leaving Arafah.bmp"/>
          <p:cNvPicPr>
            <a:picLocks noChangeAspect="1" noChangeArrowheads="1"/>
          </p:cNvPicPr>
          <p:nvPr/>
        </p:nvPicPr>
        <p:blipFill>
          <a:blip r:embed="rId3" cstate="print"/>
          <a:srcRect/>
          <a:stretch>
            <a:fillRect/>
          </a:stretch>
        </p:blipFill>
        <p:spPr bwMode="auto">
          <a:xfrm>
            <a:off x="4806950" y="824524"/>
            <a:ext cx="3897313" cy="5851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Group 10"/>
          <p:cNvGrpSpPr>
            <a:grpSpLocks/>
          </p:cNvGrpSpPr>
          <p:nvPr/>
        </p:nvGrpSpPr>
        <p:grpSpPr bwMode="auto">
          <a:xfrm>
            <a:off x="6502400" y="2390775"/>
            <a:ext cx="1477963" cy="885825"/>
            <a:chOff x="4096" y="1506"/>
            <a:chExt cx="931" cy="558"/>
          </a:xfrm>
        </p:grpSpPr>
        <p:sp>
          <p:nvSpPr>
            <p:cNvPr id="143368" name="Line 6"/>
            <p:cNvSpPr>
              <a:spLocks noChangeShapeType="1"/>
            </p:cNvSpPr>
            <p:nvPr/>
          </p:nvSpPr>
          <p:spPr bwMode="auto">
            <a:xfrm flipV="1">
              <a:off x="4560" y="1506"/>
              <a:ext cx="0" cy="304"/>
            </a:xfrm>
            <a:prstGeom prst="line">
              <a:avLst/>
            </a:prstGeom>
            <a:noFill/>
            <a:ln w="76200">
              <a:solidFill>
                <a:schemeClr val="accent1"/>
              </a:solidFill>
              <a:round/>
              <a:headEnd/>
              <a:tailEnd type="triangle" w="med" len="med"/>
            </a:ln>
          </p:spPr>
          <p:txBody>
            <a:bodyPr/>
            <a:lstStyle/>
            <a:p>
              <a:endParaRPr lang="en-US"/>
            </a:p>
          </p:txBody>
        </p:sp>
        <p:sp>
          <p:nvSpPr>
            <p:cNvPr id="143369" name="Text Box 7"/>
            <p:cNvSpPr txBox="1">
              <a:spLocks noChangeArrowheads="1"/>
            </p:cNvSpPr>
            <p:nvPr/>
          </p:nvSpPr>
          <p:spPr bwMode="auto">
            <a:xfrm>
              <a:off x="4096" y="1862"/>
              <a:ext cx="931" cy="202"/>
            </a:xfrm>
            <a:prstGeom prst="rect">
              <a:avLst/>
            </a:prstGeom>
            <a:solidFill>
              <a:schemeClr val="accent2"/>
            </a:solidFill>
            <a:ln w="28575">
              <a:noFill/>
              <a:miter lim="800000"/>
              <a:headEnd/>
              <a:tailEnd/>
            </a:ln>
          </p:spPr>
          <p:txBody>
            <a:bodyPr wrap="none" lIns="45720" tIns="91440" rIns="45720">
              <a:spAutoFit/>
            </a:bodyPr>
            <a:lstStyle/>
            <a:p>
              <a:r>
                <a:rPr lang="en-US" sz="2000">
                  <a:solidFill>
                    <a:schemeClr val="folHlink"/>
                  </a:solidFill>
                  <a:latin typeface="Arial Narrow" pitchFamily="34" charset="0"/>
                </a:rPr>
                <a:t>To Muzdalifah</a:t>
              </a:r>
            </a:p>
          </p:txBody>
        </p:sp>
      </p:grpSp>
      <p:sp>
        <p:nvSpPr>
          <p:cNvPr id="462857" name="Text Box 9"/>
          <p:cNvSpPr txBox="1">
            <a:spLocks noChangeArrowheads="1"/>
          </p:cNvSpPr>
          <p:nvPr/>
        </p:nvSpPr>
        <p:spPr bwMode="auto">
          <a:xfrm>
            <a:off x="7280275" y="5522913"/>
            <a:ext cx="973138" cy="320675"/>
          </a:xfrm>
          <a:prstGeom prst="rect">
            <a:avLst/>
          </a:prstGeom>
          <a:solidFill>
            <a:schemeClr val="bg1"/>
          </a:solidFill>
          <a:ln w="28575">
            <a:noFill/>
            <a:miter lim="800000"/>
            <a:headEnd/>
            <a:tailEnd/>
          </a:ln>
        </p:spPr>
        <p:txBody>
          <a:bodyPr wrap="none" lIns="45720" tIns="91440" rIns="45720">
            <a:spAutoFit/>
          </a:bodyPr>
          <a:lstStyle/>
          <a:p>
            <a:r>
              <a:rPr lang="en-US" sz="2000">
                <a:solidFill>
                  <a:schemeClr val="folHlink"/>
                </a:solidFill>
                <a:latin typeface="Arial Narrow" pitchFamily="34" charset="0"/>
              </a:rPr>
              <a:t>ARAFAH</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62857"/>
                                        </p:tgtEl>
                                        <p:attrNameLst>
                                          <p:attrName>style.visibility</p:attrName>
                                        </p:attrNameLst>
                                      </p:cBhvr>
                                      <p:to>
                                        <p:strVal val="visible"/>
                                      </p:to>
                                    </p:set>
                                    <p:anim calcmode="lin" valueType="num">
                                      <p:cBhvr>
                                        <p:cTn id="7" dur="500" fill="hold"/>
                                        <p:tgtEl>
                                          <p:spTgt spid="462857"/>
                                        </p:tgtEl>
                                        <p:attrNameLst>
                                          <p:attrName>ppt_w</p:attrName>
                                        </p:attrNameLst>
                                      </p:cBhvr>
                                      <p:tavLst>
                                        <p:tav tm="0">
                                          <p:val>
                                            <p:fltVal val="0"/>
                                          </p:val>
                                        </p:tav>
                                        <p:tav tm="100000">
                                          <p:val>
                                            <p:strVal val="#ppt_w"/>
                                          </p:val>
                                        </p:tav>
                                      </p:tavLst>
                                    </p:anim>
                                    <p:anim calcmode="lin" valueType="num">
                                      <p:cBhvr>
                                        <p:cTn id="8" dur="500" fill="hold"/>
                                        <p:tgtEl>
                                          <p:spTgt spid="46285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2851">
                                            <p:txEl>
                                              <p:pRg st="0" end="0"/>
                                            </p:txEl>
                                          </p:spTgt>
                                        </p:tgtEl>
                                        <p:attrNameLst>
                                          <p:attrName>style.visibility</p:attrName>
                                        </p:attrNameLst>
                                      </p:cBhvr>
                                      <p:to>
                                        <p:strVal val="visible"/>
                                      </p:to>
                                    </p:set>
                                    <p:anim calcmode="lin" valueType="num">
                                      <p:cBhvr additive="base">
                                        <p:cTn id="19" dur="500" fill="hold"/>
                                        <p:tgtEl>
                                          <p:spTgt spid="462851">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2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2851">
                                            <p:txEl>
                                              <p:pRg st="1" end="1"/>
                                            </p:txEl>
                                          </p:spTgt>
                                        </p:tgtEl>
                                        <p:attrNameLst>
                                          <p:attrName>style.visibility</p:attrName>
                                        </p:attrNameLst>
                                      </p:cBhvr>
                                      <p:to>
                                        <p:strVal val="visible"/>
                                      </p:to>
                                    </p:set>
                                    <p:anim calcmode="lin" valueType="num">
                                      <p:cBhvr additive="base">
                                        <p:cTn id="25" dur="500" fill="hold"/>
                                        <p:tgtEl>
                                          <p:spTgt spid="462851">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28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build="p" autoUpdateAnimBg="0"/>
      <p:bldP spid="462857"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Slide Number Placeholder 5"/>
          <p:cNvSpPr>
            <a:spLocks noGrp="1"/>
          </p:cNvSpPr>
          <p:nvPr>
            <p:ph type="sldNum" sz="quarter" idx="12"/>
          </p:nvPr>
        </p:nvSpPr>
        <p:spPr>
          <a:noFill/>
        </p:spPr>
        <p:txBody>
          <a:bodyPr/>
          <a:lstStyle/>
          <a:p>
            <a:fld id="{DF93543D-72AB-4200-AC18-C9A58ADED9D6}" type="slidenum">
              <a:rPr lang="en-US"/>
              <a:pPr/>
              <a:t>128</a:t>
            </a:fld>
            <a:endParaRPr lang="en-US"/>
          </a:p>
        </p:txBody>
      </p:sp>
      <p:sp>
        <p:nvSpPr>
          <p:cNvPr id="447490" name="Rectangle 2"/>
          <p:cNvSpPr>
            <a:spLocks noGrp="1" noChangeArrowheads="1"/>
          </p:cNvSpPr>
          <p:nvPr>
            <p:ph type="title"/>
          </p:nvPr>
        </p:nvSpPr>
        <p:spPr>
          <a:xfrm>
            <a:off x="685800" y="450850"/>
            <a:ext cx="7772400" cy="838200"/>
          </a:xfrm>
        </p:spPr>
        <p:txBody>
          <a:bodyPr/>
          <a:lstStyle/>
          <a:p>
            <a:pPr eaLnBrk="1" hangingPunct="1">
              <a:defRPr/>
            </a:pPr>
            <a:r>
              <a:rPr lang="en-US">
                <a:solidFill>
                  <a:srgbClr val="FF3300"/>
                </a:solidFill>
              </a:rPr>
              <a:t>Pitfalls</a:t>
            </a:r>
            <a:r>
              <a:rPr lang="en-US"/>
              <a:t> related to Arafah</a:t>
            </a:r>
          </a:p>
        </p:txBody>
      </p:sp>
      <p:sp>
        <p:nvSpPr>
          <p:cNvPr id="447492" name="Rectangle 4"/>
          <p:cNvSpPr>
            <a:spLocks noGrp="1" noChangeArrowheads="1"/>
          </p:cNvSpPr>
          <p:nvPr>
            <p:ph type="body" idx="1"/>
          </p:nvPr>
        </p:nvSpPr>
        <p:spPr>
          <a:xfrm>
            <a:off x="685800" y="1746250"/>
            <a:ext cx="7772400" cy="4391025"/>
          </a:xfrm>
          <a:noFill/>
        </p:spPr>
        <p:txBody>
          <a:bodyPr/>
          <a:lstStyle/>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Fasting the Day of Arafah. </a:t>
            </a:r>
            <a:r>
              <a:rPr lang="en-US" sz="1800">
                <a:solidFill>
                  <a:schemeClr val="folHlink"/>
                </a:solidFill>
                <a:effectLst>
                  <a:outerShdw blurRad="38100" dist="38100" dir="2700000" algn="tl">
                    <a:srgbClr val="000000">
                      <a:alpha val="43137"/>
                    </a:srgbClr>
                  </a:outerShdw>
                </a:effectLst>
              </a:rPr>
              <a:t>The Sunnah for the pilgrim is not to fast that day.</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Leaving Arafah before sunset. </a:t>
            </a:r>
            <a:r>
              <a:rPr lang="en-US" sz="1800">
                <a:solidFill>
                  <a:schemeClr val="folHlink"/>
                </a:solidFill>
                <a:effectLst>
                  <a:outerShdw blurRad="38100" dist="38100" dir="2700000" algn="tl">
                    <a:srgbClr val="000000">
                      <a:alpha val="43137"/>
                    </a:srgbClr>
                  </a:outerShdw>
                </a:effectLst>
              </a:rPr>
              <a:t>Staying until after sunset is a Wajib (or even a Rukn according to Imam Malik).</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Standing outside the limits of Arafah. </a:t>
            </a:r>
            <a:r>
              <a:rPr lang="en-US" sz="1800">
                <a:solidFill>
                  <a:schemeClr val="folHlink"/>
                </a:solidFill>
                <a:effectLst>
                  <a:outerShdw blurRad="38100" dist="38100" dir="2700000" algn="tl">
                    <a:srgbClr val="000000">
                      <a:alpha val="43137"/>
                    </a:srgbClr>
                  </a:outerShdw>
                </a:effectLst>
              </a:rPr>
              <a:t>This invalidates the Rukn and hence the whole Hajj.</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Ascending the Mount of Mercy or facing it during Du’a thinking that it has some merit.</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Wasting time in sleeping or around food or in idle talking or wandering around for no purpose. </a:t>
            </a:r>
            <a:r>
              <a:rPr lang="en-US" sz="1800">
                <a:solidFill>
                  <a:schemeClr val="folHlink"/>
                </a:solidFill>
                <a:effectLst>
                  <a:outerShdw blurRad="38100" dist="38100" dir="2700000" algn="tl">
                    <a:srgbClr val="000000">
                      <a:alpha val="43137"/>
                    </a:srgbClr>
                  </a:outerShdw>
                </a:effectLst>
              </a:rPr>
              <a:t>The Day of Arafah is probably the best day of your life, do NOT waste it in anything other than Du’a and Dhikr of Allah (</a:t>
            </a:r>
            <a:r>
              <a:rPr lang="ar-EG" sz="1800">
                <a:solidFill>
                  <a:schemeClr val="folHlink"/>
                </a:solidFill>
                <a:effectLst>
                  <a:outerShdw blurRad="38100" dist="38100" dir="2700000" algn="tl">
                    <a:srgbClr val="000000">
                      <a:alpha val="43137"/>
                    </a:srgbClr>
                  </a:outerShdw>
                </a:effectLst>
                <a:ea typeface="Times New Roman (Arabic)"/>
                <a:cs typeface="Times New Roman (Arabic)"/>
              </a:rPr>
              <a:t>سبحانه وتعالى</a:t>
            </a:r>
            <a:r>
              <a:rPr lang="en-US" sz="1800">
                <a:solidFill>
                  <a:schemeClr val="folHlink"/>
                </a:solidFill>
                <a:effectLst>
                  <a:outerShdw blurRad="38100" dist="38100" dir="2700000" algn="tl">
                    <a:srgbClr val="000000">
                      <a:alpha val="43137"/>
                    </a:srgbClr>
                  </a:outerShdw>
                </a:effectLst>
              </a:rPr>
              <a:t>).</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47492">
                                            <p:txEl>
                                              <p:pRg st="0" end="0"/>
                                            </p:txEl>
                                          </p:spTgt>
                                        </p:tgtEl>
                                        <p:attrNameLst>
                                          <p:attrName>style.visibility</p:attrName>
                                        </p:attrNameLst>
                                      </p:cBhvr>
                                      <p:to>
                                        <p:strVal val="visible"/>
                                      </p:to>
                                    </p:set>
                                    <p:anim calcmode="lin" valueType="num">
                                      <p:cBhvr additive="base">
                                        <p:cTn id="7" dur="500" fill="hold"/>
                                        <p:tgtEl>
                                          <p:spTgt spid="44749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74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47492">
                                            <p:txEl>
                                              <p:pRg st="1" end="1"/>
                                            </p:txEl>
                                          </p:spTgt>
                                        </p:tgtEl>
                                        <p:attrNameLst>
                                          <p:attrName>style.visibility</p:attrName>
                                        </p:attrNameLst>
                                      </p:cBhvr>
                                      <p:to>
                                        <p:strVal val="visible"/>
                                      </p:to>
                                    </p:set>
                                    <p:anim calcmode="lin" valueType="num">
                                      <p:cBhvr additive="base">
                                        <p:cTn id="13" dur="500" fill="hold"/>
                                        <p:tgtEl>
                                          <p:spTgt spid="44749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474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47492">
                                            <p:txEl>
                                              <p:pRg st="2" end="2"/>
                                            </p:txEl>
                                          </p:spTgt>
                                        </p:tgtEl>
                                        <p:attrNameLst>
                                          <p:attrName>style.visibility</p:attrName>
                                        </p:attrNameLst>
                                      </p:cBhvr>
                                      <p:to>
                                        <p:strVal val="visible"/>
                                      </p:to>
                                    </p:set>
                                    <p:anim calcmode="lin" valueType="num">
                                      <p:cBhvr additive="base">
                                        <p:cTn id="19" dur="500" fill="hold"/>
                                        <p:tgtEl>
                                          <p:spTgt spid="447492">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474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47492">
                                            <p:txEl>
                                              <p:pRg st="3" end="3"/>
                                            </p:txEl>
                                          </p:spTgt>
                                        </p:tgtEl>
                                        <p:attrNameLst>
                                          <p:attrName>style.visibility</p:attrName>
                                        </p:attrNameLst>
                                      </p:cBhvr>
                                      <p:to>
                                        <p:strVal val="visible"/>
                                      </p:to>
                                    </p:set>
                                    <p:anim calcmode="lin" valueType="num">
                                      <p:cBhvr additive="base">
                                        <p:cTn id="25" dur="500" fill="hold"/>
                                        <p:tgtEl>
                                          <p:spTgt spid="447492">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4749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447492">
                                            <p:txEl>
                                              <p:pRg st="4" end="4"/>
                                            </p:txEl>
                                          </p:spTgt>
                                        </p:tgtEl>
                                        <p:attrNameLst>
                                          <p:attrName>style.visibility</p:attrName>
                                        </p:attrNameLst>
                                      </p:cBhvr>
                                      <p:to>
                                        <p:strVal val="visible"/>
                                      </p:to>
                                    </p:set>
                                    <p:anim calcmode="lin" valueType="num">
                                      <p:cBhvr additive="base">
                                        <p:cTn id="31" dur="500" fill="hold"/>
                                        <p:tgtEl>
                                          <p:spTgt spid="447492">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4749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2"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Slide Number Placeholder 6"/>
          <p:cNvSpPr>
            <a:spLocks noGrp="1"/>
          </p:cNvSpPr>
          <p:nvPr>
            <p:ph type="sldNum" sz="quarter" idx="12"/>
          </p:nvPr>
        </p:nvSpPr>
        <p:spPr>
          <a:noFill/>
        </p:spPr>
        <p:txBody>
          <a:bodyPr/>
          <a:lstStyle/>
          <a:p>
            <a:fld id="{905E3AA8-5666-4BAA-9EDE-39609C89028F}" type="slidenum">
              <a:rPr lang="en-US"/>
              <a:pPr/>
              <a:t>129</a:t>
            </a:fld>
            <a:endParaRPr lang="en-US"/>
          </a:p>
        </p:txBody>
      </p:sp>
      <p:sp>
        <p:nvSpPr>
          <p:cNvPr id="180226" name="Rectangle 2"/>
          <p:cNvSpPr>
            <a:spLocks noGrp="1" noChangeArrowheads="1"/>
          </p:cNvSpPr>
          <p:nvPr>
            <p:ph type="title"/>
          </p:nvPr>
        </p:nvSpPr>
        <p:spPr>
          <a:xfrm>
            <a:off x="581025" y="404813"/>
            <a:ext cx="7972425" cy="838200"/>
          </a:xfrm>
        </p:spPr>
        <p:txBody>
          <a:bodyPr/>
          <a:lstStyle/>
          <a:p>
            <a:pPr eaLnBrk="1" hangingPunct="1">
              <a:defRPr/>
            </a:pPr>
            <a:r>
              <a:rPr lang="en-US"/>
              <a:t>Muzdalifah (1) – </a:t>
            </a:r>
            <a:r>
              <a:rPr lang="en-US" sz="2800">
                <a:solidFill>
                  <a:schemeClr val="hlink"/>
                </a:solidFill>
              </a:rPr>
              <a:t>night of 10 Dhul-Hijjah</a:t>
            </a:r>
          </a:p>
        </p:txBody>
      </p:sp>
      <p:sp>
        <p:nvSpPr>
          <p:cNvPr id="180227" name="Rectangle 3"/>
          <p:cNvSpPr>
            <a:spLocks noGrp="1" noChangeArrowheads="1"/>
          </p:cNvSpPr>
          <p:nvPr>
            <p:ph type="body" sz="half" idx="1"/>
          </p:nvPr>
        </p:nvSpPr>
        <p:spPr>
          <a:xfrm>
            <a:off x="76200" y="2170113"/>
            <a:ext cx="3692525" cy="3190875"/>
          </a:xfrm>
        </p:spPr>
        <p:txBody>
          <a:bodyPr/>
          <a:lstStyle/>
          <a:p>
            <a:pPr eaLnBrk="1" hangingPunct="1"/>
            <a:r>
              <a:rPr lang="en-US" sz="1800" dirty="0"/>
              <a:t>When reaching </a:t>
            </a:r>
            <a:r>
              <a:rPr lang="en-US" sz="1800" dirty="0" err="1"/>
              <a:t>Muzdalifah</a:t>
            </a:r>
            <a:r>
              <a:rPr lang="en-US" sz="1800" dirty="0"/>
              <a:t> pray </a:t>
            </a:r>
            <a:r>
              <a:rPr lang="en-US" sz="1800" dirty="0" err="1"/>
              <a:t>Maghrib</a:t>
            </a:r>
            <a:r>
              <a:rPr lang="en-US" sz="1800" dirty="0"/>
              <a:t>, then '</a:t>
            </a:r>
            <a:r>
              <a:rPr lang="en-US" sz="1800" dirty="0" err="1"/>
              <a:t>Isha</a:t>
            </a:r>
            <a:r>
              <a:rPr lang="en-US" sz="1800" dirty="0"/>
              <a:t>, , and joining the two prayers.</a:t>
            </a:r>
          </a:p>
          <a:p>
            <a:pPr eaLnBrk="1" hangingPunct="1"/>
            <a:r>
              <a:rPr lang="en-US" sz="1800" dirty="0"/>
              <a:t>You do not pray anything between them or after '</a:t>
            </a:r>
            <a:r>
              <a:rPr lang="en-US" sz="1800" dirty="0" err="1"/>
              <a:t>Isha</a:t>
            </a:r>
            <a:r>
              <a:rPr lang="en-US" sz="1800" dirty="0"/>
              <a:t>. But always pray </a:t>
            </a:r>
            <a:r>
              <a:rPr lang="en-US" sz="1800" dirty="0" err="1"/>
              <a:t>Witr</a:t>
            </a:r>
            <a:r>
              <a:rPr lang="en-US" sz="1800" dirty="0"/>
              <a:t>.</a:t>
            </a:r>
          </a:p>
        </p:txBody>
      </p:sp>
      <p:pic>
        <p:nvPicPr>
          <p:cNvPr id="145413" name="Picture 8" descr="C:\Documents and Settings\obellal\My Documents\Hajj\Muzdalifah\Muzdalifah-Salaat-L.jpg"/>
          <p:cNvPicPr>
            <a:picLocks noGrp="1" noChangeAspect="1" noChangeArrowheads="1"/>
          </p:cNvPicPr>
          <p:nvPr>
            <p:ph type="clipArt" sz="half" idx="2"/>
          </p:nvPr>
        </p:nvPicPr>
        <p:blipFill>
          <a:blip r:embed="rId3" cstate="print"/>
          <a:srcRect/>
          <a:stretch>
            <a:fillRect/>
          </a:stretch>
        </p:blipFill>
        <p:spPr>
          <a:xfrm>
            <a:off x="3851275" y="1839913"/>
            <a:ext cx="5205413" cy="3903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anim calcmode="lin" valueType="num">
                                      <p:cBhvr additive="base">
                                        <p:cTn id="7" dur="500" fill="hold"/>
                                        <p:tgtEl>
                                          <p:spTgt spid="1802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0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0227">
                                            <p:txEl>
                                              <p:pRg st="1" end="1"/>
                                            </p:txEl>
                                          </p:spTgt>
                                        </p:tgtEl>
                                        <p:attrNameLst>
                                          <p:attrName>style.visibility</p:attrName>
                                        </p:attrNameLst>
                                      </p:cBhvr>
                                      <p:to>
                                        <p:strVal val="visible"/>
                                      </p:to>
                                    </p:set>
                                    <p:anim calcmode="lin" valueType="num">
                                      <p:cBhvr additive="base">
                                        <p:cTn id="13" dur="500" fill="hold"/>
                                        <p:tgtEl>
                                          <p:spTgt spid="1802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022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45058" name="Slide Number Placeholder 4"/>
          <p:cNvSpPr>
            <a:spLocks noGrp="1"/>
          </p:cNvSpPr>
          <p:nvPr>
            <p:ph type="sldNum" sz="quarter" idx="12"/>
          </p:nvPr>
        </p:nvSpPr>
        <p:spPr>
          <a:noFill/>
        </p:spPr>
        <p:txBody>
          <a:bodyPr/>
          <a:lstStyle/>
          <a:p>
            <a:fld id="{126DEE4F-09C8-470D-A2DF-793685BDC47D}" type="slidenum">
              <a:rPr lang="en-US"/>
              <a:pPr/>
              <a:t>13</a:t>
            </a:fld>
            <a:endParaRPr lang="en-US"/>
          </a:p>
        </p:txBody>
      </p:sp>
      <p:sp>
        <p:nvSpPr>
          <p:cNvPr id="210946" name="Rectangle 1026"/>
          <p:cNvSpPr>
            <a:spLocks noGrp="1" noChangeArrowheads="1"/>
          </p:cNvSpPr>
          <p:nvPr>
            <p:ph type="title"/>
          </p:nvPr>
        </p:nvSpPr>
        <p:spPr>
          <a:xfrm>
            <a:off x="647700" y="0"/>
            <a:ext cx="7772400" cy="390525"/>
          </a:xfrm>
        </p:spPr>
        <p:txBody>
          <a:bodyPr/>
          <a:lstStyle/>
          <a:p>
            <a:pPr eaLnBrk="1" hangingPunct="1">
              <a:defRPr/>
            </a:pPr>
            <a:r>
              <a:rPr lang="en-US" sz="3600" dirty="0" err="1"/>
              <a:t>Haram</a:t>
            </a:r>
            <a:r>
              <a:rPr lang="en-US" sz="3600" dirty="0"/>
              <a:t> of Makkah - map</a:t>
            </a:r>
          </a:p>
        </p:txBody>
      </p:sp>
      <p:pic>
        <p:nvPicPr>
          <p:cNvPr id="45060" name="Picture 1032" descr="C:\Documents and Settings\Omar\My Documents\Hajj\Makkah_Haram.jpg"/>
          <p:cNvPicPr>
            <a:picLocks noChangeAspect="1" noChangeArrowheads="1"/>
          </p:cNvPicPr>
          <p:nvPr/>
        </p:nvPicPr>
        <p:blipFill>
          <a:blip r:embed="rId3" cstate="print">
            <a:lum bright="-6000" contrast="18000"/>
          </a:blip>
          <a:srcRect/>
          <a:stretch>
            <a:fillRect/>
          </a:stretch>
        </p:blipFill>
        <p:spPr bwMode="auto">
          <a:xfrm>
            <a:off x="418563" y="520521"/>
            <a:ext cx="8248650" cy="6159500"/>
          </a:xfrm>
          <a:prstGeom prst="rect">
            <a:avLst/>
          </a:prstGeom>
          <a:noFill/>
          <a:ln w="9525">
            <a:solidFill>
              <a:srgbClr val="008000"/>
            </a:solidFill>
            <a:miter lim="800000"/>
            <a:headEnd/>
            <a:tailEnd/>
          </a:ln>
        </p:spPr>
      </p:pic>
      <p:grpSp>
        <p:nvGrpSpPr>
          <p:cNvPr id="2" name="Group 1046"/>
          <p:cNvGrpSpPr>
            <a:grpSpLocks/>
          </p:cNvGrpSpPr>
          <p:nvPr/>
        </p:nvGrpSpPr>
        <p:grpSpPr bwMode="auto">
          <a:xfrm>
            <a:off x="7410450" y="4800600"/>
            <a:ext cx="935038" cy="1400175"/>
            <a:chOff x="4668" y="3024"/>
            <a:chExt cx="589" cy="882"/>
          </a:xfrm>
        </p:grpSpPr>
        <p:sp>
          <p:nvSpPr>
            <p:cNvPr id="45089" name="Line 1033"/>
            <p:cNvSpPr>
              <a:spLocks noChangeShapeType="1"/>
            </p:cNvSpPr>
            <p:nvPr/>
          </p:nvSpPr>
          <p:spPr bwMode="auto">
            <a:xfrm flipH="1" flipV="1">
              <a:off x="4704" y="3024"/>
              <a:ext cx="192" cy="720"/>
            </a:xfrm>
            <a:prstGeom prst="line">
              <a:avLst/>
            </a:prstGeom>
            <a:noFill/>
            <a:ln w="38100">
              <a:solidFill>
                <a:srgbClr val="FF3300"/>
              </a:solidFill>
              <a:round/>
              <a:headEnd/>
              <a:tailEnd type="triangle" w="med" len="med"/>
            </a:ln>
          </p:spPr>
          <p:txBody>
            <a:bodyPr/>
            <a:lstStyle/>
            <a:p>
              <a:endParaRPr lang="en-US"/>
            </a:p>
          </p:txBody>
        </p:sp>
        <p:sp>
          <p:nvSpPr>
            <p:cNvPr id="45090" name="Text Box 1034"/>
            <p:cNvSpPr txBox="1">
              <a:spLocks noChangeArrowheads="1"/>
            </p:cNvSpPr>
            <p:nvPr/>
          </p:nvSpPr>
          <p:spPr bwMode="auto">
            <a:xfrm>
              <a:off x="4668" y="3692"/>
              <a:ext cx="589" cy="214"/>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a:latin typeface="Verdana" pitchFamily="34" charset="0"/>
                </a:rPr>
                <a:t>Arafah</a:t>
              </a:r>
            </a:p>
          </p:txBody>
        </p:sp>
      </p:grpSp>
      <p:grpSp>
        <p:nvGrpSpPr>
          <p:cNvPr id="3" name="Group 1044"/>
          <p:cNvGrpSpPr>
            <a:grpSpLocks/>
          </p:cNvGrpSpPr>
          <p:nvPr/>
        </p:nvGrpSpPr>
        <p:grpSpPr bwMode="auto">
          <a:xfrm>
            <a:off x="6477000" y="2508250"/>
            <a:ext cx="2162175" cy="1454150"/>
            <a:chOff x="4080" y="1580"/>
            <a:chExt cx="1362" cy="916"/>
          </a:xfrm>
        </p:grpSpPr>
        <p:sp>
          <p:nvSpPr>
            <p:cNvPr id="45087" name="Line 1035"/>
            <p:cNvSpPr>
              <a:spLocks noChangeShapeType="1"/>
            </p:cNvSpPr>
            <p:nvPr/>
          </p:nvSpPr>
          <p:spPr bwMode="auto">
            <a:xfrm flipH="1">
              <a:off x="4080" y="1776"/>
              <a:ext cx="720" cy="720"/>
            </a:xfrm>
            <a:prstGeom prst="line">
              <a:avLst/>
            </a:prstGeom>
            <a:noFill/>
            <a:ln w="38100">
              <a:solidFill>
                <a:srgbClr val="FF3300"/>
              </a:solidFill>
              <a:round/>
              <a:headEnd/>
              <a:tailEnd type="triangle" w="med" len="med"/>
            </a:ln>
          </p:spPr>
          <p:txBody>
            <a:bodyPr/>
            <a:lstStyle/>
            <a:p>
              <a:endParaRPr lang="en-US"/>
            </a:p>
          </p:txBody>
        </p:sp>
        <p:sp>
          <p:nvSpPr>
            <p:cNvPr id="45088" name="Text Box 1037"/>
            <p:cNvSpPr txBox="1">
              <a:spLocks noChangeArrowheads="1"/>
            </p:cNvSpPr>
            <p:nvPr/>
          </p:nvSpPr>
          <p:spPr bwMode="auto">
            <a:xfrm>
              <a:off x="4554" y="1580"/>
              <a:ext cx="888" cy="214"/>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a:latin typeface="Verdana" pitchFamily="34" charset="0"/>
                </a:rPr>
                <a:t>Muzdalifah</a:t>
              </a:r>
            </a:p>
          </p:txBody>
        </p:sp>
      </p:grpSp>
      <p:grpSp>
        <p:nvGrpSpPr>
          <p:cNvPr id="4" name="Group 1070"/>
          <p:cNvGrpSpPr>
            <a:grpSpLocks/>
          </p:cNvGrpSpPr>
          <p:nvPr/>
        </p:nvGrpSpPr>
        <p:grpSpPr bwMode="auto">
          <a:xfrm>
            <a:off x="4392613" y="3733800"/>
            <a:ext cx="1627187" cy="1552575"/>
            <a:chOff x="2767" y="2352"/>
            <a:chExt cx="1025" cy="978"/>
          </a:xfrm>
        </p:grpSpPr>
        <p:sp>
          <p:nvSpPr>
            <p:cNvPr id="45085" name="Line 1038"/>
            <p:cNvSpPr>
              <a:spLocks noChangeShapeType="1"/>
            </p:cNvSpPr>
            <p:nvPr/>
          </p:nvSpPr>
          <p:spPr bwMode="auto">
            <a:xfrm flipV="1">
              <a:off x="2976" y="2352"/>
              <a:ext cx="816" cy="816"/>
            </a:xfrm>
            <a:prstGeom prst="line">
              <a:avLst/>
            </a:prstGeom>
            <a:noFill/>
            <a:ln w="38100">
              <a:solidFill>
                <a:srgbClr val="FF3300"/>
              </a:solidFill>
              <a:round/>
              <a:headEnd/>
              <a:tailEnd type="triangle" w="med" len="med"/>
            </a:ln>
          </p:spPr>
          <p:txBody>
            <a:bodyPr/>
            <a:lstStyle/>
            <a:p>
              <a:endParaRPr lang="en-US"/>
            </a:p>
          </p:txBody>
        </p:sp>
        <p:sp>
          <p:nvSpPr>
            <p:cNvPr id="45086" name="Text Box 1040"/>
            <p:cNvSpPr txBox="1">
              <a:spLocks noChangeArrowheads="1"/>
            </p:cNvSpPr>
            <p:nvPr/>
          </p:nvSpPr>
          <p:spPr bwMode="auto">
            <a:xfrm>
              <a:off x="2767" y="3116"/>
              <a:ext cx="454" cy="214"/>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dirty="0">
                  <a:latin typeface="Verdana" pitchFamily="34" charset="0"/>
                </a:rPr>
                <a:t>Mina</a:t>
              </a:r>
            </a:p>
          </p:txBody>
        </p:sp>
      </p:grpSp>
      <p:grpSp>
        <p:nvGrpSpPr>
          <p:cNvPr id="5" name="Group 1043"/>
          <p:cNvGrpSpPr>
            <a:grpSpLocks/>
          </p:cNvGrpSpPr>
          <p:nvPr/>
        </p:nvGrpSpPr>
        <p:grpSpPr bwMode="auto">
          <a:xfrm>
            <a:off x="842421" y="1320968"/>
            <a:ext cx="3870324" cy="1998663"/>
            <a:chOff x="490" y="805"/>
            <a:chExt cx="2438" cy="1259"/>
          </a:xfrm>
        </p:grpSpPr>
        <p:sp>
          <p:nvSpPr>
            <p:cNvPr id="45083" name="Line 1041"/>
            <p:cNvSpPr>
              <a:spLocks noChangeShapeType="1"/>
            </p:cNvSpPr>
            <p:nvPr/>
          </p:nvSpPr>
          <p:spPr bwMode="auto">
            <a:xfrm>
              <a:off x="1440" y="1008"/>
              <a:ext cx="1488" cy="1056"/>
            </a:xfrm>
            <a:prstGeom prst="line">
              <a:avLst/>
            </a:prstGeom>
            <a:noFill/>
            <a:ln w="38100">
              <a:solidFill>
                <a:srgbClr val="FF3300"/>
              </a:solidFill>
              <a:round/>
              <a:headEnd/>
              <a:tailEnd type="triangle" w="med" len="med"/>
            </a:ln>
          </p:spPr>
          <p:txBody>
            <a:bodyPr/>
            <a:lstStyle/>
            <a:p>
              <a:endParaRPr lang="en-US"/>
            </a:p>
          </p:txBody>
        </p:sp>
        <p:sp>
          <p:nvSpPr>
            <p:cNvPr id="45084" name="Text Box 1042"/>
            <p:cNvSpPr txBox="1">
              <a:spLocks noChangeArrowheads="1"/>
            </p:cNvSpPr>
            <p:nvPr/>
          </p:nvSpPr>
          <p:spPr bwMode="auto">
            <a:xfrm>
              <a:off x="490" y="805"/>
              <a:ext cx="1515" cy="215"/>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dirty="0">
                  <a:latin typeface="Verdana" pitchFamily="34" charset="0"/>
                </a:rPr>
                <a:t>Al-</a:t>
              </a:r>
              <a:r>
                <a:rPr lang="en-US" b="0" dirty="0" err="1">
                  <a:latin typeface="Verdana" pitchFamily="34" charset="0"/>
                </a:rPr>
                <a:t>Masjid</a:t>
              </a:r>
              <a:r>
                <a:rPr lang="en-US" b="0" dirty="0">
                  <a:latin typeface="Verdana" pitchFamily="34" charset="0"/>
                </a:rPr>
                <a:t> al-</a:t>
              </a:r>
              <a:r>
                <a:rPr lang="en-US" b="0" dirty="0" err="1">
                  <a:latin typeface="Verdana" pitchFamily="34" charset="0"/>
                </a:rPr>
                <a:t>Haram</a:t>
              </a:r>
              <a:endParaRPr lang="en-US" b="0" dirty="0">
                <a:latin typeface="Verdana" pitchFamily="34" charset="0"/>
              </a:endParaRPr>
            </a:p>
          </p:txBody>
        </p:sp>
      </p:grpSp>
      <p:sp>
        <p:nvSpPr>
          <p:cNvPr id="45065" name="Line 1047"/>
          <p:cNvSpPr>
            <a:spLocks noChangeShapeType="1"/>
          </p:cNvSpPr>
          <p:nvPr/>
        </p:nvSpPr>
        <p:spPr bwMode="auto">
          <a:xfrm flipV="1">
            <a:off x="8382000" y="1066800"/>
            <a:ext cx="0" cy="381000"/>
          </a:xfrm>
          <a:prstGeom prst="line">
            <a:avLst/>
          </a:prstGeom>
          <a:noFill/>
          <a:ln w="38100">
            <a:solidFill>
              <a:srgbClr val="000000"/>
            </a:solidFill>
            <a:round/>
            <a:headEnd/>
            <a:tailEnd type="triangle" w="med" len="med"/>
          </a:ln>
        </p:spPr>
        <p:txBody>
          <a:bodyPr/>
          <a:lstStyle/>
          <a:p>
            <a:endParaRPr lang="en-US"/>
          </a:p>
        </p:txBody>
      </p:sp>
      <p:sp>
        <p:nvSpPr>
          <p:cNvPr id="45066" name="Text Box 1048"/>
          <p:cNvSpPr txBox="1">
            <a:spLocks noChangeArrowheads="1"/>
          </p:cNvSpPr>
          <p:nvPr/>
        </p:nvSpPr>
        <p:spPr bwMode="auto">
          <a:xfrm>
            <a:off x="8153400" y="685800"/>
            <a:ext cx="438150" cy="420688"/>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400" b="0">
                <a:solidFill>
                  <a:schemeClr val="bg2"/>
                </a:solidFill>
                <a:latin typeface="Arial Black" pitchFamily="34" charset="0"/>
              </a:rPr>
              <a:t>N</a:t>
            </a:r>
          </a:p>
        </p:txBody>
      </p:sp>
      <p:sp>
        <p:nvSpPr>
          <p:cNvPr id="210971" name="AutoShape 1051"/>
          <p:cNvSpPr>
            <a:spLocks noChangeArrowheads="1"/>
          </p:cNvSpPr>
          <p:nvPr/>
        </p:nvSpPr>
        <p:spPr bwMode="auto">
          <a:xfrm>
            <a:off x="4038600" y="1981200"/>
            <a:ext cx="152400" cy="152400"/>
          </a:xfrm>
          <a:prstGeom prst="star5">
            <a:avLst/>
          </a:prstGeom>
          <a:solidFill>
            <a:srgbClr val="CC3300"/>
          </a:solidFill>
          <a:ln w="38100">
            <a:solidFill>
              <a:srgbClr val="0033CC"/>
            </a:solidFill>
            <a:miter lim="800000"/>
            <a:headEnd/>
            <a:tailEnd/>
          </a:ln>
          <a:effectLst/>
        </p:spPr>
        <p:txBody>
          <a:bodyPr wrap="none" anchor="ctr"/>
          <a:lstStyle/>
          <a:p>
            <a:pPr>
              <a:defRPr/>
            </a:pPr>
            <a:endParaRPr lang="en-US"/>
          </a:p>
        </p:txBody>
      </p:sp>
      <p:sp>
        <p:nvSpPr>
          <p:cNvPr id="210972" name="AutoShape 1052"/>
          <p:cNvSpPr>
            <a:spLocks noChangeArrowheads="1"/>
          </p:cNvSpPr>
          <p:nvPr/>
        </p:nvSpPr>
        <p:spPr bwMode="auto">
          <a:xfrm>
            <a:off x="3962400" y="5791200"/>
            <a:ext cx="152400" cy="152400"/>
          </a:xfrm>
          <a:prstGeom prst="star5">
            <a:avLst/>
          </a:prstGeom>
          <a:solidFill>
            <a:srgbClr val="CC3300"/>
          </a:solidFill>
          <a:ln w="38100">
            <a:solidFill>
              <a:srgbClr val="0033CC"/>
            </a:solidFill>
            <a:miter lim="800000"/>
            <a:headEnd/>
            <a:tailEnd/>
          </a:ln>
          <a:effectLst/>
        </p:spPr>
        <p:txBody>
          <a:bodyPr wrap="none" anchor="ctr"/>
          <a:lstStyle/>
          <a:p>
            <a:pPr>
              <a:defRPr/>
            </a:pPr>
            <a:endParaRPr lang="en-US"/>
          </a:p>
        </p:txBody>
      </p:sp>
      <p:sp>
        <p:nvSpPr>
          <p:cNvPr id="210973" name="AutoShape 1053"/>
          <p:cNvSpPr>
            <a:spLocks noChangeArrowheads="1"/>
          </p:cNvSpPr>
          <p:nvPr/>
        </p:nvSpPr>
        <p:spPr bwMode="auto">
          <a:xfrm>
            <a:off x="1143000" y="2971800"/>
            <a:ext cx="152400" cy="152400"/>
          </a:xfrm>
          <a:prstGeom prst="star5">
            <a:avLst/>
          </a:prstGeom>
          <a:solidFill>
            <a:srgbClr val="CC3300"/>
          </a:solidFill>
          <a:ln w="38100">
            <a:solidFill>
              <a:srgbClr val="0033CC"/>
            </a:solidFill>
            <a:miter lim="800000"/>
            <a:headEnd/>
            <a:tailEnd/>
          </a:ln>
          <a:effectLst/>
        </p:spPr>
        <p:txBody>
          <a:bodyPr wrap="none" anchor="ctr"/>
          <a:lstStyle/>
          <a:p>
            <a:pPr>
              <a:defRPr/>
            </a:pPr>
            <a:endParaRPr lang="en-US"/>
          </a:p>
        </p:txBody>
      </p:sp>
      <p:sp>
        <p:nvSpPr>
          <p:cNvPr id="210974" name="AutoShape 1054"/>
          <p:cNvSpPr>
            <a:spLocks noChangeArrowheads="1"/>
          </p:cNvSpPr>
          <p:nvPr/>
        </p:nvSpPr>
        <p:spPr bwMode="auto">
          <a:xfrm>
            <a:off x="6781800" y="1828800"/>
            <a:ext cx="152400" cy="152400"/>
          </a:xfrm>
          <a:prstGeom prst="star5">
            <a:avLst/>
          </a:prstGeom>
          <a:solidFill>
            <a:srgbClr val="CC3300"/>
          </a:solidFill>
          <a:ln w="38100">
            <a:solidFill>
              <a:srgbClr val="0033CC"/>
            </a:solidFill>
            <a:miter lim="800000"/>
            <a:headEnd/>
            <a:tailEnd/>
          </a:ln>
          <a:effectLst/>
        </p:spPr>
        <p:txBody>
          <a:bodyPr wrap="none" anchor="ctr"/>
          <a:lstStyle/>
          <a:p>
            <a:pPr>
              <a:defRPr/>
            </a:pPr>
            <a:endParaRPr lang="en-US"/>
          </a:p>
        </p:txBody>
      </p:sp>
      <p:sp>
        <p:nvSpPr>
          <p:cNvPr id="210975" name="AutoShape 1055"/>
          <p:cNvSpPr>
            <a:spLocks noChangeArrowheads="1"/>
          </p:cNvSpPr>
          <p:nvPr/>
        </p:nvSpPr>
        <p:spPr bwMode="auto">
          <a:xfrm>
            <a:off x="7239000" y="4572000"/>
            <a:ext cx="152400" cy="152400"/>
          </a:xfrm>
          <a:prstGeom prst="star5">
            <a:avLst/>
          </a:prstGeom>
          <a:solidFill>
            <a:srgbClr val="CC3300"/>
          </a:solidFill>
          <a:ln w="38100">
            <a:solidFill>
              <a:srgbClr val="0033CC"/>
            </a:solidFill>
            <a:miter lim="800000"/>
            <a:headEnd/>
            <a:tailEnd/>
          </a:ln>
          <a:effectLst/>
        </p:spPr>
        <p:txBody>
          <a:bodyPr wrap="none" anchor="ctr"/>
          <a:lstStyle/>
          <a:p>
            <a:pPr>
              <a:defRPr/>
            </a:pPr>
            <a:endParaRPr lang="en-US"/>
          </a:p>
        </p:txBody>
      </p:sp>
      <p:sp>
        <p:nvSpPr>
          <p:cNvPr id="210976" name="AutoShape 1056"/>
          <p:cNvSpPr>
            <a:spLocks noChangeArrowheads="1"/>
          </p:cNvSpPr>
          <p:nvPr/>
        </p:nvSpPr>
        <p:spPr bwMode="auto">
          <a:xfrm>
            <a:off x="6781800" y="914400"/>
            <a:ext cx="152400" cy="152400"/>
          </a:xfrm>
          <a:prstGeom prst="star5">
            <a:avLst/>
          </a:prstGeom>
          <a:solidFill>
            <a:srgbClr val="CC3300"/>
          </a:solidFill>
          <a:ln w="38100">
            <a:solidFill>
              <a:srgbClr val="0033CC"/>
            </a:solidFill>
            <a:miter lim="800000"/>
            <a:headEnd/>
            <a:tailEnd/>
          </a:ln>
          <a:effectLst/>
        </p:spPr>
        <p:txBody>
          <a:bodyPr wrap="none" anchor="ctr"/>
          <a:lstStyle/>
          <a:p>
            <a:pPr>
              <a:defRPr/>
            </a:pPr>
            <a:endParaRPr lang="en-US"/>
          </a:p>
        </p:txBody>
      </p:sp>
      <p:grpSp>
        <p:nvGrpSpPr>
          <p:cNvPr id="6" name="Group 1060"/>
          <p:cNvGrpSpPr>
            <a:grpSpLocks/>
          </p:cNvGrpSpPr>
          <p:nvPr/>
        </p:nvGrpSpPr>
        <p:grpSpPr bwMode="auto">
          <a:xfrm>
            <a:off x="588963" y="4227513"/>
            <a:ext cx="1658937" cy="304800"/>
            <a:chOff x="371" y="2663"/>
            <a:chExt cx="1045" cy="192"/>
          </a:xfrm>
        </p:grpSpPr>
        <p:sp>
          <p:nvSpPr>
            <p:cNvPr id="45081" name="Text Box 1058"/>
            <p:cNvSpPr txBox="1">
              <a:spLocks noChangeArrowheads="1"/>
            </p:cNvSpPr>
            <p:nvPr/>
          </p:nvSpPr>
          <p:spPr bwMode="auto">
            <a:xfrm>
              <a:off x="754" y="2663"/>
              <a:ext cx="662" cy="192"/>
            </a:xfrm>
            <a:prstGeom prst="rect">
              <a:avLst/>
            </a:prstGeom>
            <a:solidFill>
              <a:schemeClr val="tx2"/>
            </a:solidFill>
            <a:ln w="38100">
              <a:noFill/>
              <a:miter lim="800000"/>
              <a:headEnd/>
              <a:tailEnd/>
            </a:ln>
          </p:spPr>
          <p:txBody>
            <a:bodyPr wrap="none" lIns="0" tIns="0" rIns="0" bIns="0" anchor="ctr">
              <a:spAutoFit/>
            </a:bodyPr>
            <a:lstStyle/>
            <a:p>
              <a:pPr algn="r" rtl="1">
                <a:lnSpc>
                  <a:spcPct val="100000"/>
                </a:lnSpc>
                <a:spcBef>
                  <a:spcPct val="0"/>
                </a:spcBef>
                <a:buClrTx/>
                <a:buSzTx/>
              </a:pPr>
              <a:r>
                <a:rPr lang="en-US" sz="2000" b="0" dirty="0">
                  <a:solidFill>
                    <a:schemeClr val="hlink"/>
                  </a:solidFill>
                </a:rPr>
                <a:t>To Jeddah</a:t>
              </a:r>
            </a:p>
          </p:txBody>
        </p:sp>
        <p:sp>
          <p:nvSpPr>
            <p:cNvPr id="45082" name="Line 1059"/>
            <p:cNvSpPr>
              <a:spLocks noChangeShapeType="1"/>
            </p:cNvSpPr>
            <p:nvPr/>
          </p:nvSpPr>
          <p:spPr bwMode="auto">
            <a:xfrm flipH="1">
              <a:off x="371" y="2777"/>
              <a:ext cx="355" cy="0"/>
            </a:xfrm>
            <a:prstGeom prst="line">
              <a:avLst/>
            </a:prstGeom>
            <a:noFill/>
            <a:ln w="38100">
              <a:solidFill>
                <a:schemeClr val="hlink"/>
              </a:solidFill>
              <a:round/>
              <a:headEnd/>
              <a:tailEnd type="triangle" w="med" len="med"/>
            </a:ln>
          </p:spPr>
          <p:txBody>
            <a:bodyPr wrap="none"/>
            <a:lstStyle/>
            <a:p>
              <a:endParaRPr lang="en-US"/>
            </a:p>
          </p:txBody>
        </p:sp>
      </p:grpSp>
      <p:grpSp>
        <p:nvGrpSpPr>
          <p:cNvPr id="7" name="Group 1064"/>
          <p:cNvGrpSpPr>
            <a:grpSpLocks/>
          </p:cNvGrpSpPr>
          <p:nvPr/>
        </p:nvGrpSpPr>
        <p:grpSpPr bwMode="auto">
          <a:xfrm>
            <a:off x="3472628" y="611374"/>
            <a:ext cx="1247775" cy="1011237"/>
            <a:chOff x="1808" y="419"/>
            <a:chExt cx="786" cy="637"/>
          </a:xfrm>
        </p:grpSpPr>
        <p:sp>
          <p:nvSpPr>
            <p:cNvPr id="45079" name="Text Box 1062"/>
            <p:cNvSpPr txBox="1">
              <a:spLocks noChangeArrowheads="1"/>
            </p:cNvSpPr>
            <p:nvPr/>
          </p:nvSpPr>
          <p:spPr bwMode="auto">
            <a:xfrm>
              <a:off x="1808" y="864"/>
              <a:ext cx="786" cy="192"/>
            </a:xfrm>
            <a:prstGeom prst="rect">
              <a:avLst/>
            </a:prstGeom>
            <a:solidFill>
              <a:schemeClr val="tx2"/>
            </a:solidFill>
            <a:ln w="38100">
              <a:noFill/>
              <a:miter lim="800000"/>
              <a:headEnd/>
              <a:tailEnd/>
            </a:ln>
          </p:spPr>
          <p:txBody>
            <a:bodyPr wrap="none" lIns="0" tIns="0" rIns="0" bIns="0" anchor="ctr">
              <a:spAutoFit/>
            </a:bodyPr>
            <a:lstStyle/>
            <a:p>
              <a:pPr algn="r" rtl="1">
                <a:lnSpc>
                  <a:spcPct val="100000"/>
                </a:lnSpc>
                <a:spcBef>
                  <a:spcPct val="0"/>
                </a:spcBef>
                <a:buClrTx/>
                <a:buSzTx/>
              </a:pPr>
              <a:r>
                <a:rPr lang="en-US" sz="2000" b="0" dirty="0">
                  <a:solidFill>
                    <a:schemeClr val="hlink"/>
                  </a:solidFill>
                </a:rPr>
                <a:t>To Madinah</a:t>
              </a:r>
            </a:p>
          </p:txBody>
        </p:sp>
        <p:sp>
          <p:nvSpPr>
            <p:cNvPr id="45080" name="Line 1063"/>
            <p:cNvSpPr>
              <a:spLocks noChangeShapeType="1"/>
            </p:cNvSpPr>
            <p:nvPr/>
          </p:nvSpPr>
          <p:spPr bwMode="auto">
            <a:xfrm flipV="1">
              <a:off x="2209" y="419"/>
              <a:ext cx="3" cy="411"/>
            </a:xfrm>
            <a:prstGeom prst="line">
              <a:avLst/>
            </a:prstGeom>
            <a:noFill/>
            <a:ln w="38100">
              <a:solidFill>
                <a:schemeClr val="hlink"/>
              </a:solidFill>
              <a:round/>
              <a:headEnd/>
              <a:tailEnd type="triangle" w="med" len="med"/>
            </a:ln>
          </p:spPr>
          <p:txBody>
            <a:bodyPr wrap="none"/>
            <a:lstStyle/>
            <a:p>
              <a:endParaRPr lang="en-US"/>
            </a:p>
          </p:txBody>
        </p:sp>
      </p:grpSp>
      <p:sp>
        <p:nvSpPr>
          <p:cNvPr id="210985" name="Freeform 1065"/>
          <p:cNvSpPr>
            <a:spLocks/>
          </p:cNvSpPr>
          <p:nvPr/>
        </p:nvSpPr>
        <p:spPr bwMode="auto">
          <a:xfrm>
            <a:off x="3587750" y="2324100"/>
            <a:ext cx="1524000" cy="1739900"/>
          </a:xfrm>
          <a:custGeom>
            <a:avLst/>
            <a:gdLst>
              <a:gd name="T0" fmla="*/ 720 w 960"/>
              <a:gd name="T1" fmla="*/ 984 h 1096"/>
              <a:gd name="T2" fmla="*/ 624 w 960"/>
              <a:gd name="T3" fmla="*/ 1080 h 1096"/>
              <a:gd name="T4" fmla="*/ 384 w 960"/>
              <a:gd name="T5" fmla="*/ 1080 h 1096"/>
              <a:gd name="T6" fmla="*/ 192 w 960"/>
              <a:gd name="T7" fmla="*/ 984 h 1096"/>
              <a:gd name="T8" fmla="*/ 48 w 960"/>
              <a:gd name="T9" fmla="*/ 840 h 1096"/>
              <a:gd name="T10" fmla="*/ 0 w 960"/>
              <a:gd name="T11" fmla="*/ 552 h 1096"/>
              <a:gd name="T12" fmla="*/ 48 w 960"/>
              <a:gd name="T13" fmla="*/ 408 h 1096"/>
              <a:gd name="T14" fmla="*/ 192 w 960"/>
              <a:gd name="T15" fmla="*/ 216 h 1096"/>
              <a:gd name="T16" fmla="*/ 336 w 960"/>
              <a:gd name="T17" fmla="*/ 72 h 1096"/>
              <a:gd name="T18" fmla="*/ 480 w 960"/>
              <a:gd name="T19" fmla="*/ 24 h 1096"/>
              <a:gd name="T20" fmla="*/ 720 w 960"/>
              <a:gd name="T21" fmla="*/ 24 h 1096"/>
              <a:gd name="T22" fmla="*/ 912 w 960"/>
              <a:gd name="T23" fmla="*/ 168 h 1096"/>
              <a:gd name="T24" fmla="*/ 960 w 960"/>
              <a:gd name="T25" fmla="*/ 360 h 1096"/>
              <a:gd name="T26" fmla="*/ 912 w 960"/>
              <a:gd name="T27" fmla="*/ 600 h 1096"/>
              <a:gd name="T28" fmla="*/ 816 w 960"/>
              <a:gd name="T29" fmla="*/ 840 h 1096"/>
              <a:gd name="T30" fmla="*/ 720 w 960"/>
              <a:gd name="T31" fmla="*/ 984 h 10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0"/>
              <a:gd name="T49" fmla="*/ 0 h 1096"/>
              <a:gd name="T50" fmla="*/ 960 w 960"/>
              <a:gd name="T51" fmla="*/ 1096 h 10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0" h="1096">
                <a:moveTo>
                  <a:pt x="720" y="984"/>
                </a:moveTo>
                <a:cubicBezTo>
                  <a:pt x="688" y="1024"/>
                  <a:pt x="680" y="1064"/>
                  <a:pt x="624" y="1080"/>
                </a:cubicBezTo>
                <a:cubicBezTo>
                  <a:pt x="568" y="1096"/>
                  <a:pt x="456" y="1096"/>
                  <a:pt x="384" y="1080"/>
                </a:cubicBezTo>
                <a:cubicBezTo>
                  <a:pt x="312" y="1064"/>
                  <a:pt x="248" y="1024"/>
                  <a:pt x="192" y="984"/>
                </a:cubicBezTo>
                <a:cubicBezTo>
                  <a:pt x="136" y="944"/>
                  <a:pt x="80" y="912"/>
                  <a:pt x="48" y="840"/>
                </a:cubicBezTo>
                <a:cubicBezTo>
                  <a:pt x="16" y="768"/>
                  <a:pt x="0" y="624"/>
                  <a:pt x="0" y="552"/>
                </a:cubicBezTo>
                <a:cubicBezTo>
                  <a:pt x="0" y="480"/>
                  <a:pt x="16" y="464"/>
                  <a:pt x="48" y="408"/>
                </a:cubicBezTo>
                <a:cubicBezTo>
                  <a:pt x="80" y="352"/>
                  <a:pt x="144" y="272"/>
                  <a:pt x="192" y="216"/>
                </a:cubicBezTo>
                <a:cubicBezTo>
                  <a:pt x="240" y="160"/>
                  <a:pt x="288" y="104"/>
                  <a:pt x="336" y="72"/>
                </a:cubicBezTo>
                <a:cubicBezTo>
                  <a:pt x="384" y="40"/>
                  <a:pt x="416" y="32"/>
                  <a:pt x="480" y="24"/>
                </a:cubicBezTo>
                <a:cubicBezTo>
                  <a:pt x="544" y="16"/>
                  <a:pt x="648" y="0"/>
                  <a:pt x="720" y="24"/>
                </a:cubicBezTo>
                <a:cubicBezTo>
                  <a:pt x="792" y="48"/>
                  <a:pt x="872" y="112"/>
                  <a:pt x="912" y="168"/>
                </a:cubicBezTo>
                <a:cubicBezTo>
                  <a:pt x="952" y="224"/>
                  <a:pt x="960" y="288"/>
                  <a:pt x="960" y="360"/>
                </a:cubicBezTo>
                <a:cubicBezTo>
                  <a:pt x="960" y="432"/>
                  <a:pt x="936" y="520"/>
                  <a:pt x="912" y="600"/>
                </a:cubicBezTo>
                <a:cubicBezTo>
                  <a:pt x="888" y="680"/>
                  <a:pt x="848" y="776"/>
                  <a:pt x="816" y="840"/>
                </a:cubicBezTo>
                <a:cubicBezTo>
                  <a:pt x="784" y="904"/>
                  <a:pt x="752" y="944"/>
                  <a:pt x="720" y="984"/>
                </a:cubicBezTo>
                <a:close/>
              </a:path>
            </a:pathLst>
          </a:custGeom>
          <a:noFill/>
          <a:ln w="38100">
            <a:solidFill>
              <a:srgbClr val="00C000"/>
            </a:solidFill>
            <a:round/>
            <a:headEnd/>
            <a:tailEnd/>
          </a:ln>
        </p:spPr>
        <p:txBody>
          <a:bodyPr wrap="none"/>
          <a:lstStyle/>
          <a:p>
            <a:endParaRPr lang="en-US"/>
          </a:p>
        </p:txBody>
      </p:sp>
      <p:grpSp>
        <p:nvGrpSpPr>
          <p:cNvPr id="8" name="Group 1071"/>
          <p:cNvGrpSpPr>
            <a:grpSpLocks/>
          </p:cNvGrpSpPr>
          <p:nvPr/>
        </p:nvGrpSpPr>
        <p:grpSpPr bwMode="auto">
          <a:xfrm>
            <a:off x="1901825" y="3937000"/>
            <a:ext cx="2060575" cy="2085975"/>
            <a:chOff x="1198" y="2400"/>
            <a:chExt cx="1298" cy="1314"/>
          </a:xfrm>
        </p:grpSpPr>
        <p:sp>
          <p:nvSpPr>
            <p:cNvPr id="45077" name="Line 1066"/>
            <p:cNvSpPr>
              <a:spLocks noChangeShapeType="1"/>
            </p:cNvSpPr>
            <p:nvPr/>
          </p:nvSpPr>
          <p:spPr bwMode="auto">
            <a:xfrm flipV="1">
              <a:off x="1776" y="2400"/>
              <a:ext cx="720" cy="1104"/>
            </a:xfrm>
            <a:prstGeom prst="line">
              <a:avLst/>
            </a:prstGeom>
            <a:noFill/>
            <a:ln w="38100">
              <a:solidFill>
                <a:schemeClr val="hlink"/>
              </a:solidFill>
              <a:round/>
              <a:headEnd/>
              <a:tailEnd type="triangle" w="med" len="med"/>
            </a:ln>
          </p:spPr>
          <p:txBody>
            <a:bodyPr wrap="none"/>
            <a:lstStyle/>
            <a:p>
              <a:endParaRPr lang="en-US"/>
            </a:p>
          </p:txBody>
        </p:sp>
        <p:sp>
          <p:nvSpPr>
            <p:cNvPr id="45078" name="Text Box 1069"/>
            <p:cNvSpPr txBox="1">
              <a:spLocks noChangeArrowheads="1"/>
            </p:cNvSpPr>
            <p:nvPr/>
          </p:nvSpPr>
          <p:spPr bwMode="auto">
            <a:xfrm>
              <a:off x="1198" y="3500"/>
              <a:ext cx="1193" cy="214"/>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dirty="0">
                  <a:latin typeface="Verdana" pitchFamily="34" charset="0"/>
                </a:rPr>
                <a:t>City of Makkah</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grpId="0" nodeType="clickEffect">
                                  <p:stCondLst>
                                    <p:cond delay="0"/>
                                  </p:stCondLst>
                                  <p:childTnLst>
                                    <p:set>
                                      <p:cBhvr>
                                        <p:cTn id="12" dur="1" fill="hold">
                                          <p:stCondLst>
                                            <p:cond delay="0"/>
                                          </p:stCondLst>
                                        </p:cTn>
                                        <p:tgtEl>
                                          <p:spTgt spid="210985"/>
                                        </p:tgtEl>
                                        <p:attrNameLst>
                                          <p:attrName>style.visibility</p:attrName>
                                        </p:attrNameLst>
                                      </p:cBhvr>
                                      <p:to>
                                        <p:strVal val="visible"/>
                                      </p:to>
                                    </p:set>
                                    <p:anim calcmode="lin" valueType="num">
                                      <p:cBhvr>
                                        <p:cTn id="13" dur="1000" fill="hold"/>
                                        <p:tgtEl>
                                          <p:spTgt spid="210985"/>
                                        </p:tgtEl>
                                        <p:attrNameLst>
                                          <p:attrName>ppt_w</p:attrName>
                                        </p:attrNameLst>
                                      </p:cBhvr>
                                      <p:tavLst>
                                        <p:tav tm="0">
                                          <p:val>
                                            <p:fltVal val="0"/>
                                          </p:val>
                                        </p:tav>
                                        <p:tav tm="100000">
                                          <p:val>
                                            <p:strVal val="#ppt_w"/>
                                          </p:val>
                                        </p:tav>
                                      </p:tavLst>
                                    </p:anim>
                                    <p:anim calcmode="lin" valueType="num">
                                      <p:cBhvr>
                                        <p:cTn id="14" dur="1000" fill="hold"/>
                                        <p:tgtEl>
                                          <p:spTgt spid="210985"/>
                                        </p:tgtEl>
                                        <p:attrNameLst>
                                          <p:attrName>ppt_h</p:attrName>
                                        </p:attrNameLst>
                                      </p:cBhvr>
                                      <p:tavLst>
                                        <p:tav tm="0">
                                          <p:val>
                                            <p:fltVal val="0"/>
                                          </p:val>
                                        </p:tav>
                                        <p:tav tm="100000">
                                          <p:val>
                                            <p:strVal val="#ppt_h"/>
                                          </p:val>
                                        </p:tav>
                                      </p:tavLst>
                                    </p:anim>
                                    <p:anim calcmode="lin" valueType="num">
                                      <p:cBhvr>
                                        <p:cTn id="15" dur="1000" fill="hold"/>
                                        <p:tgtEl>
                                          <p:spTgt spid="21098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1098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3"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1+#ppt_w/2"/>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85"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Slide Number Placeholder 6"/>
          <p:cNvSpPr>
            <a:spLocks noGrp="1"/>
          </p:cNvSpPr>
          <p:nvPr>
            <p:ph type="sldNum" sz="quarter" idx="12"/>
          </p:nvPr>
        </p:nvSpPr>
        <p:spPr>
          <a:noFill/>
        </p:spPr>
        <p:txBody>
          <a:bodyPr/>
          <a:lstStyle/>
          <a:p>
            <a:fld id="{01CFB319-30E0-47D6-92AC-32DCFF4F0577}" type="slidenum">
              <a:rPr lang="en-US"/>
              <a:pPr/>
              <a:t>130</a:t>
            </a:fld>
            <a:endParaRPr lang="en-US"/>
          </a:p>
        </p:txBody>
      </p:sp>
      <p:sp>
        <p:nvSpPr>
          <p:cNvPr id="461826" name="Rectangle 2"/>
          <p:cNvSpPr>
            <a:spLocks noGrp="1" noChangeArrowheads="1"/>
          </p:cNvSpPr>
          <p:nvPr>
            <p:ph type="title"/>
          </p:nvPr>
        </p:nvSpPr>
        <p:spPr>
          <a:xfrm>
            <a:off x="581025" y="396875"/>
            <a:ext cx="7972425" cy="838200"/>
          </a:xfrm>
        </p:spPr>
        <p:txBody>
          <a:bodyPr/>
          <a:lstStyle/>
          <a:p>
            <a:pPr eaLnBrk="1" hangingPunct="1">
              <a:defRPr/>
            </a:pPr>
            <a:r>
              <a:rPr lang="en-US"/>
              <a:t>Muzdalifah (2) – </a:t>
            </a:r>
            <a:r>
              <a:rPr lang="en-US" sz="2800">
                <a:solidFill>
                  <a:schemeClr val="hlink"/>
                </a:solidFill>
              </a:rPr>
              <a:t>night of 10 Dhul-Hijjah</a:t>
            </a:r>
          </a:p>
        </p:txBody>
      </p:sp>
      <p:sp>
        <p:nvSpPr>
          <p:cNvPr id="461827" name="Rectangle 3"/>
          <p:cNvSpPr>
            <a:spLocks noGrp="1" noChangeArrowheads="1"/>
          </p:cNvSpPr>
          <p:nvPr>
            <p:ph type="body" sz="half" idx="1"/>
          </p:nvPr>
        </p:nvSpPr>
        <p:spPr>
          <a:xfrm>
            <a:off x="131763" y="1868488"/>
            <a:ext cx="3692525" cy="2189162"/>
          </a:xfrm>
        </p:spPr>
        <p:txBody>
          <a:bodyPr/>
          <a:lstStyle/>
          <a:p>
            <a:pPr eaLnBrk="1" hangingPunct="1"/>
            <a:r>
              <a:rPr lang="en-US" sz="1800" dirty="0"/>
              <a:t>You may collect pebbles here.</a:t>
            </a:r>
          </a:p>
          <a:p>
            <a:pPr eaLnBrk="1" hangingPunct="1"/>
            <a:r>
              <a:rPr lang="en-US" sz="1800" dirty="0"/>
              <a:t>Then you sleep until </a:t>
            </a:r>
            <a:r>
              <a:rPr lang="en-US" sz="1800" dirty="0" err="1"/>
              <a:t>Fajr</a:t>
            </a:r>
            <a:r>
              <a:rPr lang="en-US" sz="1800" dirty="0"/>
              <a:t>. </a:t>
            </a:r>
          </a:p>
          <a:p>
            <a:pPr eaLnBrk="1" hangingPunct="1"/>
            <a:r>
              <a:rPr lang="en-US" sz="1800" dirty="0"/>
              <a:t>Pray </a:t>
            </a:r>
            <a:r>
              <a:rPr lang="en-US" sz="1800" dirty="0" err="1"/>
              <a:t>Fajr</a:t>
            </a:r>
            <a:r>
              <a:rPr lang="en-US" sz="1800" dirty="0"/>
              <a:t> at the beginning of its time. </a:t>
            </a:r>
          </a:p>
          <a:p>
            <a:pPr eaLnBrk="1" hangingPunct="1"/>
            <a:endParaRPr lang="en-US" sz="1800" dirty="0"/>
          </a:p>
        </p:txBody>
      </p:sp>
      <p:pic>
        <p:nvPicPr>
          <p:cNvPr id="8198" name="Picture 11" descr="C:\Documents and Settings\Omar\My Documents\Hajj\Muzdalifah\IMG_1049.jpg"/>
          <p:cNvPicPr>
            <a:picLocks noGrp="1" noChangeAspect="1" noChangeArrowheads="1"/>
          </p:cNvPicPr>
          <p:nvPr>
            <p:ph type="clipArt" sz="half" idx="2"/>
          </p:nvPr>
        </p:nvPicPr>
        <p:blipFill>
          <a:blip r:embed="rId3" cstate="print"/>
          <a:srcRect/>
          <a:stretch>
            <a:fillRect/>
          </a:stretch>
        </p:blipFill>
        <p:spPr>
          <a:xfrm>
            <a:off x="3914775" y="1847850"/>
            <a:ext cx="5110163" cy="3830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9" name="Picture 7" descr="C:\Documents and Settings\obellal\My Documents\Hajj\Muzdalifah\stonesgall.jpg"/>
          <p:cNvPicPr>
            <a:picLocks noChangeAspect="1" noChangeArrowheads="1"/>
          </p:cNvPicPr>
          <p:nvPr/>
        </p:nvPicPr>
        <p:blipFill>
          <a:blip r:embed="rId4" cstate="print"/>
          <a:srcRect/>
          <a:stretch>
            <a:fillRect/>
          </a:stretch>
        </p:blipFill>
        <p:spPr bwMode="auto">
          <a:xfrm>
            <a:off x="158312" y="3959607"/>
            <a:ext cx="3615939" cy="2567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1827">
                                            <p:txEl>
                                              <p:pRg st="0" end="0"/>
                                            </p:txEl>
                                          </p:spTgt>
                                        </p:tgtEl>
                                        <p:attrNameLst>
                                          <p:attrName>style.visibility</p:attrName>
                                        </p:attrNameLst>
                                      </p:cBhvr>
                                      <p:to>
                                        <p:strVal val="visible"/>
                                      </p:to>
                                    </p:set>
                                    <p:anim calcmode="lin" valueType="num">
                                      <p:cBhvr additive="base">
                                        <p:cTn id="7" dur="500" fill="hold"/>
                                        <p:tgtEl>
                                          <p:spTgt spid="4618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18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1827">
                                            <p:txEl>
                                              <p:pRg st="1" end="1"/>
                                            </p:txEl>
                                          </p:spTgt>
                                        </p:tgtEl>
                                        <p:attrNameLst>
                                          <p:attrName>style.visibility</p:attrName>
                                        </p:attrNameLst>
                                      </p:cBhvr>
                                      <p:to>
                                        <p:strVal val="visible"/>
                                      </p:to>
                                    </p:set>
                                    <p:anim calcmode="lin" valueType="num">
                                      <p:cBhvr additive="base">
                                        <p:cTn id="13" dur="500" fill="hold"/>
                                        <p:tgtEl>
                                          <p:spTgt spid="4618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18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1827">
                                            <p:txEl>
                                              <p:pRg st="2" end="2"/>
                                            </p:txEl>
                                          </p:spTgt>
                                        </p:tgtEl>
                                        <p:attrNameLst>
                                          <p:attrName>style.visibility</p:attrName>
                                        </p:attrNameLst>
                                      </p:cBhvr>
                                      <p:to>
                                        <p:strVal val="visible"/>
                                      </p:to>
                                    </p:set>
                                    <p:anim calcmode="lin" valueType="num">
                                      <p:cBhvr additive="base">
                                        <p:cTn id="19" dur="500" fill="hold"/>
                                        <p:tgtEl>
                                          <p:spTgt spid="4618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182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Slide Number Placeholder 5"/>
          <p:cNvSpPr>
            <a:spLocks noGrp="1"/>
          </p:cNvSpPr>
          <p:nvPr>
            <p:ph type="sldNum" sz="quarter" idx="12"/>
          </p:nvPr>
        </p:nvSpPr>
        <p:spPr>
          <a:noFill/>
        </p:spPr>
        <p:txBody>
          <a:bodyPr/>
          <a:lstStyle/>
          <a:p>
            <a:fld id="{42DE64FA-F6DF-43F1-B5CB-EFF49B889521}" type="slidenum">
              <a:rPr lang="en-US"/>
              <a:pPr/>
              <a:t>131</a:t>
            </a:fld>
            <a:endParaRPr lang="en-US"/>
          </a:p>
        </p:txBody>
      </p:sp>
      <p:sp>
        <p:nvSpPr>
          <p:cNvPr id="181250" name="Rectangle 2"/>
          <p:cNvSpPr>
            <a:spLocks noGrp="1" noChangeArrowheads="1"/>
          </p:cNvSpPr>
          <p:nvPr>
            <p:ph type="title"/>
          </p:nvPr>
        </p:nvSpPr>
        <p:spPr>
          <a:xfrm>
            <a:off x="571500" y="411163"/>
            <a:ext cx="7991475" cy="838200"/>
          </a:xfrm>
        </p:spPr>
        <p:txBody>
          <a:bodyPr/>
          <a:lstStyle/>
          <a:p>
            <a:pPr eaLnBrk="1" hangingPunct="1">
              <a:defRPr/>
            </a:pPr>
            <a:r>
              <a:rPr lang="en-US"/>
              <a:t>Muzdalifah (3) – </a:t>
            </a:r>
            <a:r>
              <a:rPr lang="en-US" sz="2800">
                <a:solidFill>
                  <a:schemeClr val="hlink"/>
                </a:solidFill>
              </a:rPr>
              <a:t>night of 10 Dhul-Hijjah</a:t>
            </a:r>
          </a:p>
        </p:txBody>
      </p:sp>
      <p:sp>
        <p:nvSpPr>
          <p:cNvPr id="181251" name="Rectangle 3"/>
          <p:cNvSpPr>
            <a:spLocks noGrp="1" noChangeArrowheads="1"/>
          </p:cNvSpPr>
          <p:nvPr>
            <p:ph type="body" idx="1"/>
          </p:nvPr>
        </p:nvSpPr>
        <p:spPr>
          <a:xfrm>
            <a:off x="149225" y="2174875"/>
            <a:ext cx="3122613" cy="3140075"/>
          </a:xfrm>
        </p:spPr>
        <p:txBody>
          <a:bodyPr/>
          <a:lstStyle/>
          <a:p>
            <a:pPr eaLnBrk="1" hangingPunct="1">
              <a:buNone/>
            </a:pPr>
            <a:r>
              <a:rPr lang="en-US" sz="2000" dirty="0">
                <a:effectLst>
                  <a:outerShdw blurRad="38100" dist="38100" dir="2700000" algn="tl">
                    <a:srgbClr val="000000">
                      <a:alpha val="43137"/>
                    </a:srgbClr>
                  </a:outerShdw>
                </a:effectLst>
              </a:rPr>
              <a:t> </a:t>
            </a:r>
          </a:p>
        </p:txBody>
      </p:sp>
      <p:pic>
        <p:nvPicPr>
          <p:cNvPr id="146437" name="Picture 8" descr="C:\Documents and Settings\obellal\My Documents\Hajj\Muzdalifah\2126573242_04ea707d06_o.jpg"/>
          <p:cNvPicPr>
            <a:picLocks noChangeAspect="1" noChangeArrowheads="1"/>
          </p:cNvPicPr>
          <p:nvPr/>
        </p:nvPicPr>
        <p:blipFill>
          <a:blip r:embed="rId3" cstate="print"/>
          <a:srcRect/>
          <a:stretch>
            <a:fillRect/>
          </a:stretch>
        </p:blipFill>
        <p:spPr bwMode="auto">
          <a:xfrm>
            <a:off x="3373438" y="1673225"/>
            <a:ext cx="5594350" cy="4195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anim calcmode="lin" valueType="num">
                                      <p:cBhvr additive="base">
                                        <p:cTn id="7" dur="500" fill="hold"/>
                                        <p:tgtEl>
                                          <p:spTgt spid="1812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125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Slide Number Placeholder 5"/>
          <p:cNvSpPr>
            <a:spLocks noGrp="1"/>
          </p:cNvSpPr>
          <p:nvPr>
            <p:ph type="sldNum" sz="quarter" idx="12"/>
          </p:nvPr>
        </p:nvSpPr>
        <p:spPr>
          <a:noFill/>
        </p:spPr>
        <p:txBody>
          <a:bodyPr/>
          <a:lstStyle/>
          <a:p>
            <a:fld id="{0D9C0E09-9AA1-4C67-835D-B2D6C55FFE6F}" type="slidenum">
              <a:rPr lang="en-US"/>
              <a:pPr/>
              <a:t>132</a:t>
            </a:fld>
            <a:endParaRPr lang="en-US"/>
          </a:p>
        </p:txBody>
      </p:sp>
      <p:sp>
        <p:nvSpPr>
          <p:cNvPr id="321538" name="Rectangle 2"/>
          <p:cNvSpPr>
            <a:spLocks noGrp="1" noChangeArrowheads="1"/>
          </p:cNvSpPr>
          <p:nvPr>
            <p:ph type="title"/>
          </p:nvPr>
        </p:nvSpPr>
        <p:spPr/>
        <p:txBody>
          <a:bodyPr/>
          <a:lstStyle/>
          <a:p>
            <a:pPr eaLnBrk="1" hangingPunct="1">
              <a:defRPr/>
            </a:pPr>
            <a:r>
              <a:rPr lang="en-US" dirty="0" err="1"/>
              <a:t>Muzdalifah</a:t>
            </a:r>
            <a:r>
              <a:rPr lang="en-US" dirty="0"/>
              <a:t> (4) - </a:t>
            </a:r>
            <a:r>
              <a:rPr lang="en-US" sz="2800" dirty="0">
                <a:solidFill>
                  <a:schemeClr val="hlink"/>
                </a:solidFill>
              </a:rPr>
              <a:t>10 </a:t>
            </a:r>
            <a:r>
              <a:rPr lang="en-US" sz="2800" dirty="0" err="1">
                <a:solidFill>
                  <a:schemeClr val="hlink"/>
                </a:solidFill>
              </a:rPr>
              <a:t>Dhul-Hijjah</a:t>
            </a:r>
            <a:endParaRPr lang="en-US" sz="2800" dirty="0">
              <a:solidFill>
                <a:schemeClr val="hlink"/>
              </a:solidFill>
            </a:endParaRPr>
          </a:p>
        </p:txBody>
      </p:sp>
      <p:sp>
        <p:nvSpPr>
          <p:cNvPr id="321539" name="Rectangle 3"/>
          <p:cNvSpPr>
            <a:spLocks noGrp="1" noChangeArrowheads="1"/>
          </p:cNvSpPr>
          <p:nvPr>
            <p:ph type="body" idx="1"/>
          </p:nvPr>
        </p:nvSpPr>
        <p:spPr>
          <a:xfrm>
            <a:off x="0" y="1371600"/>
            <a:ext cx="4083050" cy="4883150"/>
          </a:xfrm>
        </p:spPr>
        <p:txBody>
          <a:bodyPr/>
          <a:lstStyle/>
          <a:p>
            <a:pPr eaLnBrk="1" hangingPunct="1">
              <a:lnSpc>
                <a:spcPct val="120000"/>
              </a:lnSpc>
            </a:pPr>
            <a:r>
              <a:rPr lang="en-US" sz="1800" dirty="0">
                <a:effectLst>
                  <a:outerShdw blurRad="38100" dist="38100" dir="2700000" algn="tl">
                    <a:srgbClr val="000000">
                      <a:alpha val="43137"/>
                    </a:srgbClr>
                  </a:outerShdw>
                </a:effectLst>
              </a:rPr>
              <a:t>Then you come to al-</a:t>
            </a:r>
            <a:r>
              <a:rPr lang="en-US" sz="1800" dirty="0" err="1">
                <a:effectLst>
                  <a:outerShdw blurRad="38100" dist="38100" dir="2700000" algn="tl">
                    <a:srgbClr val="000000">
                      <a:alpha val="43137"/>
                    </a:srgbClr>
                  </a:outerShdw>
                </a:effectLst>
              </a:rPr>
              <a:t>Mash'ar</a:t>
            </a:r>
            <a:r>
              <a:rPr lang="en-US" sz="1800" dirty="0">
                <a:effectLst>
                  <a:outerShdw blurRad="38100" dist="38100" dir="2700000" algn="tl">
                    <a:srgbClr val="000000">
                      <a:alpha val="43137"/>
                    </a:srgbClr>
                  </a:outerShdw>
                </a:effectLst>
              </a:rPr>
              <a:t> al-</a:t>
            </a:r>
            <a:r>
              <a:rPr lang="en-US" sz="1800" dirty="0" err="1">
                <a:effectLst>
                  <a:outerShdw blurRad="38100" dist="38100" dir="2700000" algn="tl">
                    <a:srgbClr val="000000">
                      <a:alpha val="43137"/>
                    </a:srgbClr>
                  </a:outerShdw>
                </a:effectLst>
              </a:rPr>
              <a:t>Haram</a:t>
            </a:r>
            <a:r>
              <a:rPr lang="en-US" sz="1800" dirty="0">
                <a:effectLst>
                  <a:outerShdw blurRad="38100" dist="38100" dir="2700000" algn="tl">
                    <a:srgbClr val="000000">
                      <a:alpha val="43137"/>
                    </a:srgbClr>
                  </a:outerShdw>
                </a:effectLst>
              </a:rPr>
              <a:t> (a small mountain in </a:t>
            </a:r>
            <a:r>
              <a:rPr lang="en-US" sz="1800" dirty="0" err="1">
                <a:effectLst>
                  <a:outerShdw blurRad="38100" dist="38100" dir="2700000" algn="tl">
                    <a:srgbClr val="000000">
                      <a:alpha val="43137"/>
                    </a:srgbClr>
                  </a:outerShdw>
                </a:effectLst>
              </a:rPr>
              <a:t>Muzdalifah</a:t>
            </a:r>
            <a:r>
              <a:rPr lang="en-US" sz="1800" dirty="0">
                <a:effectLst>
                  <a:outerShdw blurRad="38100" dist="38100" dir="2700000" algn="tl">
                    <a:srgbClr val="000000">
                      <a:alpha val="43137"/>
                    </a:srgbClr>
                  </a:outerShdw>
                </a:effectLst>
              </a:rPr>
              <a:t>) and climb upon it and face the </a:t>
            </a:r>
            <a:r>
              <a:rPr lang="en-US" sz="1800" dirty="0" err="1">
                <a:effectLst>
                  <a:outerShdw blurRad="38100" dist="38100" dir="2700000" algn="tl">
                    <a:srgbClr val="000000">
                      <a:alpha val="43137"/>
                    </a:srgbClr>
                  </a:outerShdw>
                </a:effectLst>
              </a:rPr>
              <a:t>Qiblah</a:t>
            </a:r>
            <a:r>
              <a:rPr lang="en-US" sz="1800" dirty="0">
                <a:effectLst>
                  <a:outerShdw blurRad="38100" dist="38100" dir="2700000" algn="tl">
                    <a:srgbClr val="000000">
                      <a:alpha val="43137"/>
                    </a:srgbClr>
                  </a:outerShdw>
                </a:effectLst>
              </a:rPr>
              <a:t> - then recite </a:t>
            </a:r>
            <a:r>
              <a:rPr lang="en-US" sz="1800" dirty="0" err="1">
                <a:effectLst>
                  <a:outerShdw blurRad="38100" dist="38100" dir="2700000" algn="tl">
                    <a:srgbClr val="000000">
                      <a:alpha val="43137"/>
                    </a:srgbClr>
                  </a:outerShdw>
                </a:effectLst>
              </a:rPr>
              <a:t>Takbeer</a:t>
            </a:r>
            <a:r>
              <a:rPr lang="en-US" sz="1800" dirty="0">
                <a:effectLst>
                  <a:outerShdw blurRad="38100" dist="38100" dir="2700000" algn="tl">
                    <a:srgbClr val="000000">
                      <a:alpha val="43137"/>
                    </a:srgbClr>
                  </a:outerShdw>
                </a:effectLst>
              </a:rPr>
              <a:t>, </a:t>
            </a:r>
            <a:r>
              <a:rPr lang="en-US" sz="1800" dirty="0" err="1">
                <a:effectLst>
                  <a:outerShdw blurRad="38100" dist="38100" dir="2700000" algn="tl">
                    <a:srgbClr val="000000">
                      <a:alpha val="43137"/>
                    </a:srgbClr>
                  </a:outerShdw>
                </a:effectLst>
              </a:rPr>
              <a:t>Tahleel</a:t>
            </a:r>
            <a:r>
              <a:rPr lang="en-US" sz="1800" dirty="0">
                <a:effectLst>
                  <a:outerShdw blurRad="38100" dist="38100" dir="2700000" algn="tl">
                    <a:srgbClr val="000000">
                      <a:alpha val="43137"/>
                    </a:srgbClr>
                  </a:outerShdw>
                </a:effectLst>
              </a:rPr>
              <a:t>, and make </a:t>
            </a:r>
            <a:r>
              <a:rPr lang="en-US" sz="1800" dirty="0" err="1">
                <a:effectLst>
                  <a:outerShdw blurRad="38100" dist="38100" dir="2700000" algn="tl">
                    <a:srgbClr val="000000">
                      <a:alpha val="43137"/>
                    </a:srgbClr>
                  </a:outerShdw>
                </a:effectLst>
              </a:rPr>
              <a:t>Du'a</a:t>
            </a:r>
            <a:r>
              <a:rPr lang="en-US" sz="1800" dirty="0">
                <a:effectLst>
                  <a:outerShdw blurRad="38100" dist="38100" dir="2700000" algn="tl">
                    <a:srgbClr val="000000">
                      <a:alpha val="43137"/>
                    </a:srgbClr>
                  </a:outerShdw>
                </a:effectLst>
              </a:rPr>
              <a:t> until the sky becomes very bright.</a:t>
            </a:r>
          </a:p>
          <a:p>
            <a:pPr eaLnBrk="1" hangingPunct="1">
              <a:lnSpc>
                <a:spcPct val="120000"/>
              </a:lnSpc>
            </a:pPr>
            <a:r>
              <a:rPr lang="en-US" sz="1800" dirty="0">
                <a:effectLst>
                  <a:outerShdw blurRad="38100" dist="38100" dir="2700000" algn="tl">
                    <a:srgbClr val="000000">
                      <a:alpha val="43137"/>
                    </a:srgbClr>
                  </a:outerShdw>
                </a:effectLst>
              </a:rPr>
              <a:t>Then you leave for Mina before the sun rises, </a:t>
            </a:r>
            <a:r>
              <a:rPr lang="en-US" sz="1800" u="sng" dirty="0">
                <a:effectLst>
                  <a:outerShdw blurRad="38100" dist="38100" dir="2700000" algn="tl">
                    <a:srgbClr val="000000">
                      <a:alpha val="43137"/>
                    </a:srgbClr>
                  </a:outerShdw>
                </a:effectLst>
              </a:rPr>
              <a:t>calmly</a:t>
            </a:r>
            <a:r>
              <a:rPr lang="en-US" sz="1800" dirty="0">
                <a:effectLst>
                  <a:outerShdw blurRad="38100" dist="38100" dir="2700000" algn="tl">
                    <a:srgbClr val="000000">
                      <a:alpha val="43137"/>
                    </a:srgbClr>
                  </a:outerShdw>
                </a:effectLst>
              </a:rPr>
              <a:t> while reciting </a:t>
            </a:r>
            <a:r>
              <a:rPr lang="en-US" sz="1800" dirty="0" err="1">
                <a:effectLst>
                  <a:outerShdw blurRad="38100" dist="38100" dir="2700000" algn="tl">
                    <a:srgbClr val="000000">
                      <a:alpha val="43137"/>
                    </a:srgbClr>
                  </a:outerShdw>
                </a:effectLst>
              </a:rPr>
              <a:t>Talbiyah</a:t>
            </a:r>
            <a:r>
              <a:rPr lang="en-US" sz="1800" dirty="0">
                <a:effectLst>
                  <a:outerShdw blurRad="38100" dist="38100" dir="2700000" algn="tl">
                    <a:srgbClr val="000000">
                      <a:alpha val="43137"/>
                    </a:srgbClr>
                  </a:outerShdw>
                </a:effectLst>
              </a:rPr>
              <a:t>.</a:t>
            </a:r>
          </a:p>
          <a:p>
            <a:pPr eaLnBrk="1" hangingPunct="1">
              <a:lnSpc>
                <a:spcPct val="120000"/>
              </a:lnSpc>
            </a:pPr>
            <a:r>
              <a:rPr lang="en-US" sz="1800" dirty="0">
                <a:effectLst>
                  <a:outerShdw blurRad="38100" dist="38100" dir="2700000" algn="tl">
                    <a:srgbClr val="000000">
                      <a:alpha val="43137"/>
                    </a:srgbClr>
                  </a:outerShdw>
                </a:effectLst>
              </a:rPr>
              <a:t>When you come to the river valley of </a:t>
            </a:r>
            <a:r>
              <a:rPr lang="en-US" sz="1800" dirty="0" err="1">
                <a:effectLst>
                  <a:outerShdw blurRad="38100" dist="38100" dir="2700000" algn="tl">
                    <a:srgbClr val="000000">
                      <a:alpha val="43137"/>
                    </a:srgbClr>
                  </a:outerShdw>
                </a:effectLst>
              </a:rPr>
              <a:t>MuHassir</a:t>
            </a:r>
            <a:r>
              <a:rPr lang="en-US" sz="1800" dirty="0">
                <a:effectLst>
                  <a:outerShdw blurRad="38100" dist="38100" dir="2700000" algn="tl">
                    <a:srgbClr val="000000">
                      <a:alpha val="43137"/>
                    </a:srgbClr>
                  </a:outerShdw>
                </a:effectLst>
              </a:rPr>
              <a:t> (between Mina and </a:t>
            </a:r>
            <a:r>
              <a:rPr lang="en-US" sz="1800" dirty="0" err="1">
                <a:effectLst>
                  <a:outerShdw blurRad="38100" dist="38100" dir="2700000" algn="tl">
                    <a:srgbClr val="000000">
                      <a:alpha val="43137"/>
                    </a:srgbClr>
                  </a:outerShdw>
                </a:effectLst>
              </a:rPr>
              <a:t>Muzdalifah</a:t>
            </a:r>
            <a:r>
              <a:rPr lang="en-US" sz="1800" dirty="0">
                <a:effectLst>
                  <a:outerShdw blurRad="38100" dist="38100" dir="2700000" algn="tl">
                    <a:srgbClr val="000000">
                      <a:alpha val="43137"/>
                    </a:srgbClr>
                  </a:outerShdw>
                </a:effectLst>
              </a:rPr>
              <a:t>) you hurry if possible.</a:t>
            </a:r>
          </a:p>
        </p:txBody>
      </p:sp>
      <p:sp>
        <p:nvSpPr>
          <p:cNvPr id="147461" name="Text Box 5"/>
          <p:cNvSpPr txBox="1">
            <a:spLocks noChangeArrowheads="1"/>
          </p:cNvSpPr>
          <p:nvPr/>
        </p:nvSpPr>
        <p:spPr bwMode="auto">
          <a:xfrm>
            <a:off x="5199787" y="5411834"/>
            <a:ext cx="3140075" cy="396875"/>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sz="2000" b="0" i="1" dirty="0" err="1"/>
              <a:t>Masjid</a:t>
            </a:r>
            <a:r>
              <a:rPr lang="en-US" sz="2000" b="0" i="1" dirty="0"/>
              <a:t> al-</a:t>
            </a:r>
            <a:r>
              <a:rPr lang="en-US" sz="2000" b="0" i="1" dirty="0" err="1"/>
              <a:t>Mash'ar</a:t>
            </a:r>
            <a:r>
              <a:rPr lang="en-US" sz="2000" b="0" i="1" dirty="0"/>
              <a:t> al-</a:t>
            </a:r>
            <a:r>
              <a:rPr lang="en-US" sz="2000" b="0" i="1" dirty="0" err="1"/>
              <a:t>Haram</a:t>
            </a:r>
            <a:endParaRPr lang="en-US" sz="2000" b="0" i="1" dirty="0"/>
          </a:p>
        </p:txBody>
      </p:sp>
      <p:pic>
        <p:nvPicPr>
          <p:cNvPr id="147462" name="Picture 7" descr="C:\Documents and Settings\Omar.MOUAADH_LAPTOP\My Documents\Hajj\Muzdalifah\Al Mash'ar al Haraam.jpg"/>
          <p:cNvPicPr>
            <a:picLocks noChangeAspect="1" noChangeArrowheads="1"/>
          </p:cNvPicPr>
          <p:nvPr/>
        </p:nvPicPr>
        <p:blipFill>
          <a:blip r:embed="rId3" cstate="print"/>
          <a:srcRect/>
          <a:stretch>
            <a:fillRect/>
          </a:stretch>
        </p:blipFill>
        <p:spPr bwMode="auto">
          <a:xfrm>
            <a:off x="4080192" y="1602463"/>
            <a:ext cx="5013007" cy="3760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 calcmode="lin" valueType="num">
                                      <p:cBhvr additive="base">
                                        <p:cTn id="7" dur="500" fill="hold"/>
                                        <p:tgtEl>
                                          <p:spTgt spid="321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15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1539">
                                            <p:txEl>
                                              <p:pRg st="1" end="1"/>
                                            </p:txEl>
                                          </p:spTgt>
                                        </p:tgtEl>
                                        <p:attrNameLst>
                                          <p:attrName>style.visibility</p:attrName>
                                        </p:attrNameLst>
                                      </p:cBhvr>
                                      <p:to>
                                        <p:strVal val="visible"/>
                                      </p:to>
                                    </p:set>
                                    <p:anim calcmode="lin" valueType="num">
                                      <p:cBhvr additive="base">
                                        <p:cTn id="13" dur="500" fill="hold"/>
                                        <p:tgtEl>
                                          <p:spTgt spid="3215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15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1539">
                                            <p:txEl>
                                              <p:pRg st="2" end="2"/>
                                            </p:txEl>
                                          </p:spTgt>
                                        </p:tgtEl>
                                        <p:attrNameLst>
                                          <p:attrName>style.visibility</p:attrName>
                                        </p:attrNameLst>
                                      </p:cBhvr>
                                      <p:to>
                                        <p:strVal val="visible"/>
                                      </p:to>
                                    </p:set>
                                    <p:anim calcmode="lin" valueType="num">
                                      <p:cBhvr additive="base">
                                        <p:cTn id="19" dur="500" fill="hold"/>
                                        <p:tgtEl>
                                          <p:spTgt spid="3215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15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2"/>
          </p:nvPr>
        </p:nvSpPr>
        <p:spPr>
          <a:noFill/>
        </p:spPr>
        <p:txBody>
          <a:bodyPr/>
          <a:lstStyle/>
          <a:p>
            <a:fld id="{3A70CF21-A99E-4C48-8681-0CA02642E3CB}" type="slidenum">
              <a:rPr lang="en-US"/>
              <a:pPr/>
              <a:t>133</a:t>
            </a:fld>
            <a:endParaRPr lang="en-US"/>
          </a:p>
        </p:txBody>
      </p:sp>
      <p:sp>
        <p:nvSpPr>
          <p:cNvPr id="428034" name="Rectangle 2"/>
          <p:cNvSpPr>
            <a:spLocks noGrp="1" noChangeArrowheads="1"/>
          </p:cNvSpPr>
          <p:nvPr>
            <p:ph type="title"/>
          </p:nvPr>
        </p:nvSpPr>
        <p:spPr/>
        <p:txBody>
          <a:bodyPr/>
          <a:lstStyle/>
          <a:p>
            <a:pPr eaLnBrk="1" hangingPunct="1">
              <a:defRPr/>
            </a:pPr>
            <a:r>
              <a:rPr lang="en-US"/>
              <a:t>Muzdalifah – Satellite picture</a:t>
            </a:r>
          </a:p>
        </p:txBody>
      </p:sp>
      <p:pic>
        <p:nvPicPr>
          <p:cNvPr id="148484" name="Picture 10" descr="C:\Documents and Settings\obellal\My Documents\Hajj\Muzdalifah\MuzdalifahGoogleSatellite2008.jpg"/>
          <p:cNvPicPr>
            <a:picLocks noChangeAspect="1" noChangeArrowheads="1"/>
          </p:cNvPicPr>
          <p:nvPr/>
        </p:nvPicPr>
        <p:blipFill>
          <a:blip r:embed="rId3" cstate="print"/>
          <a:srcRect/>
          <a:stretch>
            <a:fillRect/>
          </a:stretch>
        </p:blipFill>
        <p:spPr bwMode="auto">
          <a:xfrm>
            <a:off x="0" y="261938"/>
            <a:ext cx="9144000" cy="6262687"/>
          </a:xfrm>
          <a:prstGeom prst="rect">
            <a:avLst/>
          </a:prstGeom>
          <a:noFill/>
          <a:ln w="9525">
            <a:noFill/>
            <a:miter lim="800000"/>
            <a:headEnd/>
            <a:tailEnd/>
          </a:ln>
        </p:spPr>
      </p:pic>
      <p:grpSp>
        <p:nvGrpSpPr>
          <p:cNvPr id="2" name="Group 59"/>
          <p:cNvGrpSpPr>
            <a:grpSpLocks/>
          </p:cNvGrpSpPr>
          <p:nvPr/>
        </p:nvGrpSpPr>
        <p:grpSpPr bwMode="auto">
          <a:xfrm>
            <a:off x="1112838" y="396875"/>
            <a:ext cx="7383462" cy="6081713"/>
            <a:chOff x="701" y="250"/>
            <a:chExt cx="4651" cy="3831"/>
          </a:xfrm>
        </p:grpSpPr>
        <p:sp>
          <p:nvSpPr>
            <p:cNvPr id="148519" name="Line 12"/>
            <p:cNvSpPr>
              <a:spLocks noChangeShapeType="1"/>
            </p:cNvSpPr>
            <p:nvPr/>
          </p:nvSpPr>
          <p:spPr bwMode="auto">
            <a:xfrm flipV="1">
              <a:off x="3881" y="3806"/>
              <a:ext cx="114" cy="103"/>
            </a:xfrm>
            <a:prstGeom prst="line">
              <a:avLst/>
            </a:prstGeom>
            <a:noFill/>
            <a:ln w="38100">
              <a:solidFill>
                <a:schemeClr val="folHlink"/>
              </a:solidFill>
              <a:prstDash val="sysDot"/>
              <a:round/>
              <a:headEnd/>
              <a:tailEnd/>
            </a:ln>
          </p:spPr>
          <p:txBody>
            <a:bodyPr>
              <a:spAutoFit/>
            </a:bodyPr>
            <a:lstStyle/>
            <a:p>
              <a:endParaRPr lang="en-US"/>
            </a:p>
          </p:txBody>
        </p:sp>
        <p:sp>
          <p:nvSpPr>
            <p:cNvPr id="148520" name="Line 16"/>
            <p:cNvSpPr>
              <a:spLocks noChangeShapeType="1"/>
            </p:cNvSpPr>
            <p:nvPr/>
          </p:nvSpPr>
          <p:spPr bwMode="auto">
            <a:xfrm flipV="1">
              <a:off x="3978" y="3581"/>
              <a:ext cx="201" cy="233"/>
            </a:xfrm>
            <a:prstGeom prst="line">
              <a:avLst/>
            </a:prstGeom>
            <a:noFill/>
            <a:ln w="38100">
              <a:solidFill>
                <a:schemeClr val="folHlink"/>
              </a:solidFill>
              <a:prstDash val="sysDot"/>
              <a:round/>
              <a:headEnd/>
              <a:tailEnd/>
            </a:ln>
          </p:spPr>
          <p:txBody>
            <a:bodyPr>
              <a:spAutoFit/>
            </a:bodyPr>
            <a:lstStyle/>
            <a:p>
              <a:endParaRPr lang="en-US"/>
            </a:p>
          </p:txBody>
        </p:sp>
        <p:sp>
          <p:nvSpPr>
            <p:cNvPr id="148521" name="Line 17"/>
            <p:cNvSpPr>
              <a:spLocks noChangeShapeType="1"/>
            </p:cNvSpPr>
            <p:nvPr/>
          </p:nvSpPr>
          <p:spPr bwMode="auto">
            <a:xfrm flipH="1">
              <a:off x="4179" y="3249"/>
              <a:ext cx="21" cy="327"/>
            </a:xfrm>
            <a:prstGeom prst="line">
              <a:avLst/>
            </a:prstGeom>
            <a:noFill/>
            <a:ln w="38100">
              <a:solidFill>
                <a:schemeClr val="folHlink"/>
              </a:solidFill>
              <a:prstDash val="sysDot"/>
              <a:round/>
              <a:headEnd/>
              <a:tailEnd/>
            </a:ln>
          </p:spPr>
          <p:txBody>
            <a:bodyPr>
              <a:spAutoFit/>
            </a:bodyPr>
            <a:lstStyle/>
            <a:p>
              <a:endParaRPr lang="en-US"/>
            </a:p>
          </p:txBody>
        </p:sp>
        <p:sp>
          <p:nvSpPr>
            <p:cNvPr id="148522" name="Line 18"/>
            <p:cNvSpPr>
              <a:spLocks noChangeShapeType="1"/>
            </p:cNvSpPr>
            <p:nvPr/>
          </p:nvSpPr>
          <p:spPr bwMode="auto">
            <a:xfrm flipH="1" flipV="1">
              <a:off x="3945" y="2978"/>
              <a:ext cx="250" cy="250"/>
            </a:xfrm>
            <a:prstGeom prst="line">
              <a:avLst/>
            </a:prstGeom>
            <a:noFill/>
            <a:ln w="38100">
              <a:solidFill>
                <a:schemeClr val="folHlink"/>
              </a:solidFill>
              <a:prstDash val="sysDot"/>
              <a:round/>
              <a:headEnd/>
              <a:tailEnd/>
            </a:ln>
          </p:spPr>
          <p:txBody>
            <a:bodyPr>
              <a:spAutoFit/>
            </a:bodyPr>
            <a:lstStyle/>
            <a:p>
              <a:endParaRPr lang="en-US"/>
            </a:p>
          </p:txBody>
        </p:sp>
        <p:sp>
          <p:nvSpPr>
            <p:cNvPr id="148523" name="Line 19"/>
            <p:cNvSpPr>
              <a:spLocks noChangeShapeType="1"/>
            </p:cNvSpPr>
            <p:nvPr/>
          </p:nvSpPr>
          <p:spPr bwMode="auto">
            <a:xfrm flipV="1">
              <a:off x="3956" y="2896"/>
              <a:ext cx="321" cy="82"/>
            </a:xfrm>
            <a:prstGeom prst="line">
              <a:avLst/>
            </a:prstGeom>
            <a:noFill/>
            <a:ln w="38100">
              <a:solidFill>
                <a:schemeClr val="folHlink"/>
              </a:solidFill>
              <a:prstDash val="sysDot"/>
              <a:round/>
              <a:headEnd/>
              <a:tailEnd/>
            </a:ln>
          </p:spPr>
          <p:txBody>
            <a:bodyPr>
              <a:spAutoFit/>
            </a:bodyPr>
            <a:lstStyle/>
            <a:p>
              <a:endParaRPr lang="en-US"/>
            </a:p>
          </p:txBody>
        </p:sp>
        <p:sp>
          <p:nvSpPr>
            <p:cNvPr id="148524" name="Line 20"/>
            <p:cNvSpPr>
              <a:spLocks noChangeShapeType="1"/>
            </p:cNvSpPr>
            <p:nvPr/>
          </p:nvSpPr>
          <p:spPr bwMode="auto">
            <a:xfrm flipV="1">
              <a:off x="4293" y="2847"/>
              <a:ext cx="60" cy="38"/>
            </a:xfrm>
            <a:prstGeom prst="line">
              <a:avLst/>
            </a:prstGeom>
            <a:noFill/>
            <a:ln w="38100">
              <a:solidFill>
                <a:schemeClr val="folHlink"/>
              </a:solidFill>
              <a:prstDash val="sysDot"/>
              <a:round/>
              <a:headEnd/>
              <a:tailEnd/>
            </a:ln>
          </p:spPr>
          <p:txBody>
            <a:bodyPr>
              <a:spAutoFit/>
            </a:bodyPr>
            <a:lstStyle/>
            <a:p>
              <a:endParaRPr lang="en-US"/>
            </a:p>
          </p:txBody>
        </p:sp>
        <p:sp>
          <p:nvSpPr>
            <p:cNvPr id="148525" name="Line 21"/>
            <p:cNvSpPr>
              <a:spLocks noChangeShapeType="1"/>
            </p:cNvSpPr>
            <p:nvPr/>
          </p:nvSpPr>
          <p:spPr bwMode="auto">
            <a:xfrm flipH="1" flipV="1">
              <a:off x="4363" y="2847"/>
              <a:ext cx="462" cy="33"/>
            </a:xfrm>
            <a:prstGeom prst="line">
              <a:avLst/>
            </a:prstGeom>
            <a:noFill/>
            <a:ln w="38100">
              <a:solidFill>
                <a:schemeClr val="folHlink"/>
              </a:solidFill>
              <a:prstDash val="sysDot"/>
              <a:round/>
              <a:headEnd/>
              <a:tailEnd/>
            </a:ln>
          </p:spPr>
          <p:txBody>
            <a:bodyPr>
              <a:spAutoFit/>
            </a:bodyPr>
            <a:lstStyle/>
            <a:p>
              <a:endParaRPr lang="en-US"/>
            </a:p>
          </p:txBody>
        </p:sp>
        <p:sp>
          <p:nvSpPr>
            <p:cNvPr id="148526" name="Line 23"/>
            <p:cNvSpPr>
              <a:spLocks noChangeShapeType="1"/>
            </p:cNvSpPr>
            <p:nvPr/>
          </p:nvSpPr>
          <p:spPr bwMode="auto">
            <a:xfrm flipH="1">
              <a:off x="4825" y="2625"/>
              <a:ext cx="468" cy="260"/>
            </a:xfrm>
            <a:prstGeom prst="line">
              <a:avLst/>
            </a:prstGeom>
            <a:noFill/>
            <a:ln w="38100">
              <a:solidFill>
                <a:schemeClr val="folHlink"/>
              </a:solidFill>
              <a:prstDash val="sysDot"/>
              <a:round/>
              <a:headEnd/>
              <a:tailEnd/>
            </a:ln>
          </p:spPr>
          <p:txBody>
            <a:bodyPr>
              <a:spAutoFit/>
            </a:bodyPr>
            <a:lstStyle/>
            <a:p>
              <a:endParaRPr lang="en-US"/>
            </a:p>
          </p:txBody>
        </p:sp>
        <p:sp>
          <p:nvSpPr>
            <p:cNvPr id="148527" name="Line 24"/>
            <p:cNvSpPr>
              <a:spLocks noChangeShapeType="1"/>
            </p:cNvSpPr>
            <p:nvPr/>
          </p:nvSpPr>
          <p:spPr bwMode="auto">
            <a:xfrm flipV="1">
              <a:off x="5298" y="1836"/>
              <a:ext cx="0" cy="767"/>
            </a:xfrm>
            <a:prstGeom prst="line">
              <a:avLst/>
            </a:prstGeom>
            <a:noFill/>
            <a:ln w="38100">
              <a:solidFill>
                <a:schemeClr val="folHlink"/>
              </a:solidFill>
              <a:prstDash val="sysDot"/>
              <a:round/>
              <a:headEnd/>
              <a:tailEnd/>
            </a:ln>
          </p:spPr>
          <p:txBody>
            <a:bodyPr>
              <a:spAutoFit/>
            </a:bodyPr>
            <a:lstStyle/>
            <a:p>
              <a:endParaRPr lang="en-US"/>
            </a:p>
          </p:txBody>
        </p:sp>
        <p:sp>
          <p:nvSpPr>
            <p:cNvPr id="148528" name="Line 25"/>
            <p:cNvSpPr>
              <a:spLocks noChangeShapeType="1"/>
            </p:cNvSpPr>
            <p:nvPr/>
          </p:nvSpPr>
          <p:spPr bwMode="auto">
            <a:xfrm flipV="1">
              <a:off x="5304" y="1728"/>
              <a:ext cx="48" cy="98"/>
            </a:xfrm>
            <a:prstGeom prst="line">
              <a:avLst/>
            </a:prstGeom>
            <a:noFill/>
            <a:ln w="38100">
              <a:solidFill>
                <a:schemeClr val="folHlink"/>
              </a:solidFill>
              <a:prstDash val="sysDot"/>
              <a:round/>
              <a:headEnd/>
              <a:tailEnd/>
            </a:ln>
          </p:spPr>
          <p:txBody>
            <a:bodyPr>
              <a:spAutoFit/>
            </a:bodyPr>
            <a:lstStyle/>
            <a:p>
              <a:endParaRPr lang="en-US"/>
            </a:p>
          </p:txBody>
        </p:sp>
        <p:sp>
          <p:nvSpPr>
            <p:cNvPr id="148529" name="Line 26"/>
            <p:cNvSpPr>
              <a:spLocks noChangeShapeType="1"/>
            </p:cNvSpPr>
            <p:nvPr/>
          </p:nvSpPr>
          <p:spPr bwMode="auto">
            <a:xfrm>
              <a:off x="5086" y="1190"/>
              <a:ext cx="256" cy="522"/>
            </a:xfrm>
            <a:prstGeom prst="line">
              <a:avLst/>
            </a:prstGeom>
            <a:noFill/>
            <a:ln w="38100">
              <a:solidFill>
                <a:schemeClr val="folHlink"/>
              </a:solidFill>
              <a:prstDash val="sysDot"/>
              <a:round/>
              <a:headEnd/>
              <a:tailEnd/>
            </a:ln>
          </p:spPr>
          <p:txBody>
            <a:bodyPr>
              <a:spAutoFit/>
            </a:bodyPr>
            <a:lstStyle/>
            <a:p>
              <a:endParaRPr lang="en-US"/>
            </a:p>
          </p:txBody>
        </p:sp>
        <p:sp>
          <p:nvSpPr>
            <p:cNvPr id="148530" name="Line 27"/>
            <p:cNvSpPr>
              <a:spLocks noChangeShapeType="1"/>
            </p:cNvSpPr>
            <p:nvPr/>
          </p:nvSpPr>
          <p:spPr bwMode="auto">
            <a:xfrm>
              <a:off x="5048" y="1016"/>
              <a:ext cx="33" cy="169"/>
            </a:xfrm>
            <a:prstGeom prst="line">
              <a:avLst/>
            </a:prstGeom>
            <a:noFill/>
            <a:ln w="38100">
              <a:solidFill>
                <a:schemeClr val="folHlink"/>
              </a:solidFill>
              <a:prstDash val="sysDot"/>
              <a:round/>
              <a:headEnd/>
              <a:tailEnd/>
            </a:ln>
          </p:spPr>
          <p:txBody>
            <a:bodyPr>
              <a:spAutoFit/>
            </a:bodyPr>
            <a:lstStyle/>
            <a:p>
              <a:endParaRPr lang="en-US"/>
            </a:p>
          </p:txBody>
        </p:sp>
        <p:sp>
          <p:nvSpPr>
            <p:cNvPr id="148531" name="Line 28"/>
            <p:cNvSpPr>
              <a:spLocks noChangeShapeType="1"/>
            </p:cNvSpPr>
            <p:nvPr/>
          </p:nvSpPr>
          <p:spPr bwMode="auto">
            <a:xfrm flipH="1">
              <a:off x="5048" y="505"/>
              <a:ext cx="153" cy="511"/>
            </a:xfrm>
            <a:prstGeom prst="line">
              <a:avLst/>
            </a:prstGeom>
            <a:noFill/>
            <a:ln w="38100">
              <a:solidFill>
                <a:schemeClr val="folHlink"/>
              </a:solidFill>
              <a:prstDash val="sysDot"/>
              <a:round/>
              <a:headEnd/>
              <a:tailEnd/>
            </a:ln>
          </p:spPr>
          <p:txBody>
            <a:bodyPr>
              <a:spAutoFit/>
            </a:bodyPr>
            <a:lstStyle/>
            <a:p>
              <a:endParaRPr lang="en-US"/>
            </a:p>
          </p:txBody>
        </p:sp>
        <p:sp>
          <p:nvSpPr>
            <p:cNvPr id="148532" name="Line 29"/>
            <p:cNvSpPr>
              <a:spLocks noChangeShapeType="1"/>
            </p:cNvSpPr>
            <p:nvPr/>
          </p:nvSpPr>
          <p:spPr bwMode="auto">
            <a:xfrm>
              <a:off x="5075" y="294"/>
              <a:ext cx="125" cy="233"/>
            </a:xfrm>
            <a:prstGeom prst="line">
              <a:avLst/>
            </a:prstGeom>
            <a:noFill/>
            <a:ln w="38100">
              <a:solidFill>
                <a:schemeClr val="folHlink"/>
              </a:solidFill>
              <a:prstDash val="sysDot"/>
              <a:round/>
              <a:headEnd/>
              <a:tailEnd/>
            </a:ln>
          </p:spPr>
          <p:txBody>
            <a:bodyPr>
              <a:spAutoFit/>
            </a:bodyPr>
            <a:lstStyle/>
            <a:p>
              <a:endParaRPr lang="en-US"/>
            </a:p>
          </p:txBody>
        </p:sp>
        <p:sp>
          <p:nvSpPr>
            <p:cNvPr id="148533" name="Line 30"/>
            <p:cNvSpPr>
              <a:spLocks noChangeShapeType="1"/>
            </p:cNvSpPr>
            <p:nvPr/>
          </p:nvSpPr>
          <p:spPr bwMode="auto">
            <a:xfrm flipV="1">
              <a:off x="2956" y="299"/>
              <a:ext cx="2125" cy="54"/>
            </a:xfrm>
            <a:prstGeom prst="line">
              <a:avLst/>
            </a:prstGeom>
            <a:noFill/>
            <a:ln w="38100">
              <a:solidFill>
                <a:schemeClr val="folHlink"/>
              </a:solidFill>
              <a:prstDash val="sysDot"/>
              <a:round/>
              <a:headEnd/>
              <a:tailEnd/>
            </a:ln>
          </p:spPr>
          <p:txBody>
            <a:bodyPr>
              <a:spAutoFit/>
            </a:bodyPr>
            <a:lstStyle/>
            <a:p>
              <a:endParaRPr lang="en-US"/>
            </a:p>
          </p:txBody>
        </p:sp>
        <p:sp>
          <p:nvSpPr>
            <p:cNvPr id="148534" name="Line 31"/>
            <p:cNvSpPr>
              <a:spLocks noChangeShapeType="1"/>
            </p:cNvSpPr>
            <p:nvPr/>
          </p:nvSpPr>
          <p:spPr bwMode="auto">
            <a:xfrm flipV="1">
              <a:off x="2880" y="359"/>
              <a:ext cx="65" cy="157"/>
            </a:xfrm>
            <a:prstGeom prst="line">
              <a:avLst/>
            </a:prstGeom>
            <a:noFill/>
            <a:ln w="38100">
              <a:solidFill>
                <a:schemeClr val="folHlink"/>
              </a:solidFill>
              <a:prstDash val="sysDot"/>
              <a:round/>
              <a:headEnd/>
              <a:tailEnd/>
            </a:ln>
          </p:spPr>
          <p:txBody>
            <a:bodyPr>
              <a:spAutoFit/>
            </a:bodyPr>
            <a:lstStyle/>
            <a:p>
              <a:endParaRPr lang="en-US"/>
            </a:p>
          </p:txBody>
        </p:sp>
        <p:sp>
          <p:nvSpPr>
            <p:cNvPr id="148535" name="Line 32"/>
            <p:cNvSpPr>
              <a:spLocks noChangeShapeType="1"/>
            </p:cNvSpPr>
            <p:nvPr/>
          </p:nvSpPr>
          <p:spPr bwMode="auto">
            <a:xfrm>
              <a:off x="2581" y="484"/>
              <a:ext cx="299" cy="32"/>
            </a:xfrm>
            <a:prstGeom prst="line">
              <a:avLst/>
            </a:prstGeom>
            <a:noFill/>
            <a:ln w="38100">
              <a:solidFill>
                <a:schemeClr val="folHlink"/>
              </a:solidFill>
              <a:prstDash val="sysDot"/>
              <a:round/>
              <a:headEnd/>
              <a:tailEnd/>
            </a:ln>
          </p:spPr>
          <p:txBody>
            <a:bodyPr>
              <a:spAutoFit/>
            </a:bodyPr>
            <a:lstStyle/>
            <a:p>
              <a:endParaRPr lang="en-US"/>
            </a:p>
          </p:txBody>
        </p:sp>
        <p:sp>
          <p:nvSpPr>
            <p:cNvPr id="148536" name="Line 33"/>
            <p:cNvSpPr>
              <a:spLocks noChangeShapeType="1"/>
            </p:cNvSpPr>
            <p:nvPr/>
          </p:nvSpPr>
          <p:spPr bwMode="auto">
            <a:xfrm>
              <a:off x="2299" y="435"/>
              <a:ext cx="266" cy="49"/>
            </a:xfrm>
            <a:prstGeom prst="line">
              <a:avLst/>
            </a:prstGeom>
            <a:noFill/>
            <a:ln w="38100">
              <a:solidFill>
                <a:schemeClr val="folHlink"/>
              </a:solidFill>
              <a:prstDash val="sysDot"/>
              <a:round/>
              <a:headEnd/>
              <a:tailEnd/>
            </a:ln>
          </p:spPr>
          <p:txBody>
            <a:bodyPr>
              <a:spAutoFit/>
            </a:bodyPr>
            <a:lstStyle/>
            <a:p>
              <a:endParaRPr lang="en-US"/>
            </a:p>
          </p:txBody>
        </p:sp>
        <p:sp>
          <p:nvSpPr>
            <p:cNvPr id="148537" name="Line 34"/>
            <p:cNvSpPr>
              <a:spLocks noChangeShapeType="1"/>
            </p:cNvSpPr>
            <p:nvPr/>
          </p:nvSpPr>
          <p:spPr bwMode="auto">
            <a:xfrm>
              <a:off x="2233" y="337"/>
              <a:ext cx="60" cy="81"/>
            </a:xfrm>
            <a:prstGeom prst="line">
              <a:avLst/>
            </a:prstGeom>
            <a:noFill/>
            <a:ln w="38100">
              <a:solidFill>
                <a:schemeClr val="folHlink"/>
              </a:solidFill>
              <a:prstDash val="sysDot"/>
              <a:round/>
              <a:headEnd/>
              <a:tailEnd/>
            </a:ln>
          </p:spPr>
          <p:txBody>
            <a:bodyPr>
              <a:spAutoFit/>
            </a:bodyPr>
            <a:lstStyle/>
            <a:p>
              <a:endParaRPr lang="en-US"/>
            </a:p>
          </p:txBody>
        </p:sp>
        <p:sp>
          <p:nvSpPr>
            <p:cNvPr id="148538" name="Line 35"/>
            <p:cNvSpPr>
              <a:spLocks noChangeShapeType="1"/>
            </p:cNvSpPr>
            <p:nvPr/>
          </p:nvSpPr>
          <p:spPr bwMode="auto">
            <a:xfrm>
              <a:off x="1945" y="266"/>
              <a:ext cx="288" cy="71"/>
            </a:xfrm>
            <a:prstGeom prst="line">
              <a:avLst/>
            </a:prstGeom>
            <a:noFill/>
            <a:ln w="38100">
              <a:solidFill>
                <a:schemeClr val="folHlink"/>
              </a:solidFill>
              <a:prstDash val="sysDot"/>
              <a:round/>
              <a:headEnd/>
              <a:tailEnd/>
            </a:ln>
          </p:spPr>
          <p:txBody>
            <a:bodyPr>
              <a:spAutoFit/>
            </a:bodyPr>
            <a:lstStyle/>
            <a:p>
              <a:endParaRPr lang="en-US"/>
            </a:p>
          </p:txBody>
        </p:sp>
        <p:sp>
          <p:nvSpPr>
            <p:cNvPr id="148539" name="Line 36"/>
            <p:cNvSpPr>
              <a:spLocks noChangeShapeType="1"/>
            </p:cNvSpPr>
            <p:nvPr/>
          </p:nvSpPr>
          <p:spPr bwMode="auto">
            <a:xfrm flipV="1">
              <a:off x="1565" y="250"/>
              <a:ext cx="369" cy="429"/>
            </a:xfrm>
            <a:prstGeom prst="line">
              <a:avLst/>
            </a:prstGeom>
            <a:noFill/>
            <a:ln w="38100">
              <a:solidFill>
                <a:schemeClr val="folHlink"/>
              </a:solidFill>
              <a:prstDash val="sysDot"/>
              <a:round/>
              <a:headEnd/>
              <a:tailEnd/>
            </a:ln>
          </p:spPr>
          <p:txBody>
            <a:bodyPr>
              <a:spAutoFit/>
            </a:bodyPr>
            <a:lstStyle/>
            <a:p>
              <a:endParaRPr lang="en-US"/>
            </a:p>
          </p:txBody>
        </p:sp>
        <p:sp>
          <p:nvSpPr>
            <p:cNvPr id="148540" name="Line 37"/>
            <p:cNvSpPr>
              <a:spLocks noChangeShapeType="1"/>
            </p:cNvSpPr>
            <p:nvPr/>
          </p:nvSpPr>
          <p:spPr bwMode="auto">
            <a:xfrm flipV="1">
              <a:off x="1494" y="674"/>
              <a:ext cx="71" cy="201"/>
            </a:xfrm>
            <a:prstGeom prst="line">
              <a:avLst/>
            </a:prstGeom>
            <a:noFill/>
            <a:ln w="38100">
              <a:solidFill>
                <a:schemeClr val="folHlink"/>
              </a:solidFill>
              <a:prstDash val="sysDot"/>
              <a:round/>
              <a:headEnd/>
              <a:tailEnd/>
            </a:ln>
          </p:spPr>
          <p:txBody>
            <a:bodyPr>
              <a:spAutoFit/>
            </a:bodyPr>
            <a:lstStyle/>
            <a:p>
              <a:endParaRPr lang="en-US"/>
            </a:p>
          </p:txBody>
        </p:sp>
        <p:sp>
          <p:nvSpPr>
            <p:cNvPr id="148541" name="Line 38"/>
            <p:cNvSpPr>
              <a:spLocks noChangeShapeType="1"/>
            </p:cNvSpPr>
            <p:nvPr/>
          </p:nvSpPr>
          <p:spPr bwMode="auto">
            <a:xfrm>
              <a:off x="1494" y="886"/>
              <a:ext cx="0" cy="119"/>
            </a:xfrm>
            <a:prstGeom prst="line">
              <a:avLst/>
            </a:prstGeom>
            <a:noFill/>
            <a:ln w="38100">
              <a:solidFill>
                <a:schemeClr val="folHlink"/>
              </a:solidFill>
              <a:prstDash val="sysDot"/>
              <a:round/>
              <a:headEnd/>
              <a:tailEnd/>
            </a:ln>
          </p:spPr>
          <p:txBody>
            <a:bodyPr>
              <a:spAutoFit/>
            </a:bodyPr>
            <a:lstStyle/>
            <a:p>
              <a:endParaRPr lang="en-US"/>
            </a:p>
          </p:txBody>
        </p:sp>
        <p:sp>
          <p:nvSpPr>
            <p:cNvPr id="148542" name="Line 39"/>
            <p:cNvSpPr>
              <a:spLocks noChangeShapeType="1"/>
            </p:cNvSpPr>
            <p:nvPr/>
          </p:nvSpPr>
          <p:spPr bwMode="auto">
            <a:xfrm flipV="1">
              <a:off x="1331" y="1011"/>
              <a:ext cx="163" cy="113"/>
            </a:xfrm>
            <a:prstGeom prst="line">
              <a:avLst/>
            </a:prstGeom>
            <a:noFill/>
            <a:ln w="38100">
              <a:solidFill>
                <a:schemeClr val="folHlink"/>
              </a:solidFill>
              <a:prstDash val="sysDot"/>
              <a:round/>
              <a:headEnd/>
              <a:tailEnd/>
            </a:ln>
          </p:spPr>
          <p:txBody>
            <a:bodyPr>
              <a:spAutoFit/>
            </a:bodyPr>
            <a:lstStyle/>
            <a:p>
              <a:endParaRPr lang="en-US"/>
            </a:p>
          </p:txBody>
        </p:sp>
        <p:sp>
          <p:nvSpPr>
            <p:cNvPr id="148543" name="Line 40"/>
            <p:cNvSpPr>
              <a:spLocks noChangeShapeType="1"/>
            </p:cNvSpPr>
            <p:nvPr/>
          </p:nvSpPr>
          <p:spPr bwMode="auto">
            <a:xfrm>
              <a:off x="1326" y="1130"/>
              <a:ext cx="168" cy="261"/>
            </a:xfrm>
            <a:prstGeom prst="line">
              <a:avLst/>
            </a:prstGeom>
            <a:noFill/>
            <a:ln w="38100">
              <a:solidFill>
                <a:schemeClr val="folHlink"/>
              </a:solidFill>
              <a:prstDash val="sysDot"/>
              <a:round/>
              <a:headEnd/>
              <a:tailEnd/>
            </a:ln>
          </p:spPr>
          <p:txBody>
            <a:bodyPr>
              <a:spAutoFit/>
            </a:bodyPr>
            <a:lstStyle/>
            <a:p>
              <a:endParaRPr lang="en-US"/>
            </a:p>
          </p:txBody>
        </p:sp>
        <p:sp>
          <p:nvSpPr>
            <p:cNvPr id="148544" name="Line 41"/>
            <p:cNvSpPr>
              <a:spLocks noChangeShapeType="1"/>
            </p:cNvSpPr>
            <p:nvPr/>
          </p:nvSpPr>
          <p:spPr bwMode="auto">
            <a:xfrm>
              <a:off x="1500" y="1397"/>
              <a:ext cx="81" cy="222"/>
            </a:xfrm>
            <a:prstGeom prst="line">
              <a:avLst/>
            </a:prstGeom>
            <a:noFill/>
            <a:ln w="38100">
              <a:solidFill>
                <a:schemeClr val="folHlink"/>
              </a:solidFill>
              <a:prstDash val="sysDot"/>
              <a:round/>
              <a:headEnd/>
              <a:tailEnd/>
            </a:ln>
          </p:spPr>
          <p:txBody>
            <a:bodyPr>
              <a:spAutoFit/>
            </a:bodyPr>
            <a:lstStyle/>
            <a:p>
              <a:endParaRPr lang="en-US"/>
            </a:p>
          </p:txBody>
        </p:sp>
        <p:sp>
          <p:nvSpPr>
            <p:cNvPr id="148545" name="Line 42"/>
            <p:cNvSpPr>
              <a:spLocks noChangeShapeType="1"/>
            </p:cNvSpPr>
            <p:nvPr/>
          </p:nvSpPr>
          <p:spPr bwMode="auto">
            <a:xfrm>
              <a:off x="1576" y="1625"/>
              <a:ext cx="38" cy="201"/>
            </a:xfrm>
            <a:prstGeom prst="line">
              <a:avLst/>
            </a:prstGeom>
            <a:noFill/>
            <a:ln w="38100">
              <a:solidFill>
                <a:schemeClr val="folHlink"/>
              </a:solidFill>
              <a:prstDash val="sysDot"/>
              <a:round/>
              <a:headEnd/>
              <a:tailEnd/>
            </a:ln>
          </p:spPr>
          <p:txBody>
            <a:bodyPr>
              <a:spAutoFit/>
            </a:bodyPr>
            <a:lstStyle/>
            <a:p>
              <a:endParaRPr lang="en-US"/>
            </a:p>
          </p:txBody>
        </p:sp>
        <p:sp>
          <p:nvSpPr>
            <p:cNvPr id="148546" name="Line 43"/>
            <p:cNvSpPr>
              <a:spLocks noChangeShapeType="1"/>
            </p:cNvSpPr>
            <p:nvPr/>
          </p:nvSpPr>
          <p:spPr bwMode="auto">
            <a:xfrm flipH="1">
              <a:off x="1532" y="1815"/>
              <a:ext cx="76" cy="125"/>
            </a:xfrm>
            <a:prstGeom prst="line">
              <a:avLst/>
            </a:prstGeom>
            <a:noFill/>
            <a:ln w="38100">
              <a:solidFill>
                <a:schemeClr val="folHlink"/>
              </a:solidFill>
              <a:prstDash val="sysDot"/>
              <a:round/>
              <a:headEnd/>
              <a:tailEnd/>
            </a:ln>
          </p:spPr>
          <p:txBody>
            <a:bodyPr>
              <a:spAutoFit/>
            </a:bodyPr>
            <a:lstStyle/>
            <a:p>
              <a:endParaRPr lang="en-US"/>
            </a:p>
          </p:txBody>
        </p:sp>
        <p:sp>
          <p:nvSpPr>
            <p:cNvPr id="148547" name="Line 44"/>
            <p:cNvSpPr>
              <a:spLocks noChangeShapeType="1"/>
            </p:cNvSpPr>
            <p:nvPr/>
          </p:nvSpPr>
          <p:spPr bwMode="auto">
            <a:xfrm flipV="1">
              <a:off x="701" y="2208"/>
              <a:ext cx="114" cy="1096"/>
            </a:xfrm>
            <a:prstGeom prst="line">
              <a:avLst/>
            </a:prstGeom>
            <a:noFill/>
            <a:ln w="38100">
              <a:solidFill>
                <a:schemeClr val="folHlink"/>
              </a:solidFill>
              <a:prstDash val="sysDot"/>
              <a:round/>
              <a:headEnd/>
              <a:tailEnd/>
            </a:ln>
          </p:spPr>
          <p:txBody>
            <a:bodyPr>
              <a:spAutoFit/>
            </a:bodyPr>
            <a:lstStyle/>
            <a:p>
              <a:endParaRPr lang="en-US"/>
            </a:p>
          </p:txBody>
        </p:sp>
        <p:sp>
          <p:nvSpPr>
            <p:cNvPr id="148548" name="Line 45"/>
            <p:cNvSpPr>
              <a:spLocks noChangeShapeType="1"/>
            </p:cNvSpPr>
            <p:nvPr/>
          </p:nvSpPr>
          <p:spPr bwMode="auto">
            <a:xfrm flipV="1">
              <a:off x="821" y="1940"/>
              <a:ext cx="706" cy="268"/>
            </a:xfrm>
            <a:prstGeom prst="line">
              <a:avLst/>
            </a:prstGeom>
            <a:noFill/>
            <a:ln w="38100">
              <a:solidFill>
                <a:schemeClr val="folHlink"/>
              </a:solidFill>
              <a:prstDash val="sysDot"/>
              <a:round/>
              <a:headEnd/>
              <a:tailEnd/>
            </a:ln>
          </p:spPr>
          <p:txBody>
            <a:bodyPr>
              <a:spAutoFit/>
            </a:bodyPr>
            <a:lstStyle/>
            <a:p>
              <a:endParaRPr lang="en-US"/>
            </a:p>
          </p:txBody>
        </p:sp>
        <p:sp>
          <p:nvSpPr>
            <p:cNvPr id="148549" name="Line 46"/>
            <p:cNvSpPr>
              <a:spLocks noChangeShapeType="1"/>
            </p:cNvSpPr>
            <p:nvPr/>
          </p:nvSpPr>
          <p:spPr bwMode="auto">
            <a:xfrm>
              <a:off x="706" y="3304"/>
              <a:ext cx="245" cy="195"/>
            </a:xfrm>
            <a:prstGeom prst="line">
              <a:avLst/>
            </a:prstGeom>
            <a:noFill/>
            <a:ln w="38100">
              <a:solidFill>
                <a:schemeClr val="folHlink"/>
              </a:solidFill>
              <a:prstDash val="sysDot"/>
              <a:round/>
              <a:headEnd/>
              <a:tailEnd/>
            </a:ln>
          </p:spPr>
          <p:txBody>
            <a:bodyPr>
              <a:spAutoFit/>
            </a:bodyPr>
            <a:lstStyle/>
            <a:p>
              <a:endParaRPr lang="en-US"/>
            </a:p>
          </p:txBody>
        </p:sp>
        <p:sp>
          <p:nvSpPr>
            <p:cNvPr id="148550" name="Line 47"/>
            <p:cNvSpPr>
              <a:spLocks noChangeShapeType="1"/>
            </p:cNvSpPr>
            <p:nvPr/>
          </p:nvSpPr>
          <p:spPr bwMode="auto">
            <a:xfrm flipV="1">
              <a:off x="967" y="3445"/>
              <a:ext cx="315" cy="54"/>
            </a:xfrm>
            <a:prstGeom prst="line">
              <a:avLst/>
            </a:prstGeom>
            <a:noFill/>
            <a:ln w="38100">
              <a:solidFill>
                <a:schemeClr val="folHlink"/>
              </a:solidFill>
              <a:prstDash val="sysDot"/>
              <a:round/>
              <a:headEnd/>
              <a:tailEnd/>
            </a:ln>
          </p:spPr>
          <p:txBody>
            <a:bodyPr>
              <a:spAutoFit/>
            </a:bodyPr>
            <a:lstStyle/>
            <a:p>
              <a:endParaRPr lang="en-US"/>
            </a:p>
          </p:txBody>
        </p:sp>
        <p:sp>
          <p:nvSpPr>
            <p:cNvPr id="148551" name="Line 48"/>
            <p:cNvSpPr>
              <a:spLocks noChangeShapeType="1"/>
            </p:cNvSpPr>
            <p:nvPr/>
          </p:nvSpPr>
          <p:spPr bwMode="auto">
            <a:xfrm>
              <a:off x="1293" y="3451"/>
              <a:ext cx="125" cy="28"/>
            </a:xfrm>
            <a:prstGeom prst="line">
              <a:avLst/>
            </a:prstGeom>
            <a:noFill/>
            <a:ln w="38100">
              <a:solidFill>
                <a:schemeClr val="folHlink"/>
              </a:solidFill>
              <a:prstDash val="sysDot"/>
              <a:round/>
              <a:headEnd/>
              <a:tailEnd/>
            </a:ln>
          </p:spPr>
          <p:txBody>
            <a:bodyPr>
              <a:spAutoFit/>
            </a:bodyPr>
            <a:lstStyle/>
            <a:p>
              <a:endParaRPr lang="en-US"/>
            </a:p>
          </p:txBody>
        </p:sp>
        <p:sp>
          <p:nvSpPr>
            <p:cNvPr id="148552" name="Line 49"/>
            <p:cNvSpPr>
              <a:spLocks noChangeShapeType="1"/>
            </p:cNvSpPr>
            <p:nvPr/>
          </p:nvSpPr>
          <p:spPr bwMode="auto">
            <a:xfrm flipH="1">
              <a:off x="1424" y="3402"/>
              <a:ext cx="505" cy="76"/>
            </a:xfrm>
            <a:prstGeom prst="line">
              <a:avLst/>
            </a:prstGeom>
            <a:noFill/>
            <a:ln w="38100">
              <a:solidFill>
                <a:schemeClr val="folHlink"/>
              </a:solidFill>
              <a:prstDash val="sysDot"/>
              <a:round/>
              <a:headEnd/>
              <a:tailEnd/>
            </a:ln>
          </p:spPr>
          <p:txBody>
            <a:bodyPr>
              <a:spAutoFit/>
            </a:bodyPr>
            <a:lstStyle/>
            <a:p>
              <a:endParaRPr lang="en-US"/>
            </a:p>
          </p:txBody>
        </p:sp>
        <p:sp>
          <p:nvSpPr>
            <p:cNvPr id="148553" name="Line 50"/>
            <p:cNvSpPr>
              <a:spLocks noChangeShapeType="1"/>
            </p:cNvSpPr>
            <p:nvPr/>
          </p:nvSpPr>
          <p:spPr bwMode="auto">
            <a:xfrm flipV="1">
              <a:off x="1940" y="3342"/>
              <a:ext cx="54" cy="43"/>
            </a:xfrm>
            <a:prstGeom prst="line">
              <a:avLst/>
            </a:prstGeom>
            <a:noFill/>
            <a:ln w="38100">
              <a:solidFill>
                <a:schemeClr val="folHlink"/>
              </a:solidFill>
              <a:prstDash val="sysDot"/>
              <a:round/>
              <a:headEnd/>
              <a:tailEnd/>
            </a:ln>
          </p:spPr>
          <p:txBody>
            <a:bodyPr>
              <a:spAutoFit/>
            </a:bodyPr>
            <a:lstStyle/>
            <a:p>
              <a:endParaRPr lang="en-US"/>
            </a:p>
          </p:txBody>
        </p:sp>
        <p:sp>
          <p:nvSpPr>
            <p:cNvPr id="148554" name="Line 51"/>
            <p:cNvSpPr>
              <a:spLocks noChangeShapeType="1"/>
            </p:cNvSpPr>
            <p:nvPr/>
          </p:nvSpPr>
          <p:spPr bwMode="auto">
            <a:xfrm flipH="1" flipV="1">
              <a:off x="1978" y="3249"/>
              <a:ext cx="16" cy="82"/>
            </a:xfrm>
            <a:prstGeom prst="line">
              <a:avLst/>
            </a:prstGeom>
            <a:noFill/>
            <a:ln w="38100">
              <a:solidFill>
                <a:schemeClr val="folHlink"/>
              </a:solidFill>
              <a:prstDash val="sysDot"/>
              <a:round/>
              <a:headEnd/>
              <a:tailEnd/>
            </a:ln>
          </p:spPr>
          <p:txBody>
            <a:bodyPr>
              <a:spAutoFit/>
            </a:bodyPr>
            <a:lstStyle/>
            <a:p>
              <a:endParaRPr lang="en-US"/>
            </a:p>
          </p:txBody>
        </p:sp>
        <p:sp>
          <p:nvSpPr>
            <p:cNvPr id="148555" name="Line 52"/>
            <p:cNvSpPr>
              <a:spLocks noChangeShapeType="1"/>
            </p:cNvSpPr>
            <p:nvPr/>
          </p:nvSpPr>
          <p:spPr bwMode="auto">
            <a:xfrm flipH="1" flipV="1">
              <a:off x="1978" y="3233"/>
              <a:ext cx="1005" cy="848"/>
            </a:xfrm>
            <a:prstGeom prst="line">
              <a:avLst/>
            </a:prstGeom>
            <a:noFill/>
            <a:ln w="38100">
              <a:solidFill>
                <a:schemeClr val="folHlink"/>
              </a:solidFill>
              <a:prstDash val="sysDot"/>
              <a:round/>
              <a:headEnd/>
              <a:tailEnd/>
            </a:ln>
          </p:spPr>
          <p:txBody>
            <a:bodyPr>
              <a:spAutoFit/>
            </a:bodyPr>
            <a:lstStyle/>
            <a:p>
              <a:endParaRPr lang="en-US"/>
            </a:p>
          </p:txBody>
        </p:sp>
        <p:sp>
          <p:nvSpPr>
            <p:cNvPr id="148556" name="Line 53"/>
            <p:cNvSpPr>
              <a:spLocks noChangeShapeType="1"/>
            </p:cNvSpPr>
            <p:nvPr/>
          </p:nvSpPr>
          <p:spPr bwMode="auto">
            <a:xfrm flipV="1">
              <a:off x="2994" y="4004"/>
              <a:ext cx="153" cy="65"/>
            </a:xfrm>
            <a:prstGeom prst="line">
              <a:avLst/>
            </a:prstGeom>
            <a:noFill/>
            <a:ln w="38100">
              <a:solidFill>
                <a:schemeClr val="folHlink"/>
              </a:solidFill>
              <a:prstDash val="sysDot"/>
              <a:round/>
              <a:headEnd/>
              <a:tailEnd/>
            </a:ln>
          </p:spPr>
          <p:txBody>
            <a:bodyPr>
              <a:spAutoFit/>
            </a:bodyPr>
            <a:lstStyle/>
            <a:p>
              <a:endParaRPr lang="en-US"/>
            </a:p>
          </p:txBody>
        </p:sp>
        <p:sp>
          <p:nvSpPr>
            <p:cNvPr id="148557" name="Line 55"/>
            <p:cNvSpPr>
              <a:spLocks noChangeShapeType="1"/>
            </p:cNvSpPr>
            <p:nvPr/>
          </p:nvSpPr>
          <p:spPr bwMode="auto">
            <a:xfrm flipH="1" flipV="1">
              <a:off x="3180" y="3858"/>
              <a:ext cx="500" cy="114"/>
            </a:xfrm>
            <a:prstGeom prst="line">
              <a:avLst/>
            </a:prstGeom>
            <a:noFill/>
            <a:ln w="38100">
              <a:solidFill>
                <a:schemeClr val="folHlink"/>
              </a:solidFill>
              <a:prstDash val="sysDot"/>
              <a:round/>
              <a:headEnd/>
              <a:tailEnd/>
            </a:ln>
          </p:spPr>
          <p:txBody>
            <a:bodyPr>
              <a:spAutoFit/>
            </a:bodyPr>
            <a:lstStyle/>
            <a:p>
              <a:endParaRPr lang="en-US"/>
            </a:p>
          </p:txBody>
        </p:sp>
        <p:sp>
          <p:nvSpPr>
            <p:cNvPr id="148558" name="Line 57"/>
            <p:cNvSpPr>
              <a:spLocks noChangeShapeType="1"/>
            </p:cNvSpPr>
            <p:nvPr/>
          </p:nvSpPr>
          <p:spPr bwMode="auto">
            <a:xfrm flipV="1">
              <a:off x="3157" y="3864"/>
              <a:ext cx="27" cy="130"/>
            </a:xfrm>
            <a:prstGeom prst="line">
              <a:avLst/>
            </a:prstGeom>
            <a:noFill/>
            <a:ln w="38100">
              <a:solidFill>
                <a:schemeClr val="folHlink"/>
              </a:solidFill>
              <a:prstDash val="sysDot"/>
              <a:round/>
              <a:headEnd/>
              <a:tailEnd/>
            </a:ln>
          </p:spPr>
          <p:txBody>
            <a:bodyPr>
              <a:spAutoFit/>
            </a:bodyPr>
            <a:lstStyle/>
            <a:p>
              <a:endParaRPr lang="en-US"/>
            </a:p>
          </p:txBody>
        </p:sp>
        <p:sp>
          <p:nvSpPr>
            <p:cNvPr id="148559" name="Freeform 58"/>
            <p:cNvSpPr>
              <a:spLocks/>
            </p:cNvSpPr>
            <p:nvPr/>
          </p:nvSpPr>
          <p:spPr bwMode="auto">
            <a:xfrm>
              <a:off x="3679" y="3870"/>
              <a:ext cx="179" cy="102"/>
            </a:xfrm>
            <a:custGeom>
              <a:avLst/>
              <a:gdLst>
                <a:gd name="T0" fmla="*/ 0 w 179"/>
                <a:gd name="T1" fmla="*/ 102 h 102"/>
                <a:gd name="T2" fmla="*/ 11 w 179"/>
                <a:gd name="T3" fmla="*/ 53 h 102"/>
                <a:gd name="T4" fmla="*/ 32 w 179"/>
                <a:gd name="T5" fmla="*/ 15 h 102"/>
                <a:gd name="T6" fmla="*/ 98 w 179"/>
                <a:gd name="T7" fmla="*/ 4 h 102"/>
                <a:gd name="T8" fmla="*/ 141 w 179"/>
                <a:gd name="T9" fmla="*/ 4 h 102"/>
                <a:gd name="T10" fmla="*/ 179 w 179"/>
                <a:gd name="T11" fmla="*/ 26 h 102"/>
                <a:gd name="T12" fmla="*/ 0 60000 65536"/>
                <a:gd name="T13" fmla="*/ 0 60000 65536"/>
                <a:gd name="T14" fmla="*/ 0 60000 65536"/>
                <a:gd name="T15" fmla="*/ 0 60000 65536"/>
                <a:gd name="T16" fmla="*/ 0 60000 65536"/>
                <a:gd name="T17" fmla="*/ 0 60000 65536"/>
                <a:gd name="T18" fmla="*/ 0 w 179"/>
                <a:gd name="T19" fmla="*/ 0 h 102"/>
                <a:gd name="T20" fmla="*/ 179 w 179"/>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179" h="102">
                  <a:moveTo>
                    <a:pt x="0" y="102"/>
                  </a:moveTo>
                  <a:cubicBezTo>
                    <a:pt x="3" y="84"/>
                    <a:pt x="6" y="67"/>
                    <a:pt x="11" y="53"/>
                  </a:cubicBezTo>
                  <a:cubicBezTo>
                    <a:pt x="16" y="39"/>
                    <a:pt x="17" y="23"/>
                    <a:pt x="32" y="15"/>
                  </a:cubicBezTo>
                  <a:cubicBezTo>
                    <a:pt x="47" y="7"/>
                    <a:pt x="80" y="6"/>
                    <a:pt x="98" y="4"/>
                  </a:cubicBezTo>
                  <a:cubicBezTo>
                    <a:pt x="116" y="2"/>
                    <a:pt x="128" y="0"/>
                    <a:pt x="141" y="4"/>
                  </a:cubicBezTo>
                  <a:cubicBezTo>
                    <a:pt x="154" y="8"/>
                    <a:pt x="172" y="21"/>
                    <a:pt x="179" y="26"/>
                  </a:cubicBezTo>
                </a:path>
              </a:pathLst>
            </a:custGeom>
            <a:noFill/>
            <a:ln w="38100">
              <a:solidFill>
                <a:schemeClr val="folHlink"/>
              </a:solidFill>
              <a:prstDash val="sysDot"/>
              <a:round/>
              <a:headEnd/>
              <a:tailEnd/>
            </a:ln>
          </p:spPr>
          <p:txBody>
            <a:bodyPr>
              <a:spAutoFit/>
            </a:bodyPr>
            <a:lstStyle/>
            <a:p>
              <a:endParaRPr lang="en-US"/>
            </a:p>
          </p:txBody>
        </p:sp>
      </p:grpSp>
      <p:sp>
        <p:nvSpPr>
          <p:cNvPr id="428092" name="Text Box 60"/>
          <p:cNvSpPr txBox="1">
            <a:spLocks noChangeArrowheads="1"/>
          </p:cNvSpPr>
          <p:nvPr/>
        </p:nvSpPr>
        <p:spPr bwMode="auto">
          <a:xfrm>
            <a:off x="4379913" y="2928938"/>
            <a:ext cx="1738312" cy="396875"/>
          </a:xfrm>
          <a:prstGeom prst="rect">
            <a:avLst/>
          </a:prstGeom>
          <a:solidFill>
            <a:schemeClr val="accent2"/>
          </a:solidFill>
          <a:ln w="38100">
            <a:noFill/>
            <a:miter lim="800000"/>
            <a:headEnd/>
            <a:tailEnd/>
          </a:ln>
        </p:spPr>
        <p:txBody>
          <a:bodyPr wrap="none">
            <a:spAutoFit/>
          </a:bodyPr>
          <a:lstStyle/>
          <a:p>
            <a:pPr algn="l">
              <a:lnSpc>
                <a:spcPct val="100000"/>
              </a:lnSpc>
              <a:spcBef>
                <a:spcPct val="0"/>
              </a:spcBef>
              <a:buClrTx/>
              <a:buSzTx/>
            </a:pPr>
            <a:r>
              <a:rPr lang="en-US" sz="2000">
                <a:solidFill>
                  <a:schemeClr val="folHlink"/>
                </a:solidFill>
                <a:latin typeface="Verdana" pitchFamily="34" charset="0"/>
              </a:rPr>
              <a:t>Muzdalifah</a:t>
            </a:r>
          </a:p>
        </p:txBody>
      </p:sp>
      <p:sp>
        <p:nvSpPr>
          <p:cNvPr id="428096" name="Text Box 64"/>
          <p:cNvSpPr txBox="1">
            <a:spLocks noChangeArrowheads="1"/>
          </p:cNvSpPr>
          <p:nvPr/>
        </p:nvSpPr>
        <p:spPr bwMode="auto">
          <a:xfrm>
            <a:off x="1582738" y="398463"/>
            <a:ext cx="793750" cy="366712"/>
          </a:xfrm>
          <a:prstGeom prst="rect">
            <a:avLst/>
          </a:prstGeom>
          <a:solidFill>
            <a:schemeClr val="accent2"/>
          </a:solidFill>
          <a:ln w="38100">
            <a:noFill/>
            <a:miter lim="800000"/>
            <a:headEnd/>
            <a:tailEnd/>
          </a:ln>
        </p:spPr>
        <p:txBody>
          <a:bodyPr wrap="none">
            <a:spAutoFit/>
          </a:bodyPr>
          <a:lstStyle/>
          <a:p>
            <a:pPr algn="l" eaLnBrk="0" hangingPunct="0">
              <a:lnSpc>
                <a:spcPct val="100000"/>
              </a:lnSpc>
              <a:spcBef>
                <a:spcPct val="0"/>
              </a:spcBef>
              <a:buClrTx/>
              <a:buSzTx/>
            </a:pPr>
            <a:r>
              <a:rPr lang="en-US">
                <a:solidFill>
                  <a:schemeClr val="folHlink"/>
                </a:solidFill>
                <a:latin typeface="Verdana" pitchFamily="34" charset="0"/>
              </a:rPr>
              <a:t>Mina</a:t>
            </a:r>
          </a:p>
        </p:txBody>
      </p:sp>
      <p:grpSp>
        <p:nvGrpSpPr>
          <p:cNvPr id="3" name="Group 103"/>
          <p:cNvGrpSpPr>
            <a:grpSpLocks/>
          </p:cNvGrpSpPr>
          <p:nvPr/>
        </p:nvGrpSpPr>
        <p:grpSpPr bwMode="auto">
          <a:xfrm>
            <a:off x="1793875" y="4195763"/>
            <a:ext cx="2778125" cy="485775"/>
            <a:chOff x="1130" y="2643"/>
            <a:chExt cx="1750" cy="306"/>
          </a:xfrm>
        </p:grpSpPr>
        <p:sp>
          <p:nvSpPr>
            <p:cNvPr id="148517" name="Line 65"/>
            <p:cNvSpPr>
              <a:spLocks noChangeShapeType="1"/>
            </p:cNvSpPr>
            <p:nvPr/>
          </p:nvSpPr>
          <p:spPr bwMode="auto">
            <a:xfrm flipH="1">
              <a:off x="1913" y="2690"/>
              <a:ext cx="967" cy="119"/>
            </a:xfrm>
            <a:prstGeom prst="line">
              <a:avLst/>
            </a:prstGeom>
            <a:noFill/>
            <a:ln w="38100">
              <a:solidFill>
                <a:schemeClr val="hlink"/>
              </a:solidFill>
              <a:round/>
              <a:headEnd type="stealth" w="med" len="med"/>
              <a:tailEnd/>
            </a:ln>
          </p:spPr>
          <p:txBody>
            <a:bodyPr>
              <a:spAutoFit/>
            </a:bodyPr>
            <a:lstStyle/>
            <a:p>
              <a:endParaRPr lang="en-US"/>
            </a:p>
          </p:txBody>
        </p:sp>
        <p:sp>
          <p:nvSpPr>
            <p:cNvPr id="148518" name="Text Box 66"/>
            <p:cNvSpPr txBox="1">
              <a:spLocks noChangeArrowheads="1"/>
            </p:cNvSpPr>
            <p:nvPr/>
          </p:nvSpPr>
          <p:spPr bwMode="auto">
            <a:xfrm>
              <a:off x="1130" y="2643"/>
              <a:ext cx="814" cy="306"/>
            </a:xfrm>
            <a:prstGeom prst="rect">
              <a:avLst/>
            </a:prstGeom>
            <a:solidFill>
              <a:srgbClr val="0099FF"/>
            </a:solidFill>
            <a:ln w="28575">
              <a:noFill/>
              <a:prstDash val="sysDot"/>
              <a:miter lim="800000"/>
              <a:headEnd/>
              <a:tailEnd/>
            </a:ln>
          </p:spPr>
          <p:txBody>
            <a:bodyPr wrap="none" lIns="45720" tIns="73152" rIns="45720" bIns="27432">
              <a:spAutoFit/>
            </a:bodyPr>
            <a:lstStyle/>
            <a:p>
              <a:r>
                <a:rPr lang="en-US">
                  <a:solidFill>
                    <a:srgbClr val="FFFF00"/>
                  </a:solidFill>
                </a:rPr>
                <a:t>Al-Mash’ar </a:t>
              </a:r>
            </a:p>
            <a:p>
              <a:r>
                <a:rPr lang="en-US">
                  <a:solidFill>
                    <a:srgbClr val="FFFF00"/>
                  </a:solidFill>
                </a:rPr>
                <a:t>al-Haram</a:t>
              </a:r>
            </a:p>
          </p:txBody>
        </p:sp>
      </p:grpSp>
      <p:grpSp>
        <p:nvGrpSpPr>
          <p:cNvPr id="4" name="Group 90"/>
          <p:cNvGrpSpPr>
            <a:grpSpLocks/>
          </p:cNvGrpSpPr>
          <p:nvPr/>
        </p:nvGrpSpPr>
        <p:grpSpPr bwMode="auto">
          <a:xfrm>
            <a:off x="7123113" y="5275263"/>
            <a:ext cx="1773237" cy="673100"/>
            <a:chOff x="4487" y="3323"/>
            <a:chExt cx="1117" cy="424"/>
          </a:xfrm>
        </p:grpSpPr>
        <p:sp>
          <p:nvSpPr>
            <p:cNvPr id="148515" name="Text Box 69"/>
            <p:cNvSpPr txBox="1">
              <a:spLocks noChangeArrowheads="1"/>
            </p:cNvSpPr>
            <p:nvPr/>
          </p:nvSpPr>
          <p:spPr bwMode="auto">
            <a:xfrm>
              <a:off x="4948" y="3343"/>
              <a:ext cx="656" cy="404"/>
            </a:xfrm>
            <a:prstGeom prst="rect">
              <a:avLst/>
            </a:prstGeom>
            <a:solidFill>
              <a:schemeClr val="accent2"/>
            </a:solidFill>
            <a:ln w="38100">
              <a:noFill/>
              <a:miter lim="800000"/>
              <a:headEnd/>
              <a:tailEnd/>
            </a:ln>
          </p:spPr>
          <p:txBody>
            <a:bodyPr wrap="none">
              <a:spAutoFit/>
            </a:bodyPr>
            <a:lstStyle/>
            <a:p>
              <a:pPr>
                <a:lnSpc>
                  <a:spcPct val="100000"/>
                </a:lnSpc>
                <a:spcBef>
                  <a:spcPct val="0"/>
                </a:spcBef>
                <a:buClrTx/>
                <a:buSzTx/>
              </a:pPr>
              <a:r>
                <a:rPr lang="en-US">
                  <a:latin typeface="Verdana" pitchFamily="34" charset="0"/>
                </a:rPr>
                <a:t>To </a:t>
              </a:r>
            </a:p>
            <a:p>
              <a:pPr>
                <a:lnSpc>
                  <a:spcPct val="100000"/>
                </a:lnSpc>
                <a:spcBef>
                  <a:spcPct val="0"/>
                </a:spcBef>
                <a:buClrTx/>
                <a:buSzTx/>
              </a:pPr>
              <a:r>
                <a:rPr lang="en-US">
                  <a:solidFill>
                    <a:srgbClr val="FFFF00"/>
                  </a:solidFill>
                  <a:latin typeface="Verdana" pitchFamily="34" charset="0"/>
                </a:rPr>
                <a:t>Arafah</a:t>
              </a:r>
            </a:p>
          </p:txBody>
        </p:sp>
        <p:sp>
          <p:nvSpPr>
            <p:cNvPr id="148516" name="Line 70"/>
            <p:cNvSpPr>
              <a:spLocks noChangeShapeType="1"/>
            </p:cNvSpPr>
            <p:nvPr/>
          </p:nvSpPr>
          <p:spPr bwMode="auto">
            <a:xfrm>
              <a:off x="4487" y="3323"/>
              <a:ext cx="446" cy="216"/>
            </a:xfrm>
            <a:prstGeom prst="line">
              <a:avLst/>
            </a:prstGeom>
            <a:noFill/>
            <a:ln w="57150">
              <a:solidFill>
                <a:schemeClr val="accent1"/>
              </a:solidFill>
              <a:round/>
              <a:headEnd/>
              <a:tailEnd type="triangle" w="med" len="med"/>
            </a:ln>
          </p:spPr>
          <p:txBody>
            <a:bodyPr wrap="none"/>
            <a:lstStyle/>
            <a:p>
              <a:endParaRPr lang="en-US"/>
            </a:p>
          </p:txBody>
        </p:sp>
      </p:grpSp>
      <p:grpSp>
        <p:nvGrpSpPr>
          <p:cNvPr id="5" name="Group 77"/>
          <p:cNvGrpSpPr>
            <a:grpSpLocks/>
          </p:cNvGrpSpPr>
          <p:nvPr/>
        </p:nvGrpSpPr>
        <p:grpSpPr bwMode="auto">
          <a:xfrm>
            <a:off x="374650" y="1655763"/>
            <a:ext cx="1747838" cy="728662"/>
            <a:chOff x="236" y="1043"/>
            <a:chExt cx="1101" cy="459"/>
          </a:xfrm>
        </p:grpSpPr>
        <p:sp>
          <p:nvSpPr>
            <p:cNvPr id="148513" name="Line 73"/>
            <p:cNvSpPr>
              <a:spLocks noChangeShapeType="1"/>
            </p:cNvSpPr>
            <p:nvPr/>
          </p:nvSpPr>
          <p:spPr bwMode="auto">
            <a:xfrm flipV="1">
              <a:off x="951" y="1043"/>
              <a:ext cx="386" cy="288"/>
            </a:xfrm>
            <a:prstGeom prst="line">
              <a:avLst/>
            </a:prstGeom>
            <a:noFill/>
            <a:ln w="38100">
              <a:solidFill>
                <a:schemeClr val="hlink"/>
              </a:solidFill>
              <a:round/>
              <a:headEnd/>
              <a:tailEnd type="stealth" w="med" len="med"/>
            </a:ln>
          </p:spPr>
          <p:txBody>
            <a:bodyPr>
              <a:spAutoFit/>
            </a:bodyPr>
            <a:lstStyle/>
            <a:p>
              <a:endParaRPr lang="en-US"/>
            </a:p>
          </p:txBody>
        </p:sp>
        <p:sp>
          <p:nvSpPr>
            <p:cNvPr id="148514" name="Text Box 74"/>
            <p:cNvSpPr txBox="1">
              <a:spLocks noChangeArrowheads="1"/>
            </p:cNvSpPr>
            <p:nvPr/>
          </p:nvSpPr>
          <p:spPr bwMode="auto">
            <a:xfrm>
              <a:off x="236" y="1335"/>
              <a:ext cx="1014" cy="167"/>
            </a:xfrm>
            <a:prstGeom prst="rect">
              <a:avLst/>
            </a:prstGeom>
            <a:solidFill>
              <a:srgbClr val="0099FF"/>
            </a:solidFill>
            <a:ln w="28575">
              <a:noFill/>
              <a:prstDash val="sysDot"/>
              <a:miter lim="800000"/>
              <a:headEnd/>
              <a:tailEnd/>
            </a:ln>
          </p:spPr>
          <p:txBody>
            <a:bodyPr wrap="none" lIns="45720" tIns="73152" rIns="45720" bIns="27432">
              <a:spAutoFit/>
            </a:bodyPr>
            <a:lstStyle/>
            <a:p>
              <a:r>
                <a:rPr lang="en-US">
                  <a:solidFill>
                    <a:srgbClr val="FFFF00"/>
                  </a:solidFill>
                </a:rPr>
                <a:t>Wadi Muhassir</a:t>
              </a:r>
            </a:p>
          </p:txBody>
        </p:sp>
      </p:grpSp>
      <p:grpSp>
        <p:nvGrpSpPr>
          <p:cNvPr id="6" name="Group 96"/>
          <p:cNvGrpSpPr>
            <a:grpSpLocks/>
          </p:cNvGrpSpPr>
          <p:nvPr/>
        </p:nvGrpSpPr>
        <p:grpSpPr bwMode="auto">
          <a:xfrm>
            <a:off x="509588" y="250825"/>
            <a:ext cx="8054975" cy="6253163"/>
            <a:chOff x="321" y="158"/>
            <a:chExt cx="5074" cy="3939"/>
          </a:xfrm>
        </p:grpSpPr>
        <p:grpSp>
          <p:nvGrpSpPr>
            <p:cNvPr id="7" name="Group 89"/>
            <p:cNvGrpSpPr>
              <a:grpSpLocks/>
            </p:cNvGrpSpPr>
            <p:nvPr/>
          </p:nvGrpSpPr>
          <p:grpSpPr bwMode="auto">
            <a:xfrm>
              <a:off x="321" y="158"/>
              <a:ext cx="5074" cy="3939"/>
              <a:chOff x="321" y="158"/>
              <a:chExt cx="5074" cy="3939"/>
            </a:xfrm>
          </p:grpSpPr>
          <p:sp>
            <p:nvSpPr>
              <p:cNvPr id="148504" name="Freeform 79"/>
              <p:cNvSpPr>
                <a:spLocks/>
              </p:cNvSpPr>
              <p:nvPr/>
            </p:nvSpPr>
            <p:spPr bwMode="auto">
              <a:xfrm>
                <a:off x="4064" y="3391"/>
                <a:ext cx="1331" cy="695"/>
              </a:xfrm>
              <a:custGeom>
                <a:avLst/>
                <a:gdLst>
                  <a:gd name="T0" fmla="*/ 1331 w 1331"/>
                  <a:gd name="T1" fmla="*/ 695 h 695"/>
                  <a:gd name="T2" fmla="*/ 1201 w 1331"/>
                  <a:gd name="T3" fmla="*/ 603 h 695"/>
                  <a:gd name="T4" fmla="*/ 1005 w 1331"/>
                  <a:gd name="T5" fmla="*/ 472 h 695"/>
                  <a:gd name="T6" fmla="*/ 848 w 1331"/>
                  <a:gd name="T7" fmla="*/ 385 h 695"/>
                  <a:gd name="T8" fmla="*/ 685 w 1331"/>
                  <a:gd name="T9" fmla="*/ 315 h 695"/>
                  <a:gd name="T10" fmla="*/ 505 w 1331"/>
                  <a:gd name="T11" fmla="*/ 244 h 695"/>
                  <a:gd name="T12" fmla="*/ 337 w 1331"/>
                  <a:gd name="T13" fmla="*/ 174 h 695"/>
                  <a:gd name="T14" fmla="*/ 152 w 1331"/>
                  <a:gd name="T15" fmla="*/ 103 h 695"/>
                  <a:gd name="T16" fmla="*/ 0 w 1331"/>
                  <a:gd name="T17" fmla="*/ 0 h 6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1"/>
                  <a:gd name="T28" fmla="*/ 0 h 695"/>
                  <a:gd name="T29" fmla="*/ 1331 w 1331"/>
                  <a:gd name="T30" fmla="*/ 695 h 6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1" h="695">
                    <a:moveTo>
                      <a:pt x="1331" y="695"/>
                    </a:moveTo>
                    <a:cubicBezTo>
                      <a:pt x="1293" y="667"/>
                      <a:pt x="1255" y="640"/>
                      <a:pt x="1201" y="603"/>
                    </a:cubicBezTo>
                    <a:cubicBezTo>
                      <a:pt x="1147" y="566"/>
                      <a:pt x="1064" y="508"/>
                      <a:pt x="1005" y="472"/>
                    </a:cubicBezTo>
                    <a:cubicBezTo>
                      <a:pt x="946" y="436"/>
                      <a:pt x="901" y="411"/>
                      <a:pt x="848" y="385"/>
                    </a:cubicBezTo>
                    <a:cubicBezTo>
                      <a:pt x="795" y="359"/>
                      <a:pt x="742" y="338"/>
                      <a:pt x="685" y="315"/>
                    </a:cubicBezTo>
                    <a:cubicBezTo>
                      <a:pt x="628" y="292"/>
                      <a:pt x="563" y="268"/>
                      <a:pt x="505" y="244"/>
                    </a:cubicBezTo>
                    <a:cubicBezTo>
                      <a:pt x="447" y="220"/>
                      <a:pt x="396" y="198"/>
                      <a:pt x="337" y="174"/>
                    </a:cubicBezTo>
                    <a:cubicBezTo>
                      <a:pt x="278" y="150"/>
                      <a:pt x="208" y="132"/>
                      <a:pt x="152" y="103"/>
                    </a:cubicBezTo>
                    <a:cubicBezTo>
                      <a:pt x="96" y="74"/>
                      <a:pt x="25" y="17"/>
                      <a:pt x="0" y="0"/>
                    </a:cubicBezTo>
                  </a:path>
                </a:pathLst>
              </a:custGeom>
              <a:noFill/>
              <a:ln w="38100">
                <a:solidFill>
                  <a:srgbClr val="00FF00"/>
                </a:solidFill>
                <a:round/>
                <a:headEnd/>
                <a:tailEnd/>
              </a:ln>
            </p:spPr>
            <p:txBody>
              <a:bodyPr>
                <a:spAutoFit/>
              </a:bodyPr>
              <a:lstStyle/>
              <a:p>
                <a:endParaRPr lang="en-US"/>
              </a:p>
            </p:txBody>
          </p:sp>
          <p:sp>
            <p:nvSpPr>
              <p:cNvPr id="148505" name="Freeform 80"/>
              <p:cNvSpPr>
                <a:spLocks/>
              </p:cNvSpPr>
              <p:nvPr/>
            </p:nvSpPr>
            <p:spPr bwMode="auto">
              <a:xfrm>
                <a:off x="3999" y="3445"/>
                <a:ext cx="1293" cy="646"/>
              </a:xfrm>
              <a:custGeom>
                <a:avLst/>
                <a:gdLst>
                  <a:gd name="T0" fmla="*/ 1293 w 1293"/>
                  <a:gd name="T1" fmla="*/ 646 h 646"/>
                  <a:gd name="T2" fmla="*/ 1168 w 1293"/>
                  <a:gd name="T3" fmla="*/ 554 h 646"/>
                  <a:gd name="T4" fmla="*/ 1027 w 1293"/>
                  <a:gd name="T5" fmla="*/ 456 h 646"/>
                  <a:gd name="T6" fmla="*/ 896 w 1293"/>
                  <a:gd name="T7" fmla="*/ 380 h 646"/>
                  <a:gd name="T8" fmla="*/ 755 w 1293"/>
                  <a:gd name="T9" fmla="*/ 315 h 646"/>
                  <a:gd name="T10" fmla="*/ 570 w 1293"/>
                  <a:gd name="T11" fmla="*/ 244 h 646"/>
                  <a:gd name="T12" fmla="*/ 407 w 1293"/>
                  <a:gd name="T13" fmla="*/ 190 h 646"/>
                  <a:gd name="T14" fmla="*/ 320 w 1293"/>
                  <a:gd name="T15" fmla="*/ 157 h 646"/>
                  <a:gd name="T16" fmla="*/ 195 w 1293"/>
                  <a:gd name="T17" fmla="*/ 119 h 646"/>
                  <a:gd name="T18" fmla="*/ 103 w 1293"/>
                  <a:gd name="T19" fmla="*/ 87 h 646"/>
                  <a:gd name="T20" fmla="*/ 0 w 1293"/>
                  <a:gd name="T21" fmla="*/ 0 h 6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3"/>
                  <a:gd name="T34" fmla="*/ 0 h 646"/>
                  <a:gd name="T35" fmla="*/ 1293 w 1293"/>
                  <a:gd name="T36" fmla="*/ 646 h 6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3" h="646">
                    <a:moveTo>
                      <a:pt x="1293" y="646"/>
                    </a:moveTo>
                    <a:cubicBezTo>
                      <a:pt x="1252" y="616"/>
                      <a:pt x="1212" y="586"/>
                      <a:pt x="1168" y="554"/>
                    </a:cubicBezTo>
                    <a:cubicBezTo>
                      <a:pt x="1124" y="522"/>
                      <a:pt x="1072" y="485"/>
                      <a:pt x="1027" y="456"/>
                    </a:cubicBezTo>
                    <a:cubicBezTo>
                      <a:pt x="982" y="427"/>
                      <a:pt x="941" y="403"/>
                      <a:pt x="896" y="380"/>
                    </a:cubicBezTo>
                    <a:cubicBezTo>
                      <a:pt x="851" y="357"/>
                      <a:pt x="809" y="338"/>
                      <a:pt x="755" y="315"/>
                    </a:cubicBezTo>
                    <a:cubicBezTo>
                      <a:pt x="701" y="292"/>
                      <a:pt x="628" y="265"/>
                      <a:pt x="570" y="244"/>
                    </a:cubicBezTo>
                    <a:cubicBezTo>
                      <a:pt x="512" y="223"/>
                      <a:pt x="449" y="204"/>
                      <a:pt x="407" y="190"/>
                    </a:cubicBezTo>
                    <a:cubicBezTo>
                      <a:pt x="365" y="176"/>
                      <a:pt x="355" y="169"/>
                      <a:pt x="320" y="157"/>
                    </a:cubicBezTo>
                    <a:cubicBezTo>
                      <a:pt x="285" y="145"/>
                      <a:pt x="231" y="131"/>
                      <a:pt x="195" y="119"/>
                    </a:cubicBezTo>
                    <a:cubicBezTo>
                      <a:pt x="159" y="107"/>
                      <a:pt x="135" y="107"/>
                      <a:pt x="103" y="87"/>
                    </a:cubicBezTo>
                    <a:cubicBezTo>
                      <a:pt x="71" y="67"/>
                      <a:pt x="35" y="33"/>
                      <a:pt x="0" y="0"/>
                    </a:cubicBezTo>
                  </a:path>
                </a:pathLst>
              </a:custGeom>
              <a:noFill/>
              <a:ln w="38100">
                <a:solidFill>
                  <a:srgbClr val="00FF00"/>
                </a:solidFill>
                <a:round/>
                <a:headEnd/>
                <a:tailEnd/>
              </a:ln>
            </p:spPr>
            <p:txBody>
              <a:bodyPr>
                <a:spAutoFit/>
              </a:bodyPr>
              <a:lstStyle/>
              <a:p>
                <a:endParaRPr lang="en-US"/>
              </a:p>
            </p:txBody>
          </p:sp>
          <p:sp>
            <p:nvSpPr>
              <p:cNvPr id="148506" name="Freeform 81"/>
              <p:cNvSpPr>
                <a:spLocks/>
              </p:cNvSpPr>
              <p:nvPr/>
            </p:nvSpPr>
            <p:spPr bwMode="auto">
              <a:xfrm>
                <a:off x="3967" y="3505"/>
                <a:ext cx="1250" cy="592"/>
              </a:xfrm>
              <a:custGeom>
                <a:avLst/>
                <a:gdLst>
                  <a:gd name="T0" fmla="*/ 1250 w 1250"/>
                  <a:gd name="T1" fmla="*/ 592 h 592"/>
                  <a:gd name="T2" fmla="*/ 1146 w 1250"/>
                  <a:gd name="T3" fmla="*/ 511 h 592"/>
                  <a:gd name="T4" fmla="*/ 1027 w 1250"/>
                  <a:gd name="T5" fmla="*/ 440 h 592"/>
                  <a:gd name="T6" fmla="*/ 831 w 1250"/>
                  <a:gd name="T7" fmla="*/ 348 h 592"/>
                  <a:gd name="T8" fmla="*/ 695 w 1250"/>
                  <a:gd name="T9" fmla="*/ 288 h 592"/>
                  <a:gd name="T10" fmla="*/ 587 w 1250"/>
                  <a:gd name="T11" fmla="*/ 250 h 592"/>
                  <a:gd name="T12" fmla="*/ 435 w 1250"/>
                  <a:gd name="T13" fmla="*/ 206 h 592"/>
                  <a:gd name="T14" fmla="*/ 315 w 1250"/>
                  <a:gd name="T15" fmla="*/ 168 h 592"/>
                  <a:gd name="T16" fmla="*/ 201 w 1250"/>
                  <a:gd name="T17" fmla="*/ 119 h 592"/>
                  <a:gd name="T18" fmla="*/ 70 w 1250"/>
                  <a:gd name="T19" fmla="*/ 43 h 592"/>
                  <a:gd name="T20" fmla="*/ 0 w 1250"/>
                  <a:gd name="T21" fmla="*/ 0 h 5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0"/>
                  <a:gd name="T34" fmla="*/ 0 h 592"/>
                  <a:gd name="T35" fmla="*/ 1250 w 1250"/>
                  <a:gd name="T36" fmla="*/ 592 h 5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0" h="592">
                    <a:moveTo>
                      <a:pt x="1250" y="592"/>
                    </a:moveTo>
                    <a:cubicBezTo>
                      <a:pt x="1216" y="564"/>
                      <a:pt x="1183" y="536"/>
                      <a:pt x="1146" y="511"/>
                    </a:cubicBezTo>
                    <a:cubicBezTo>
                      <a:pt x="1109" y="486"/>
                      <a:pt x="1079" y="467"/>
                      <a:pt x="1027" y="440"/>
                    </a:cubicBezTo>
                    <a:cubicBezTo>
                      <a:pt x="975" y="413"/>
                      <a:pt x="886" y="373"/>
                      <a:pt x="831" y="348"/>
                    </a:cubicBezTo>
                    <a:cubicBezTo>
                      <a:pt x="776" y="323"/>
                      <a:pt x="736" y="304"/>
                      <a:pt x="695" y="288"/>
                    </a:cubicBezTo>
                    <a:cubicBezTo>
                      <a:pt x="654" y="272"/>
                      <a:pt x="630" y="264"/>
                      <a:pt x="587" y="250"/>
                    </a:cubicBezTo>
                    <a:cubicBezTo>
                      <a:pt x="544" y="236"/>
                      <a:pt x="480" y="220"/>
                      <a:pt x="435" y="206"/>
                    </a:cubicBezTo>
                    <a:cubicBezTo>
                      <a:pt x="390" y="192"/>
                      <a:pt x="354" y="182"/>
                      <a:pt x="315" y="168"/>
                    </a:cubicBezTo>
                    <a:cubicBezTo>
                      <a:pt x="276" y="154"/>
                      <a:pt x="242" y="140"/>
                      <a:pt x="201" y="119"/>
                    </a:cubicBezTo>
                    <a:cubicBezTo>
                      <a:pt x="160" y="98"/>
                      <a:pt x="103" y="63"/>
                      <a:pt x="70" y="43"/>
                    </a:cubicBezTo>
                    <a:cubicBezTo>
                      <a:pt x="37" y="23"/>
                      <a:pt x="18" y="11"/>
                      <a:pt x="0" y="0"/>
                    </a:cubicBezTo>
                  </a:path>
                </a:pathLst>
              </a:custGeom>
              <a:noFill/>
              <a:ln w="38100">
                <a:solidFill>
                  <a:srgbClr val="00FF00"/>
                </a:solidFill>
                <a:round/>
                <a:headEnd/>
                <a:tailEnd/>
              </a:ln>
            </p:spPr>
            <p:txBody>
              <a:bodyPr>
                <a:spAutoFit/>
              </a:bodyPr>
              <a:lstStyle/>
              <a:p>
                <a:endParaRPr lang="en-US"/>
              </a:p>
            </p:txBody>
          </p:sp>
          <p:sp>
            <p:nvSpPr>
              <p:cNvPr id="148507" name="Line 82"/>
              <p:cNvSpPr>
                <a:spLocks noChangeShapeType="1"/>
              </p:cNvSpPr>
              <p:nvPr/>
            </p:nvSpPr>
            <p:spPr bwMode="auto">
              <a:xfrm flipH="1" flipV="1">
                <a:off x="1342" y="962"/>
                <a:ext cx="2733" cy="2434"/>
              </a:xfrm>
              <a:prstGeom prst="line">
                <a:avLst/>
              </a:prstGeom>
              <a:noFill/>
              <a:ln w="38100">
                <a:solidFill>
                  <a:srgbClr val="00FF00"/>
                </a:solidFill>
                <a:round/>
                <a:headEnd/>
                <a:tailEnd/>
              </a:ln>
            </p:spPr>
            <p:txBody>
              <a:bodyPr>
                <a:spAutoFit/>
              </a:bodyPr>
              <a:lstStyle/>
              <a:p>
                <a:endParaRPr lang="en-US"/>
              </a:p>
            </p:txBody>
          </p:sp>
          <p:sp>
            <p:nvSpPr>
              <p:cNvPr id="148508" name="Line 83"/>
              <p:cNvSpPr>
                <a:spLocks noChangeShapeType="1"/>
              </p:cNvSpPr>
              <p:nvPr/>
            </p:nvSpPr>
            <p:spPr bwMode="auto">
              <a:xfrm flipH="1" flipV="1">
                <a:off x="962" y="636"/>
                <a:ext cx="380" cy="326"/>
              </a:xfrm>
              <a:prstGeom prst="line">
                <a:avLst/>
              </a:prstGeom>
              <a:noFill/>
              <a:ln w="38100">
                <a:solidFill>
                  <a:srgbClr val="00FF00"/>
                </a:solidFill>
                <a:round/>
                <a:headEnd/>
                <a:tailEnd/>
              </a:ln>
            </p:spPr>
            <p:txBody>
              <a:bodyPr>
                <a:spAutoFit/>
              </a:bodyPr>
              <a:lstStyle/>
              <a:p>
                <a:endParaRPr lang="en-US"/>
              </a:p>
            </p:txBody>
          </p:sp>
          <p:sp>
            <p:nvSpPr>
              <p:cNvPr id="148509" name="Freeform 85"/>
              <p:cNvSpPr>
                <a:spLocks/>
              </p:cNvSpPr>
              <p:nvPr/>
            </p:nvSpPr>
            <p:spPr bwMode="auto">
              <a:xfrm>
                <a:off x="321" y="158"/>
                <a:ext cx="641" cy="483"/>
              </a:xfrm>
              <a:custGeom>
                <a:avLst/>
                <a:gdLst>
                  <a:gd name="T0" fmla="*/ 641 w 641"/>
                  <a:gd name="T1" fmla="*/ 483 h 483"/>
                  <a:gd name="T2" fmla="*/ 559 w 641"/>
                  <a:gd name="T3" fmla="*/ 429 h 483"/>
                  <a:gd name="T4" fmla="*/ 478 w 641"/>
                  <a:gd name="T5" fmla="*/ 385 h 483"/>
                  <a:gd name="T6" fmla="*/ 440 w 641"/>
                  <a:gd name="T7" fmla="*/ 358 h 483"/>
                  <a:gd name="T8" fmla="*/ 38 w 641"/>
                  <a:gd name="T9" fmla="*/ 27 h 483"/>
                  <a:gd name="T10" fmla="*/ 0 w 641"/>
                  <a:gd name="T11" fmla="*/ 0 h 483"/>
                  <a:gd name="T12" fmla="*/ 0 60000 65536"/>
                  <a:gd name="T13" fmla="*/ 0 60000 65536"/>
                  <a:gd name="T14" fmla="*/ 0 60000 65536"/>
                  <a:gd name="T15" fmla="*/ 0 60000 65536"/>
                  <a:gd name="T16" fmla="*/ 0 60000 65536"/>
                  <a:gd name="T17" fmla="*/ 0 60000 65536"/>
                  <a:gd name="T18" fmla="*/ 0 w 641"/>
                  <a:gd name="T19" fmla="*/ 0 h 483"/>
                  <a:gd name="T20" fmla="*/ 641 w 641"/>
                  <a:gd name="T21" fmla="*/ 483 h 483"/>
                </a:gdLst>
                <a:ahLst/>
                <a:cxnLst>
                  <a:cxn ang="T12">
                    <a:pos x="T0" y="T1"/>
                  </a:cxn>
                  <a:cxn ang="T13">
                    <a:pos x="T2" y="T3"/>
                  </a:cxn>
                  <a:cxn ang="T14">
                    <a:pos x="T4" y="T5"/>
                  </a:cxn>
                  <a:cxn ang="T15">
                    <a:pos x="T6" y="T7"/>
                  </a:cxn>
                  <a:cxn ang="T16">
                    <a:pos x="T8" y="T9"/>
                  </a:cxn>
                  <a:cxn ang="T17">
                    <a:pos x="T10" y="T11"/>
                  </a:cxn>
                </a:cxnLst>
                <a:rect l="T18" t="T19" r="T20" b="T21"/>
                <a:pathLst>
                  <a:path w="641" h="483">
                    <a:moveTo>
                      <a:pt x="641" y="483"/>
                    </a:moveTo>
                    <a:lnTo>
                      <a:pt x="559" y="429"/>
                    </a:lnTo>
                    <a:lnTo>
                      <a:pt x="478" y="385"/>
                    </a:lnTo>
                    <a:lnTo>
                      <a:pt x="440" y="358"/>
                    </a:lnTo>
                    <a:lnTo>
                      <a:pt x="38" y="27"/>
                    </a:lnTo>
                    <a:lnTo>
                      <a:pt x="0" y="0"/>
                    </a:lnTo>
                  </a:path>
                </a:pathLst>
              </a:custGeom>
              <a:noFill/>
              <a:ln w="38100">
                <a:solidFill>
                  <a:srgbClr val="00FF00"/>
                </a:solidFill>
                <a:round/>
                <a:headEnd/>
                <a:tailEnd/>
              </a:ln>
            </p:spPr>
            <p:txBody>
              <a:bodyPr>
                <a:spAutoFit/>
              </a:bodyPr>
              <a:lstStyle/>
              <a:p>
                <a:endParaRPr lang="en-US"/>
              </a:p>
            </p:txBody>
          </p:sp>
          <p:sp>
            <p:nvSpPr>
              <p:cNvPr id="148510" name="Line 86"/>
              <p:cNvSpPr>
                <a:spLocks noChangeShapeType="1"/>
              </p:cNvSpPr>
              <p:nvPr/>
            </p:nvSpPr>
            <p:spPr bwMode="auto">
              <a:xfrm flipH="1" flipV="1">
                <a:off x="2831" y="2364"/>
                <a:ext cx="1174" cy="1081"/>
              </a:xfrm>
              <a:prstGeom prst="line">
                <a:avLst/>
              </a:prstGeom>
              <a:noFill/>
              <a:ln w="38100">
                <a:solidFill>
                  <a:srgbClr val="00FF00"/>
                </a:solidFill>
                <a:round/>
                <a:headEnd/>
                <a:tailEnd/>
              </a:ln>
            </p:spPr>
            <p:txBody>
              <a:bodyPr>
                <a:spAutoFit/>
              </a:bodyPr>
              <a:lstStyle/>
              <a:p>
                <a:endParaRPr lang="en-US"/>
              </a:p>
            </p:txBody>
          </p:sp>
          <p:sp>
            <p:nvSpPr>
              <p:cNvPr id="148511" name="Freeform 87"/>
              <p:cNvSpPr>
                <a:spLocks/>
              </p:cNvSpPr>
              <p:nvPr/>
            </p:nvSpPr>
            <p:spPr bwMode="auto">
              <a:xfrm>
                <a:off x="1614" y="1217"/>
                <a:ext cx="1217" cy="1147"/>
              </a:xfrm>
              <a:custGeom>
                <a:avLst/>
                <a:gdLst>
                  <a:gd name="T0" fmla="*/ 1217 w 1217"/>
                  <a:gd name="T1" fmla="*/ 1147 h 1147"/>
                  <a:gd name="T2" fmla="*/ 1125 w 1217"/>
                  <a:gd name="T3" fmla="*/ 1076 h 1147"/>
                  <a:gd name="T4" fmla="*/ 989 w 1217"/>
                  <a:gd name="T5" fmla="*/ 978 h 1147"/>
                  <a:gd name="T6" fmla="*/ 918 w 1217"/>
                  <a:gd name="T7" fmla="*/ 924 h 1147"/>
                  <a:gd name="T8" fmla="*/ 826 w 1217"/>
                  <a:gd name="T9" fmla="*/ 810 h 1147"/>
                  <a:gd name="T10" fmla="*/ 685 w 1217"/>
                  <a:gd name="T11" fmla="*/ 679 h 1147"/>
                  <a:gd name="T12" fmla="*/ 581 w 1217"/>
                  <a:gd name="T13" fmla="*/ 565 h 1147"/>
                  <a:gd name="T14" fmla="*/ 407 w 1217"/>
                  <a:gd name="T15" fmla="*/ 386 h 1147"/>
                  <a:gd name="T16" fmla="*/ 185 w 1217"/>
                  <a:gd name="T17" fmla="*/ 180 h 1147"/>
                  <a:gd name="T18" fmla="*/ 0 w 1217"/>
                  <a:gd name="T19" fmla="*/ 0 h 1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7"/>
                  <a:gd name="T31" fmla="*/ 0 h 1147"/>
                  <a:gd name="T32" fmla="*/ 1217 w 1217"/>
                  <a:gd name="T33" fmla="*/ 1147 h 1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7" h="1147">
                    <a:moveTo>
                      <a:pt x="1217" y="1147"/>
                    </a:moveTo>
                    <a:lnTo>
                      <a:pt x="1125" y="1076"/>
                    </a:lnTo>
                    <a:lnTo>
                      <a:pt x="989" y="978"/>
                    </a:lnTo>
                    <a:lnTo>
                      <a:pt x="918" y="924"/>
                    </a:lnTo>
                    <a:lnTo>
                      <a:pt x="826" y="810"/>
                    </a:lnTo>
                    <a:lnTo>
                      <a:pt x="685" y="679"/>
                    </a:lnTo>
                    <a:lnTo>
                      <a:pt x="581" y="565"/>
                    </a:lnTo>
                    <a:lnTo>
                      <a:pt x="407" y="386"/>
                    </a:lnTo>
                    <a:lnTo>
                      <a:pt x="185" y="180"/>
                    </a:lnTo>
                    <a:lnTo>
                      <a:pt x="0" y="0"/>
                    </a:lnTo>
                  </a:path>
                </a:pathLst>
              </a:custGeom>
              <a:noFill/>
              <a:ln w="38100">
                <a:solidFill>
                  <a:srgbClr val="00FF00"/>
                </a:solidFill>
                <a:round/>
                <a:headEnd/>
                <a:tailEnd/>
              </a:ln>
            </p:spPr>
            <p:txBody>
              <a:bodyPr>
                <a:spAutoFit/>
              </a:bodyPr>
              <a:lstStyle/>
              <a:p>
                <a:endParaRPr lang="en-US"/>
              </a:p>
            </p:txBody>
          </p:sp>
          <p:sp>
            <p:nvSpPr>
              <p:cNvPr id="148512" name="Freeform 88"/>
              <p:cNvSpPr>
                <a:spLocks/>
              </p:cNvSpPr>
              <p:nvPr/>
            </p:nvSpPr>
            <p:spPr bwMode="auto">
              <a:xfrm>
                <a:off x="2842" y="2391"/>
                <a:ext cx="1125" cy="1114"/>
              </a:xfrm>
              <a:custGeom>
                <a:avLst/>
                <a:gdLst>
                  <a:gd name="T0" fmla="*/ 1125 w 1125"/>
                  <a:gd name="T1" fmla="*/ 1114 h 1114"/>
                  <a:gd name="T2" fmla="*/ 418 w 1125"/>
                  <a:gd name="T3" fmla="*/ 478 h 1114"/>
                  <a:gd name="T4" fmla="*/ 321 w 1125"/>
                  <a:gd name="T5" fmla="*/ 424 h 1114"/>
                  <a:gd name="T6" fmla="*/ 201 w 1125"/>
                  <a:gd name="T7" fmla="*/ 413 h 1114"/>
                  <a:gd name="T8" fmla="*/ 158 w 1125"/>
                  <a:gd name="T9" fmla="*/ 369 h 1114"/>
                  <a:gd name="T10" fmla="*/ 141 w 1125"/>
                  <a:gd name="T11" fmla="*/ 244 h 1114"/>
                  <a:gd name="T12" fmla="*/ 87 w 1125"/>
                  <a:gd name="T13" fmla="*/ 92 h 1114"/>
                  <a:gd name="T14" fmla="*/ 0 w 1125"/>
                  <a:gd name="T15" fmla="*/ 0 h 1114"/>
                  <a:gd name="T16" fmla="*/ 0 60000 65536"/>
                  <a:gd name="T17" fmla="*/ 0 60000 65536"/>
                  <a:gd name="T18" fmla="*/ 0 60000 65536"/>
                  <a:gd name="T19" fmla="*/ 0 60000 65536"/>
                  <a:gd name="T20" fmla="*/ 0 60000 65536"/>
                  <a:gd name="T21" fmla="*/ 0 60000 65536"/>
                  <a:gd name="T22" fmla="*/ 0 60000 65536"/>
                  <a:gd name="T23" fmla="*/ 0 60000 65536"/>
                  <a:gd name="T24" fmla="*/ 0 w 1125"/>
                  <a:gd name="T25" fmla="*/ 0 h 1114"/>
                  <a:gd name="T26" fmla="*/ 1125 w 1125"/>
                  <a:gd name="T27" fmla="*/ 1114 h 11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5" h="1114">
                    <a:moveTo>
                      <a:pt x="1125" y="1114"/>
                    </a:moveTo>
                    <a:lnTo>
                      <a:pt x="418" y="478"/>
                    </a:lnTo>
                    <a:lnTo>
                      <a:pt x="321" y="424"/>
                    </a:lnTo>
                    <a:lnTo>
                      <a:pt x="201" y="413"/>
                    </a:lnTo>
                    <a:lnTo>
                      <a:pt x="158" y="369"/>
                    </a:lnTo>
                    <a:lnTo>
                      <a:pt x="141" y="244"/>
                    </a:lnTo>
                    <a:lnTo>
                      <a:pt x="87" y="92"/>
                    </a:lnTo>
                    <a:lnTo>
                      <a:pt x="0" y="0"/>
                    </a:lnTo>
                  </a:path>
                </a:pathLst>
              </a:custGeom>
              <a:noFill/>
              <a:ln w="38100">
                <a:solidFill>
                  <a:srgbClr val="00FF00"/>
                </a:solidFill>
                <a:round/>
                <a:headEnd/>
                <a:tailEnd/>
              </a:ln>
            </p:spPr>
            <p:txBody>
              <a:bodyPr>
                <a:spAutoFit/>
              </a:bodyPr>
              <a:lstStyle/>
              <a:p>
                <a:endParaRPr lang="en-US"/>
              </a:p>
            </p:txBody>
          </p:sp>
        </p:grpSp>
        <p:pic>
          <p:nvPicPr>
            <p:cNvPr id="148500" name="Picture 92"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2269" y="1785"/>
              <a:ext cx="98" cy="163"/>
            </a:xfrm>
            <a:prstGeom prst="rect">
              <a:avLst/>
            </a:prstGeom>
            <a:noFill/>
            <a:ln w="9525">
              <a:noFill/>
              <a:miter lim="800000"/>
              <a:headEnd/>
              <a:tailEnd/>
            </a:ln>
          </p:spPr>
        </p:pic>
        <p:pic>
          <p:nvPicPr>
            <p:cNvPr id="148501" name="Picture 93"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925" y="559"/>
              <a:ext cx="98" cy="163"/>
            </a:xfrm>
            <a:prstGeom prst="rect">
              <a:avLst/>
            </a:prstGeom>
            <a:noFill/>
            <a:ln w="9525">
              <a:noFill/>
              <a:miter lim="800000"/>
              <a:headEnd/>
              <a:tailEnd/>
            </a:ln>
          </p:spPr>
        </p:pic>
        <p:pic>
          <p:nvPicPr>
            <p:cNvPr id="148502" name="Picture 94"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3537" y="2972"/>
              <a:ext cx="98" cy="163"/>
            </a:xfrm>
            <a:prstGeom prst="rect">
              <a:avLst/>
            </a:prstGeom>
            <a:noFill/>
            <a:ln w="9525">
              <a:noFill/>
              <a:miter lim="800000"/>
              <a:headEnd/>
              <a:tailEnd/>
            </a:ln>
          </p:spPr>
        </p:pic>
        <p:pic>
          <p:nvPicPr>
            <p:cNvPr id="148503" name="Picture 95" descr="C:\Documents and Settings\obellal\My Documents\Hajj\presentation pictures\pedestrian.jpg"/>
            <p:cNvPicPr>
              <a:picLocks noChangeAspect="1" noChangeArrowheads="1"/>
            </p:cNvPicPr>
            <p:nvPr/>
          </p:nvPicPr>
          <p:blipFill>
            <a:blip r:embed="rId4" cstate="print"/>
            <a:srcRect/>
            <a:stretch>
              <a:fillRect/>
            </a:stretch>
          </p:blipFill>
          <p:spPr bwMode="auto">
            <a:xfrm>
              <a:off x="4703" y="3703"/>
              <a:ext cx="98" cy="163"/>
            </a:xfrm>
            <a:prstGeom prst="rect">
              <a:avLst/>
            </a:prstGeom>
            <a:noFill/>
            <a:ln w="9525">
              <a:noFill/>
              <a:miter lim="800000"/>
              <a:headEnd/>
              <a:tailEnd/>
            </a:ln>
          </p:spPr>
        </p:pic>
      </p:grpSp>
      <p:grpSp>
        <p:nvGrpSpPr>
          <p:cNvPr id="8" name="Group 104"/>
          <p:cNvGrpSpPr>
            <a:grpSpLocks/>
          </p:cNvGrpSpPr>
          <p:nvPr/>
        </p:nvGrpSpPr>
        <p:grpSpPr bwMode="auto">
          <a:xfrm>
            <a:off x="2559050" y="3235325"/>
            <a:ext cx="3184525" cy="1639888"/>
            <a:chOff x="1612" y="2038"/>
            <a:chExt cx="2006" cy="1033"/>
          </a:xfrm>
        </p:grpSpPr>
        <p:sp>
          <p:nvSpPr>
            <p:cNvPr id="148496" name="Text Box 100"/>
            <p:cNvSpPr txBox="1">
              <a:spLocks noChangeArrowheads="1"/>
            </p:cNvSpPr>
            <p:nvPr/>
          </p:nvSpPr>
          <p:spPr bwMode="auto">
            <a:xfrm rot="-2687107">
              <a:off x="1612" y="2038"/>
              <a:ext cx="663"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King Faisal Bridge</a:t>
              </a:r>
            </a:p>
          </p:txBody>
        </p:sp>
        <p:sp>
          <p:nvSpPr>
            <p:cNvPr id="148497" name="Text Box 101"/>
            <p:cNvSpPr txBox="1">
              <a:spLocks noChangeArrowheads="1"/>
            </p:cNvSpPr>
            <p:nvPr/>
          </p:nvSpPr>
          <p:spPr bwMode="auto">
            <a:xfrm rot="2081256">
              <a:off x="3273" y="2305"/>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6</a:t>
              </a:r>
            </a:p>
          </p:txBody>
        </p:sp>
        <p:sp>
          <p:nvSpPr>
            <p:cNvPr id="148498" name="Text Box 102"/>
            <p:cNvSpPr txBox="1">
              <a:spLocks noChangeArrowheads="1"/>
            </p:cNvSpPr>
            <p:nvPr/>
          </p:nvSpPr>
          <p:spPr bwMode="auto">
            <a:xfrm rot="2994584">
              <a:off x="2768" y="2841"/>
              <a:ext cx="345" cy="115"/>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a:solidFill>
                    <a:srgbClr val="F1FE76"/>
                  </a:solidFill>
                  <a:latin typeface="Arial Narrow" pitchFamily="34" charset="0"/>
                </a:rPr>
                <a:t>Road # 5</a:t>
              </a:r>
            </a:p>
          </p:txBody>
        </p:sp>
      </p:grpSp>
      <p:sp>
        <p:nvSpPr>
          <p:cNvPr id="80" name="Rounded Rectangular Callout 79"/>
          <p:cNvSpPr/>
          <p:nvPr/>
        </p:nvSpPr>
        <p:spPr bwMode="auto">
          <a:xfrm>
            <a:off x="3249637" y="365760"/>
            <a:ext cx="5655212" cy="3530991"/>
          </a:xfrm>
          <a:prstGeom prst="wedgeRoundRectCallout">
            <a:avLst>
              <a:gd name="adj1" fmla="val -26057"/>
              <a:gd name="adj2" fmla="val 60110"/>
              <a:gd name="adj3" fmla="val 16667"/>
            </a:avLst>
          </a:prstGeom>
          <a:blipFill dpi="0" rotWithShape="0">
            <a:blip r:embed="rId5" cstate="print"/>
            <a:srcRect/>
            <a:stretch>
              <a:fillRect/>
            </a:stretch>
          </a:blip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28092"/>
                                        </p:tgtEl>
                                        <p:attrNameLst>
                                          <p:attrName>style.visibility</p:attrName>
                                        </p:attrNameLst>
                                      </p:cBhvr>
                                      <p:to>
                                        <p:strVal val="visible"/>
                                      </p:to>
                                    </p:set>
                                    <p:anim calcmode="lin" valueType="num">
                                      <p:cBhvr>
                                        <p:cTn id="7" dur="500" fill="hold"/>
                                        <p:tgtEl>
                                          <p:spTgt spid="428092"/>
                                        </p:tgtEl>
                                        <p:attrNameLst>
                                          <p:attrName>ppt_w</p:attrName>
                                        </p:attrNameLst>
                                      </p:cBhvr>
                                      <p:tavLst>
                                        <p:tav tm="0">
                                          <p:val>
                                            <p:fltVal val="0"/>
                                          </p:val>
                                        </p:tav>
                                        <p:tav tm="100000">
                                          <p:val>
                                            <p:strVal val="#ppt_w"/>
                                          </p:val>
                                        </p:tav>
                                      </p:tavLst>
                                    </p:anim>
                                    <p:anim calcmode="lin" valueType="num">
                                      <p:cBhvr>
                                        <p:cTn id="8" dur="500" fill="hold"/>
                                        <p:tgtEl>
                                          <p:spTgt spid="42809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52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ppt_x</p:attrName>
                                        </p:attrNameLst>
                                      </p:cBhvr>
                                      <p:tavLst>
                                        <p:tav tm="0">
                                          <p:val>
                                            <p:fltVal val="0.5"/>
                                          </p:val>
                                        </p:tav>
                                        <p:tav tm="100000">
                                          <p:val>
                                            <p:strVal val="#ppt_x"/>
                                          </p:val>
                                        </p:tav>
                                      </p:tavLst>
                                    </p:anim>
                                    <p:anim calcmode="lin" valueType="num">
                                      <p:cBhvr>
                                        <p:cTn id="16"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428096"/>
                                        </p:tgtEl>
                                        <p:attrNameLst>
                                          <p:attrName>style.visibility</p:attrName>
                                        </p:attrNameLst>
                                      </p:cBhvr>
                                      <p:to>
                                        <p:strVal val="visible"/>
                                      </p:to>
                                    </p:set>
                                    <p:anim calcmode="lin" valueType="num">
                                      <p:cBhvr>
                                        <p:cTn id="21" dur="500" fill="hold"/>
                                        <p:tgtEl>
                                          <p:spTgt spid="428096"/>
                                        </p:tgtEl>
                                        <p:attrNameLst>
                                          <p:attrName>ppt_w</p:attrName>
                                        </p:attrNameLst>
                                      </p:cBhvr>
                                      <p:tavLst>
                                        <p:tav tm="0">
                                          <p:val>
                                            <p:fltVal val="0"/>
                                          </p:val>
                                        </p:tav>
                                        <p:tav tm="100000">
                                          <p:val>
                                            <p:strVal val="#ppt_w"/>
                                          </p:val>
                                        </p:tav>
                                      </p:tavLst>
                                    </p:anim>
                                    <p:anim calcmode="lin" valueType="num">
                                      <p:cBhvr>
                                        <p:cTn id="22" dur="500" fill="hold"/>
                                        <p:tgtEl>
                                          <p:spTgt spid="428096"/>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28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strVal val="4/3*#ppt_w"/>
                                          </p:val>
                                        </p:tav>
                                        <p:tav tm="100000">
                                          <p:val>
                                            <p:strVal val="#ppt_w"/>
                                          </p:val>
                                        </p:tav>
                                      </p:tavLst>
                                    </p:anim>
                                    <p:anim calcmode="lin" valueType="num">
                                      <p:cBhvr>
                                        <p:cTn id="28" dur="500" fill="hold"/>
                                        <p:tgtEl>
                                          <p:spTgt spid="4"/>
                                        </p:tgtEl>
                                        <p:attrNameLst>
                                          <p:attrName>ppt_h</p:attrName>
                                        </p:attrNameLst>
                                      </p:cBhvr>
                                      <p:tavLst>
                                        <p:tav tm="0">
                                          <p:val>
                                            <p:strVal val="4/3*#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4"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from="(-#ppt_w/2)" to="(#ppt_x)" calcmode="lin" valueType="num">
                                      <p:cBhvr>
                                        <p:cTn id="33" dur="600" fill="hold">
                                          <p:stCondLst>
                                            <p:cond delay="0"/>
                                          </p:stCondLst>
                                        </p:cTn>
                                        <p:tgtEl>
                                          <p:spTgt spid="3"/>
                                        </p:tgtEl>
                                        <p:attrNameLst>
                                          <p:attrName>ppt_x</p:attrName>
                                        </p:attrNameLst>
                                      </p:cBhvr>
                                    </p:anim>
                                    <p:anim from="0" to="-1.0" calcmode="lin" valueType="num">
                                      <p:cBhvr>
                                        <p:cTn id="34" dur="200" decel="50000" autoRev="1" fill="hold">
                                          <p:stCondLst>
                                            <p:cond delay="600"/>
                                          </p:stCondLst>
                                        </p:cTn>
                                        <p:tgtEl>
                                          <p:spTgt spid="3"/>
                                        </p:tgtEl>
                                        <p:attrNameLst>
                                          <p:attrName>xshear</p:attrName>
                                        </p:attrNameLst>
                                      </p:cBhvr>
                                    </p:anim>
                                    <p:animScale>
                                      <p:cBhvr>
                                        <p:cTn id="35" dur="200" decel="100000" autoRev="1" fill="hold">
                                          <p:stCondLst>
                                            <p:cond delay="600"/>
                                          </p:stCondLst>
                                        </p:cTn>
                                        <p:tgtEl>
                                          <p:spTgt spid="3"/>
                                        </p:tgtEl>
                                      </p:cBhvr>
                                      <p:from x="100000" y="100000"/>
                                      <p:to x="80000" y="100000"/>
                                    </p:animScale>
                                    <p:anim by="(#ppt_h/3+#ppt_w*0.1)" calcmode="lin" valueType="num">
                                      <p:cBhvr additive="sum">
                                        <p:cTn id="36" dur="200" decel="100000" autoRev="1" fill="hold">
                                          <p:stCondLst>
                                            <p:cond delay="600"/>
                                          </p:stCondLst>
                                        </p:cTn>
                                        <p:tgtEl>
                                          <p:spTgt spid="3"/>
                                        </p:tgtEl>
                                        <p:attrNameLst>
                                          <p:attrName>ppt_x</p:attrName>
                                        </p:attrNameLst>
                                      </p:cBhvr>
                                    </p:anim>
                                  </p:childTnLst>
                                </p:cTn>
                              </p:par>
                            </p:childTnLst>
                          </p:cTn>
                        </p:par>
                      </p:childTnLst>
                    </p:cTn>
                  </p:par>
                  <p:par>
                    <p:cTn id="37" fill="hold">
                      <p:stCondLst>
                        <p:cond delay="indefinite"/>
                      </p:stCondLst>
                      <p:childTnLst>
                        <p:par>
                          <p:cTn id="38" fill="hold">
                            <p:stCondLst>
                              <p:cond delay="0"/>
                            </p:stCondLst>
                            <p:childTnLst>
                              <p:par>
                                <p:cTn id="39" presetID="17" presetClass="entr" presetSubtype="4"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anim calcmode="lin" valueType="num">
                                      <p:cBhvr>
                                        <p:cTn id="41" dur="1000" fill="hold"/>
                                        <p:tgtEl>
                                          <p:spTgt spid="80"/>
                                        </p:tgtEl>
                                        <p:attrNameLst>
                                          <p:attrName>ppt_x</p:attrName>
                                        </p:attrNameLst>
                                      </p:cBhvr>
                                      <p:tavLst>
                                        <p:tav tm="0">
                                          <p:val>
                                            <p:strVal val="#ppt_x"/>
                                          </p:val>
                                        </p:tav>
                                        <p:tav tm="100000">
                                          <p:val>
                                            <p:strVal val="#ppt_x"/>
                                          </p:val>
                                        </p:tav>
                                      </p:tavLst>
                                    </p:anim>
                                    <p:anim calcmode="lin" valueType="num">
                                      <p:cBhvr>
                                        <p:cTn id="42" dur="1000" fill="hold"/>
                                        <p:tgtEl>
                                          <p:spTgt spid="80"/>
                                        </p:tgtEl>
                                        <p:attrNameLst>
                                          <p:attrName>ppt_y</p:attrName>
                                        </p:attrNameLst>
                                      </p:cBhvr>
                                      <p:tavLst>
                                        <p:tav tm="0">
                                          <p:val>
                                            <p:strVal val="#ppt_y+#ppt_h/2"/>
                                          </p:val>
                                        </p:tav>
                                        <p:tav tm="100000">
                                          <p:val>
                                            <p:strVal val="#ppt_y"/>
                                          </p:val>
                                        </p:tav>
                                      </p:tavLst>
                                    </p:anim>
                                    <p:anim calcmode="lin" valueType="num">
                                      <p:cBhvr>
                                        <p:cTn id="43" dur="1000" fill="hold"/>
                                        <p:tgtEl>
                                          <p:spTgt spid="80"/>
                                        </p:tgtEl>
                                        <p:attrNameLst>
                                          <p:attrName>ppt_w</p:attrName>
                                        </p:attrNameLst>
                                      </p:cBhvr>
                                      <p:tavLst>
                                        <p:tav tm="0">
                                          <p:val>
                                            <p:strVal val="#ppt_w"/>
                                          </p:val>
                                        </p:tav>
                                        <p:tav tm="100000">
                                          <p:val>
                                            <p:strVal val="#ppt_w"/>
                                          </p:val>
                                        </p:tav>
                                      </p:tavLst>
                                    </p:anim>
                                    <p:anim calcmode="lin" valueType="num">
                                      <p:cBhvr>
                                        <p:cTn id="44" dur="1000" fill="hold"/>
                                        <p:tgtEl>
                                          <p:spTgt spid="80"/>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5"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fltVal val="0"/>
                                          </p:val>
                                        </p:tav>
                                        <p:tav tm="100000">
                                          <p:val>
                                            <p:strVal val="#ppt_w"/>
                                          </p:val>
                                        </p:tav>
                                      </p:tavLst>
                                    </p:anim>
                                    <p:anim calcmode="lin" valueType="num">
                                      <p:cBhvr>
                                        <p:cTn id="50" dur="1000" fill="hold"/>
                                        <p:tgtEl>
                                          <p:spTgt spid="5"/>
                                        </p:tgtEl>
                                        <p:attrNameLst>
                                          <p:attrName>ppt_h</p:attrName>
                                        </p:attrNameLst>
                                      </p:cBhvr>
                                      <p:tavLst>
                                        <p:tav tm="0">
                                          <p:val>
                                            <p:fltVal val="0"/>
                                          </p:val>
                                        </p:tav>
                                        <p:tav tm="100000">
                                          <p:val>
                                            <p:strVal val="#ppt_h"/>
                                          </p:val>
                                        </p:tav>
                                      </p:tavLst>
                                    </p:anim>
                                    <p:anim calcmode="lin" valueType="num">
                                      <p:cBhvr>
                                        <p:cTn id="51"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right)">
                                      <p:cBhvr>
                                        <p:cTn id="57" dur="30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ppt_w</p:attrName>
                                        </p:attrNameLst>
                                      </p:cBhvr>
                                      <p:tavLst>
                                        <p:tav tm="0">
                                          <p:val>
                                            <p:fltVal val="0"/>
                                          </p:val>
                                        </p:tav>
                                        <p:tav tm="100000">
                                          <p:val>
                                            <p:strVal val="#ppt_w"/>
                                          </p:val>
                                        </p:tav>
                                      </p:tavLst>
                                    </p:anim>
                                    <p:anim calcmode="lin" valueType="num">
                                      <p:cBhvr>
                                        <p:cTn id="63"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92" grpId="0" animBg="1" autoUpdateAnimBg="0"/>
      <p:bldP spid="428096" grpId="0" animBg="1" autoUpdateAnimBg="0"/>
      <p:bldP spid="80"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Slide Number Placeholder 5"/>
          <p:cNvSpPr>
            <a:spLocks noGrp="1"/>
          </p:cNvSpPr>
          <p:nvPr>
            <p:ph type="sldNum" sz="quarter" idx="12"/>
          </p:nvPr>
        </p:nvSpPr>
        <p:spPr>
          <a:noFill/>
        </p:spPr>
        <p:txBody>
          <a:bodyPr/>
          <a:lstStyle/>
          <a:p>
            <a:fld id="{476CB575-436E-4821-A907-A9ADDDE674F3}" type="slidenum">
              <a:rPr lang="en-US"/>
              <a:pPr/>
              <a:t>134</a:t>
            </a:fld>
            <a:endParaRPr lang="en-US"/>
          </a:p>
        </p:txBody>
      </p:sp>
      <p:sp>
        <p:nvSpPr>
          <p:cNvPr id="448514" name="Rectangle 2"/>
          <p:cNvSpPr>
            <a:spLocks noGrp="1" noChangeArrowheads="1"/>
          </p:cNvSpPr>
          <p:nvPr>
            <p:ph type="title"/>
          </p:nvPr>
        </p:nvSpPr>
        <p:spPr/>
        <p:txBody>
          <a:bodyPr/>
          <a:lstStyle/>
          <a:p>
            <a:pPr eaLnBrk="1" hangingPunct="1">
              <a:defRPr/>
            </a:pPr>
            <a:r>
              <a:rPr lang="en-US">
                <a:solidFill>
                  <a:srgbClr val="FF3300"/>
                </a:solidFill>
              </a:rPr>
              <a:t>Pitfalls</a:t>
            </a:r>
            <a:r>
              <a:rPr lang="en-US"/>
              <a:t> related to Muzdalifah</a:t>
            </a:r>
          </a:p>
        </p:txBody>
      </p:sp>
      <p:sp>
        <p:nvSpPr>
          <p:cNvPr id="448516" name="Rectangle 4"/>
          <p:cNvSpPr>
            <a:spLocks noGrp="1" noChangeArrowheads="1"/>
          </p:cNvSpPr>
          <p:nvPr>
            <p:ph type="body" idx="1"/>
          </p:nvPr>
        </p:nvSpPr>
        <p:spPr>
          <a:xfrm>
            <a:off x="685800" y="1404938"/>
            <a:ext cx="7772400" cy="5116512"/>
          </a:xfrm>
          <a:noFill/>
        </p:spPr>
        <p:txBody>
          <a:bodyPr/>
          <a:lstStyle/>
          <a:p>
            <a:pPr eaLnBrk="1" hangingPunct="1">
              <a:lnSpc>
                <a:spcPct val="120000"/>
              </a:lnSpc>
              <a:buSzPct val="250000"/>
              <a:buFont typeface="Wingdings" pitchFamily="2" charset="2"/>
              <a:buBlip>
                <a:blip r:embed="rId3"/>
              </a:buBlip>
            </a:pPr>
            <a:r>
              <a:rPr lang="en-US" sz="1800" dirty="0">
                <a:effectLst>
                  <a:outerShdw blurRad="38100" dist="38100" dir="2700000" algn="tl">
                    <a:srgbClr val="000000">
                      <a:alpha val="43137"/>
                    </a:srgbClr>
                  </a:outerShdw>
                </a:effectLst>
              </a:rPr>
              <a:t>Delaying the </a:t>
            </a:r>
            <a:r>
              <a:rPr lang="en-US" sz="1800" dirty="0" err="1">
                <a:effectLst>
                  <a:outerShdw blurRad="38100" dist="38100" dir="2700000" algn="tl">
                    <a:srgbClr val="000000">
                      <a:alpha val="43137"/>
                    </a:srgbClr>
                  </a:outerShdw>
                </a:effectLst>
              </a:rPr>
              <a:t>Maghrib</a:t>
            </a:r>
            <a:r>
              <a:rPr lang="en-US" sz="1800" dirty="0">
                <a:effectLst>
                  <a:outerShdw blurRad="38100" dist="38100" dir="2700000" algn="tl">
                    <a:srgbClr val="000000">
                      <a:alpha val="43137"/>
                    </a:srgbClr>
                  </a:outerShdw>
                </a:effectLst>
              </a:rPr>
              <a:t> and </a:t>
            </a:r>
            <a:r>
              <a:rPr lang="en-US" sz="1800" dirty="0" err="1">
                <a:effectLst>
                  <a:outerShdw blurRad="38100" dist="38100" dir="2700000" algn="tl">
                    <a:srgbClr val="000000">
                      <a:alpha val="43137"/>
                    </a:srgbClr>
                  </a:outerShdw>
                </a:effectLst>
              </a:rPr>
              <a:t>Isha</a:t>
            </a:r>
            <a:r>
              <a:rPr lang="en-US" sz="1800" dirty="0">
                <a:effectLst>
                  <a:outerShdw blurRad="38100" dist="38100" dir="2700000" algn="tl">
                    <a:srgbClr val="000000">
                      <a:alpha val="43137"/>
                    </a:srgbClr>
                  </a:outerShdw>
                </a:effectLst>
              </a:rPr>
              <a:t> prayers until after the middle of the night. </a:t>
            </a:r>
            <a:r>
              <a:rPr lang="en-US" sz="1800" dirty="0">
                <a:solidFill>
                  <a:schemeClr val="folHlink"/>
                </a:solidFill>
                <a:effectLst>
                  <a:outerShdw blurRad="38100" dist="38100" dir="2700000" algn="tl">
                    <a:srgbClr val="000000">
                      <a:alpha val="43137"/>
                    </a:srgbClr>
                  </a:outerShdw>
                </a:effectLst>
              </a:rPr>
              <a:t>The </a:t>
            </a:r>
            <a:r>
              <a:rPr lang="en-US" sz="1800" dirty="0" err="1">
                <a:solidFill>
                  <a:schemeClr val="folHlink"/>
                </a:solidFill>
                <a:effectLst>
                  <a:outerShdw blurRad="38100" dist="38100" dir="2700000" algn="tl">
                    <a:srgbClr val="000000">
                      <a:alpha val="43137"/>
                    </a:srgbClr>
                  </a:outerShdw>
                </a:effectLst>
              </a:rPr>
              <a:t>Sunnah</a:t>
            </a:r>
            <a:r>
              <a:rPr lang="en-US" sz="1800" dirty="0">
                <a:solidFill>
                  <a:schemeClr val="folHlink"/>
                </a:solidFill>
                <a:effectLst>
                  <a:outerShdw blurRad="38100" dist="38100" dir="2700000" algn="tl">
                    <a:srgbClr val="000000">
                      <a:alpha val="43137"/>
                    </a:srgbClr>
                  </a:outerShdw>
                </a:effectLst>
              </a:rPr>
              <a:t> is to delay the </a:t>
            </a:r>
            <a:r>
              <a:rPr lang="en-US" sz="1800" dirty="0" err="1">
                <a:solidFill>
                  <a:schemeClr val="folHlink"/>
                </a:solidFill>
                <a:effectLst>
                  <a:outerShdw blurRad="38100" dist="38100" dir="2700000" algn="tl">
                    <a:srgbClr val="000000">
                      <a:alpha val="43137"/>
                    </a:srgbClr>
                  </a:outerShdw>
                </a:effectLst>
              </a:rPr>
              <a:t>Maghrib</a:t>
            </a:r>
            <a:r>
              <a:rPr lang="en-US" sz="1800" dirty="0">
                <a:solidFill>
                  <a:schemeClr val="folHlink"/>
                </a:solidFill>
                <a:effectLst>
                  <a:outerShdw blurRad="38100" dist="38100" dir="2700000" algn="tl">
                    <a:srgbClr val="000000">
                      <a:alpha val="43137"/>
                    </a:srgbClr>
                  </a:outerShdw>
                </a:effectLst>
              </a:rPr>
              <a:t> and pray it with </a:t>
            </a:r>
            <a:r>
              <a:rPr lang="en-US" sz="1800" dirty="0" err="1">
                <a:solidFill>
                  <a:schemeClr val="folHlink"/>
                </a:solidFill>
                <a:effectLst>
                  <a:outerShdw blurRad="38100" dist="38100" dir="2700000" algn="tl">
                    <a:srgbClr val="000000">
                      <a:alpha val="43137"/>
                    </a:srgbClr>
                  </a:outerShdw>
                </a:effectLst>
              </a:rPr>
              <a:t>Isha</a:t>
            </a:r>
            <a:r>
              <a:rPr lang="en-US" sz="1800" dirty="0">
                <a:solidFill>
                  <a:schemeClr val="folHlink"/>
                </a:solidFill>
                <a:effectLst>
                  <a:outerShdw blurRad="38100" dist="38100" dir="2700000" algn="tl">
                    <a:srgbClr val="000000">
                      <a:alpha val="43137"/>
                    </a:srgbClr>
                  </a:outerShdw>
                </a:effectLst>
              </a:rPr>
              <a:t> in </a:t>
            </a:r>
            <a:r>
              <a:rPr lang="en-US" sz="1800" dirty="0" err="1">
                <a:solidFill>
                  <a:schemeClr val="folHlink"/>
                </a:solidFill>
                <a:effectLst>
                  <a:outerShdw blurRad="38100" dist="38100" dir="2700000" algn="tl">
                    <a:srgbClr val="000000">
                      <a:alpha val="43137"/>
                    </a:srgbClr>
                  </a:outerShdw>
                </a:effectLst>
              </a:rPr>
              <a:t>Muzdalifah</a:t>
            </a:r>
            <a:r>
              <a:rPr lang="en-US" sz="1800" dirty="0">
                <a:solidFill>
                  <a:schemeClr val="folHlink"/>
                </a:solidFill>
                <a:effectLst>
                  <a:outerShdw blurRad="38100" dist="38100" dir="2700000" algn="tl">
                    <a:srgbClr val="000000">
                      <a:alpha val="43137"/>
                    </a:srgbClr>
                  </a:outerShdw>
                </a:effectLst>
              </a:rPr>
              <a:t> if one reaches </a:t>
            </a:r>
            <a:r>
              <a:rPr lang="en-US" sz="1800" dirty="0" err="1">
                <a:solidFill>
                  <a:schemeClr val="folHlink"/>
                </a:solidFill>
                <a:effectLst>
                  <a:outerShdw blurRad="38100" dist="38100" dir="2700000" algn="tl">
                    <a:srgbClr val="000000">
                      <a:alpha val="43137"/>
                    </a:srgbClr>
                  </a:outerShdw>
                </a:effectLst>
              </a:rPr>
              <a:t>Muzdalifah</a:t>
            </a:r>
            <a:r>
              <a:rPr lang="en-US" sz="1800" dirty="0">
                <a:solidFill>
                  <a:schemeClr val="folHlink"/>
                </a:solidFill>
                <a:effectLst>
                  <a:outerShdw blurRad="38100" dist="38100" dir="2700000" algn="tl">
                    <a:srgbClr val="000000">
                      <a:alpha val="43137"/>
                    </a:srgbClr>
                  </a:outerShdw>
                </a:effectLst>
              </a:rPr>
              <a:t> but before the middle of the night. Otherwise it should be prayed anywhere within the time of </a:t>
            </a:r>
            <a:r>
              <a:rPr lang="en-US" sz="1800" dirty="0" err="1">
                <a:solidFill>
                  <a:schemeClr val="folHlink"/>
                </a:solidFill>
                <a:effectLst>
                  <a:outerShdw blurRad="38100" dist="38100" dir="2700000" algn="tl">
                    <a:srgbClr val="000000">
                      <a:alpha val="43137"/>
                    </a:srgbClr>
                  </a:outerShdw>
                </a:effectLst>
              </a:rPr>
              <a:t>Isha</a:t>
            </a:r>
            <a:r>
              <a:rPr lang="en-US" sz="1800" dirty="0">
                <a:solidFill>
                  <a:schemeClr val="folHlink"/>
                </a:solidFill>
                <a:effectLst>
                  <a:outerShdw blurRad="38100" dist="38100" dir="2700000" algn="tl">
                    <a:srgbClr val="000000">
                      <a:alpha val="43137"/>
                    </a:srgbClr>
                  </a:outerShdw>
                </a:effectLst>
              </a:rPr>
              <a:t>.</a:t>
            </a:r>
          </a:p>
          <a:p>
            <a:pPr eaLnBrk="1" hangingPunct="1">
              <a:lnSpc>
                <a:spcPct val="120000"/>
              </a:lnSpc>
              <a:buSzPct val="250000"/>
              <a:buFont typeface="Wingdings" pitchFamily="2" charset="2"/>
              <a:buBlip>
                <a:blip r:embed="rId3"/>
              </a:buBlip>
            </a:pPr>
            <a:r>
              <a:rPr lang="en-US" sz="1800" dirty="0">
                <a:effectLst>
                  <a:outerShdw blurRad="38100" dist="38100" dir="2700000" algn="tl">
                    <a:srgbClr val="000000">
                      <a:alpha val="43137"/>
                    </a:srgbClr>
                  </a:outerShdw>
                </a:effectLst>
              </a:rPr>
              <a:t>Spending the night outside of the limits of </a:t>
            </a:r>
            <a:r>
              <a:rPr lang="en-US" sz="1800" dirty="0" err="1">
                <a:effectLst>
                  <a:outerShdw blurRad="38100" dist="38100" dir="2700000" algn="tl">
                    <a:srgbClr val="000000">
                      <a:alpha val="43137"/>
                    </a:srgbClr>
                  </a:outerShdw>
                </a:effectLst>
              </a:rPr>
              <a:t>Muzdalifah</a:t>
            </a:r>
            <a:r>
              <a:rPr lang="en-US" sz="1800" dirty="0">
                <a:effectLst>
                  <a:outerShdw blurRad="38100" dist="38100" dir="2700000" algn="tl">
                    <a:srgbClr val="000000">
                      <a:alpha val="43137"/>
                    </a:srgbClr>
                  </a:outerShdw>
                </a:effectLst>
              </a:rPr>
              <a:t>. </a:t>
            </a:r>
            <a:r>
              <a:rPr lang="en-US" sz="1800" dirty="0">
                <a:solidFill>
                  <a:schemeClr val="folHlink"/>
                </a:solidFill>
                <a:effectLst>
                  <a:outerShdw blurRad="38100" dist="38100" dir="2700000" algn="tl">
                    <a:srgbClr val="000000">
                      <a:alpha val="43137"/>
                    </a:srgbClr>
                  </a:outerShdw>
                </a:effectLst>
              </a:rPr>
              <a:t>Staying the night within </a:t>
            </a:r>
            <a:r>
              <a:rPr lang="en-US" sz="1800" dirty="0" err="1">
                <a:solidFill>
                  <a:schemeClr val="folHlink"/>
                </a:solidFill>
                <a:effectLst>
                  <a:outerShdw blurRad="38100" dist="38100" dir="2700000" algn="tl">
                    <a:srgbClr val="000000">
                      <a:alpha val="43137"/>
                    </a:srgbClr>
                  </a:outerShdw>
                </a:effectLst>
              </a:rPr>
              <a:t>Muzdalifah</a:t>
            </a:r>
            <a:r>
              <a:rPr lang="en-US" sz="1800" dirty="0">
                <a:solidFill>
                  <a:schemeClr val="folHlink"/>
                </a:solidFill>
                <a:effectLst>
                  <a:outerShdw blurRad="38100" dist="38100" dir="2700000" algn="tl">
                    <a:srgbClr val="000000">
                      <a:alpha val="43137"/>
                    </a:srgbClr>
                  </a:outerShdw>
                </a:effectLst>
              </a:rPr>
              <a:t> is a </a:t>
            </a:r>
            <a:r>
              <a:rPr lang="en-US" sz="1800" dirty="0" err="1">
                <a:solidFill>
                  <a:schemeClr val="folHlink"/>
                </a:solidFill>
                <a:effectLst>
                  <a:outerShdw blurRad="38100" dist="38100" dir="2700000" algn="tl">
                    <a:srgbClr val="000000">
                      <a:alpha val="43137"/>
                    </a:srgbClr>
                  </a:outerShdw>
                </a:effectLst>
              </a:rPr>
              <a:t>Wajib</a:t>
            </a:r>
            <a:r>
              <a:rPr lang="en-US" sz="1800" dirty="0">
                <a:solidFill>
                  <a:schemeClr val="folHlink"/>
                </a:solidFill>
                <a:effectLst>
                  <a:outerShdw blurRad="38100" dist="38100" dir="2700000" algn="tl">
                    <a:srgbClr val="000000">
                      <a:alpha val="43137"/>
                    </a:srgbClr>
                  </a:outerShdw>
                </a:effectLst>
              </a:rPr>
              <a:t>.</a:t>
            </a:r>
          </a:p>
          <a:p>
            <a:pPr eaLnBrk="1" hangingPunct="1">
              <a:lnSpc>
                <a:spcPct val="120000"/>
              </a:lnSpc>
              <a:buSzPct val="250000"/>
              <a:buFont typeface="Wingdings" pitchFamily="2" charset="2"/>
              <a:buBlip>
                <a:blip r:embed="rId3"/>
              </a:buBlip>
            </a:pPr>
            <a:r>
              <a:rPr lang="en-US" sz="1800" dirty="0">
                <a:effectLst>
                  <a:outerShdw blurRad="38100" dist="38100" dir="2700000" algn="tl">
                    <a:srgbClr val="000000">
                      <a:alpha val="43137"/>
                    </a:srgbClr>
                  </a:outerShdw>
                </a:effectLst>
              </a:rPr>
              <a:t>Thinking that the pebbles have to be collected from </a:t>
            </a:r>
            <a:r>
              <a:rPr lang="en-US" sz="1800" dirty="0" err="1">
                <a:effectLst>
                  <a:outerShdw blurRad="38100" dist="38100" dir="2700000" algn="tl">
                    <a:srgbClr val="000000">
                      <a:alpha val="43137"/>
                    </a:srgbClr>
                  </a:outerShdw>
                </a:effectLst>
              </a:rPr>
              <a:t>Muzdalifah</a:t>
            </a:r>
            <a:r>
              <a:rPr lang="en-US" sz="1800" dirty="0">
                <a:effectLst>
                  <a:outerShdw blurRad="38100" dist="38100" dir="2700000" algn="tl">
                    <a:srgbClr val="000000">
                      <a:alpha val="43137"/>
                    </a:srgbClr>
                  </a:outerShdw>
                </a:effectLst>
              </a:rPr>
              <a:t>. </a:t>
            </a:r>
            <a:r>
              <a:rPr lang="en-US" sz="1800" dirty="0">
                <a:solidFill>
                  <a:schemeClr val="folHlink"/>
                </a:solidFill>
                <a:effectLst>
                  <a:outerShdw blurRad="38100" dist="38100" dir="2700000" algn="tl">
                    <a:srgbClr val="000000">
                      <a:alpha val="43137"/>
                    </a:srgbClr>
                  </a:outerShdw>
                </a:effectLst>
              </a:rPr>
              <a:t>They can be collected from anywhere.</a:t>
            </a:r>
          </a:p>
          <a:p>
            <a:pPr eaLnBrk="1" hangingPunct="1">
              <a:lnSpc>
                <a:spcPct val="120000"/>
              </a:lnSpc>
              <a:buSzPct val="250000"/>
              <a:buNone/>
            </a:pPr>
            <a:endParaRPr lang="en-US" sz="1800" dirty="0">
              <a:solidFill>
                <a:schemeClr val="folHlink"/>
              </a:solidFill>
              <a:effectLst>
                <a:outerShdw blurRad="38100" dist="38100" dir="2700000" algn="tl">
                  <a:srgbClr val="000000">
                    <a:alpha val="43137"/>
                  </a:srgbClr>
                </a:outerShdw>
              </a:effectLst>
            </a:endParaRPr>
          </a:p>
          <a:p>
            <a:pPr eaLnBrk="1" hangingPunct="1">
              <a:lnSpc>
                <a:spcPct val="120000"/>
              </a:lnSpc>
              <a:buSzPct val="250000"/>
              <a:buFont typeface="Wingdings" pitchFamily="2" charset="2"/>
              <a:buBlip>
                <a:blip r:embed="rId3"/>
              </a:buBlip>
            </a:pPr>
            <a:r>
              <a:rPr lang="en-US" sz="1800" dirty="0">
                <a:effectLst>
                  <a:outerShdw blurRad="38100" dist="38100" dir="2700000" algn="tl">
                    <a:srgbClr val="000000">
                      <a:alpha val="43137"/>
                    </a:srgbClr>
                  </a:outerShdw>
                </a:effectLst>
              </a:rPr>
              <a:t>Staying in </a:t>
            </a:r>
            <a:r>
              <a:rPr lang="en-US" sz="1800" dirty="0" err="1">
                <a:effectLst>
                  <a:outerShdw blurRad="38100" dist="38100" dir="2700000" algn="tl">
                    <a:srgbClr val="000000">
                      <a:alpha val="43137"/>
                    </a:srgbClr>
                  </a:outerShdw>
                </a:effectLst>
              </a:rPr>
              <a:t>Muzdalifah</a:t>
            </a:r>
            <a:r>
              <a:rPr lang="en-US" sz="1800" dirty="0">
                <a:effectLst>
                  <a:outerShdw blurRad="38100" dist="38100" dir="2700000" algn="tl">
                    <a:srgbClr val="000000">
                      <a:alpha val="43137"/>
                    </a:srgbClr>
                  </a:outerShdw>
                </a:effectLst>
              </a:rPr>
              <a:t> until after sunrise. </a:t>
            </a:r>
            <a:r>
              <a:rPr lang="en-US" sz="1800" dirty="0">
                <a:solidFill>
                  <a:schemeClr val="folHlink"/>
                </a:solidFill>
                <a:effectLst>
                  <a:outerShdw blurRad="38100" dist="38100" dir="2700000" algn="tl">
                    <a:srgbClr val="000000">
                      <a:alpha val="43137"/>
                    </a:srgbClr>
                  </a:outerShdw>
                </a:effectLst>
              </a:rPr>
              <a:t>The </a:t>
            </a:r>
            <a:r>
              <a:rPr lang="en-US" sz="1800" dirty="0" err="1">
                <a:solidFill>
                  <a:schemeClr val="folHlink"/>
                </a:solidFill>
                <a:effectLst>
                  <a:outerShdw blurRad="38100" dist="38100" dir="2700000" algn="tl">
                    <a:srgbClr val="000000">
                      <a:alpha val="43137"/>
                    </a:srgbClr>
                  </a:outerShdw>
                </a:effectLst>
              </a:rPr>
              <a:t>Sunnah</a:t>
            </a:r>
            <a:r>
              <a:rPr lang="en-US" sz="1800" dirty="0">
                <a:solidFill>
                  <a:schemeClr val="folHlink"/>
                </a:solidFill>
                <a:effectLst>
                  <a:outerShdw blurRad="38100" dist="38100" dir="2700000" algn="tl">
                    <a:srgbClr val="000000">
                      <a:alpha val="43137"/>
                    </a:srgbClr>
                  </a:outerShdw>
                </a:effectLst>
              </a:rPr>
              <a:t> is to leave close to sunrise (right before).</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48516">
                                            <p:txEl>
                                              <p:pRg st="0" end="0"/>
                                            </p:txEl>
                                          </p:spTgt>
                                        </p:tgtEl>
                                        <p:attrNameLst>
                                          <p:attrName>style.visibility</p:attrName>
                                        </p:attrNameLst>
                                      </p:cBhvr>
                                      <p:to>
                                        <p:strVal val="visible"/>
                                      </p:to>
                                    </p:set>
                                    <p:anim calcmode="lin" valueType="num">
                                      <p:cBhvr additive="base">
                                        <p:cTn id="7" dur="500" fill="hold"/>
                                        <p:tgtEl>
                                          <p:spTgt spid="44851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85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48516">
                                            <p:txEl>
                                              <p:pRg st="1" end="1"/>
                                            </p:txEl>
                                          </p:spTgt>
                                        </p:tgtEl>
                                        <p:attrNameLst>
                                          <p:attrName>style.visibility</p:attrName>
                                        </p:attrNameLst>
                                      </p:cBhvr>
                                      <p:to>
                                        <p:strVal val="visible"/>
                                      </p:to>
                                    </p:set>
                                    <p:anim calcmode="lin" valueType="num">
                                      <p:cBhvr additive="base">
                                        <p:cTn id="13" dur="500" fill="hold"/>
                                        <p:tgtEl>
                                          <p:spTgt spid="44851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485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48516">
                                            <p:txEl>
                                              <p:pRg st="2" end="2"/>
                                            </p:txEl>
                                          </p:spTgt>
                                        </p:tgtEl>
                                        <p:attrNameLst>
                                          <p:attrName>style.visibility</p:attrName>
                                        </p:attrNameLst>
                                      </p:cBhvr>
                                      <p:to>
                                        <p:strVal val="visible"/>
                                      </p:to>
                                    </p:set>
                                    <p:anim calcmode="lin" valueType="num">
                                      <p:cBhvr additive="base">
                                        <p:cTn id="19" dur="500" fill="hold"/>
                                        <p:tgtEl>
                                          <p:spTgt spid="44851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485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48516">
                                            <p:txEl>
                                              <p:pRg st="4" end="4"/>
                                            </p:txEl>
                                          </p:spTgt>
                                        </p:tgtEl>
                                        <p:attrNameLst>
                                          <p:attrName>style.visibility</p:attrName>
                                        </p:attrNameLst>
                                      </p:cBhvr>
                                      <p:to>
                                        <p:strVal val="visible"/>
                                      </p:to>
                                    </p:set>
                                    <p:anim calcmode="lin" valueType="num">
                                      <p:cBhvr additive="base">
                                        <p:cTn id="25" dur="500" fill="hold"/>
                                        <p:tgtEl>
                                          <p:spTgt spid="448516">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485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6"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Slide Number Placeholder 6"/>
          <p:cNvSpPr>
            <a:spLocks noGrp="1"/>
          </p:cNvSpPr>
          <p:nvPr>
            <p:ph type="sldNum" sz="quarter" idx="12"/>
          </p:nvPr>
        </p:nvSpPr>
        <p:spPr>
          <a:noFill/>
        </p:spPr>
        <p:txBody>
          <a:bodyPr/>
          <a:lstStyle/>
          <a:p>
            <a:fld id="{498FA518-DF0F-40FC-B98D-476960ADCB24}" type="slidenum">
              <a:rPr lang="en-US"/>
              <a:pPr/>
              <a:t>135</a:t>
            </a:fld>
            <a:endParaRPr lang="en-US"/>
          </a:p>
        </p:txBody>
      </p:sp>
      <p:sp>
        <p:nvSpPr>
          <p:cNvPr id="182274" name="Rectangle 2"/>
          <p:cNvSpPr>
            <a:spLocks noGrp="1" noChangeArrowheads="1"/>
          </p:cNvSpPr>
          <p:nvPr>
            <p:ph type="title"/>
          </p:nvPr>
        </p:nvSpPr>
        <p:spPr>
          <a:xfrm>
            <a:off x="685800" y="395288"/>
            <a:ext cx="7772400" cy="838200"/>
          </a:xfrm>
        </p:spPr>
        <p:txBody>
          <a:bodyPr/>
          <a:lstStyle/>
          <a:p>
            <a:pPr eaLnBrk="1" hangingPunct="1">
              <a:defRPr/>
            </a:pPr>
            <a:r>
              <a:rPr lang="en-US"/>
              <a:t>Mina - </a:t>
            </a:r>
            <a:r>
              <a:rPr lang="en-US" sz="2800">
                <a:solidFill>
                  <a:schemeClr val="hlink"/>
                </a:solidFill>
              </a:rPr>
              <a:t>10 Dhul-Hijjah</a:t>
            </a:r>
            <a:br>
              <a:rPr lang="en-US" sz="2800">
                <a:solidFill>
                  <a:schemeClr val="hlink"/>
                </a:solidFill>
              </a:rPr>
            </a:br>
            <a:r>
              <a:rPr lang="ar-SA" sz="2800">
                <a:cs typeface="Times New Roman (Arabic)" charset="-78"/>
              </a:rPr>
              <a:t>(</a:t>
            </a:r>
            <a:r>
              <a:rPr lang="ar-EG" sz="2800">
                <a:cs typeface="Times New Roman (Arabic)" charset="-78"/>
              </a:rPr>
              <a:t>يوم الحج الأكبر)</a:t>
            </a:r>
            <a:endParaRPr lang="en-US" sz="2800">
              <a:cs typeface="Times New Roman (Arabic)" charset="-78"/>
            </a:endParaRPr>
          </a:p>
        </p:txBody>
      </p:sp>
      <p:sp>
        <p:nvSpPr>
          <p:cNvPr id="182275" name="Rectangle 3"/>
          <p:cNvSpPr>
            <a:spLocks noGrp="1" noChangeArrowheads="1"/>
          </p:cNvSpPr>
          <p:nvPr>
            <p:ph type="body" sz="half" idx="1"/>
          </p:nvPr>
        </p:nvSpPr>
        <p:spPr>
          <a:xfrm>
            <a:off x="-26376" y="1811338"/>
            <a:ext cx="3759200" cy="4648200"/>
          </a:xfrm>
        </p:spPr>
        <p:txBody>
          <a:bodyPr/>
          <a:lstStyle/>
          <a:p>
            <a:pPr marL="381000" indent="-381000" eaLnBrk="1" hangingPunct="1"/>
            <a:r>
              <a:rPr lang="en-US" sz="1800" dirty="0"/>
              <a:t>You arrive to Mina the morning of the 10</a:t>
            </a:r>
            <a:r>
              <a:rPr lang="en-US" sz="1800" baseline="30000" dirty="0"/>
              <a:t>th</a:t>
            </a:r>
            <a:r>
              <a:rPr lang="en-US" sz="1800" dirty="0"/>
              <a:t> of </a:t>
            </a:r>
            <a:r>
              <a:rPr lang="en-US" sz="1800" dirty="0" err="1"/>
              <a:t>Dhul-Hijjah</a:t>
            </a:r>
            <a:r>
              <a:rPr lang="en-US" sz="1800" dirty="0"/>
              <a:t>.</a:t>
            </a:r>
          </a:p>
          <a:p>
            <a:pPr marL="381000" indent="-381000" eaLnBrk="1" hangingPunct="1"/>
            <a:r>
              <a:rPr lang="en-US" sz="1800" dirty="0"/>
              <a:t>This is the busiest day of Hajj. You will be doing the following:</a:t>
            </a:r>
          </a:p>
          <a:p>
            <a:pPr marL="800100" lvl="1" indent="-342900" eaLnBrk="1" hangingPunct="1">
              <a:buClr>
                <a:schemeClr val="hlink"/>
              </a:buClr>
              <a:buSzTx/>
              <a:buFontTx/>
              <a:buAutoNum type="arabicPeriod"/>
            </a:pPr>
            <a:r>
              <a:rPr lang="en-US" sz="1600" dirty="0"/>
              <a:t>Stone </a:t>
            </a:r>
            <a:r>
              <a:rPr lang="en-US" sz="1600" dirty="0" err="1"/>
              <a:t>Jamrat</a:t>
            </a:r>
            <a:r>
              <a:rPr lang="en-US" sz="1600" dirty="0"/>
              <a:t> al-'</a:t>
            </a:r>
            <a:r>
              <a:rPr lang="en-US" sz="1600" dirty="0" err="1"/>
              <a:t>Aqabah</a:t>
            </a:r>
            <a:endParaRPr lang="en-US" sz="1600" dirty="0"/>
          </a:p>
          <a:p>
            <a:pPr marL="800100" lvl="1" indent="-342900" eaLnBrk="1" hangingPunct="1">
              <a:buClr>
                <a:schemeClr val="hlink"/>
              </a:buClr>
              <a:buSzTx/>
              <a:buFontTx/>
              <a:buAutoNum type="arabicPeriod"/>
            </a:pPr>
            <a:r>
              <a:rPr lang="en-US" sz="1600" dirty="0"/>
              <a:t>Sacrifice an animal</a:t>
            </a:r>
          </a:p>
          <a:p>
            <a:pPr marL="800100" lvl="1" indent="-342900" eaLnBrk="1" hangingPunct="1">
              <a:buClr>
                <a:schemeClr val="hlink"/>
              </a:buClr>
              <a:buSzTx/>
              <a:buFontTx/>
              <a:buAutoNum type="arabicPeriod"/>
            </a:pPr>
            <a:r>
              <a:rPr lang="en-US" sz="1600" dirty="0"/>
              <a:t>Shave or trim off your hair</a:t>
            </a:r>
          </a:p>
          <a:p>
            <a:pPr marL="800100" lvl="1" indent="-342900" eaLnBrk="1" hangingPunct="1">
              <a:buClr>
                <a:schemeClr val="hlink"/>
              </a:buClr>
              <a:buSzTx/>
              <a:buFontTx/>
              <a:buAutoNum type="arabicPeriod"/>
            </a:pPr>
            <a:r>
              <a:rPr lang="en-US" sz="1600" dirty="0"/>
              <a:t>Go to Makkah to do </a:t>
            </a:r>
            <a:r>
              <a:rPr lang="en-US" sz="1600" dirty="0" err="1"/>
              <a:t>Tawaf</a:t>
            </a:r>
            <a:r>
              <a:rPr lang="en-US" sz="1600" dirty="0"/>
              <a:t> al-</a:t>
            </a:r>
            <a:r>
              <a:rPr lang="en-US" sz="1600" dirty="0" err="1"/>
              <a:t>Ifadah</a:t>
            </a:r>
            <a:r>
              <a:rPr lang="en-US" sz="1600" dirty="0"/>
              <a:t> &amp; </a:t>
            </a:r>
            <a:r>
              <a:rPr lang="en-US" sz="1600" dirty="0" err="1"/>
              <a:t>Sa'y</a:t>
            </a:r>
            <a:r>
              <a:rPr lang="en-US" sz="1600" dirty="0"/>
              <a:t> and come back to Mina</a:t>
            </a:r>
          </a:p>
          <a:p>
            <a:pPr marL="381000" indent="-381000" eaLnBrk="1" hangingPunct="1"/>
            <a:endParaRPr lang="en-US" sz="1800" dirty="0"/>
          </a:p>
        </p:txBody>
      </p:sp>
      <p:pic>
        <p:nvPicPr>
          <p:cNvPr id="150533" name="Picture 10" descr="C:\Documents and Settings\Omar\My Documents\Hajj\Mina\minamt4.jpg"/>
          <p:cNvPicPr>
            <a:picLocks noGrp="1" noChangeAspect="1" noChangeArrowheads="1"/>
          </p:cNvPicPr>
          <p:nvPr>
            <p:ph type="clipArt" sz="half" idx="2"/>
          </p:nvPr>
        </p:nvPicPr>
        <p:blipFill>
          <a:blip r:embed="rId3" cstate="print"/>
          <a:srcRect/>
          <a:stretch>
            <a:fillRect/>
          </a:stretch>
        </p:blipFill>
        <p:spPr>
          <a:xfrm>
            <a:off x="3723363" y="1978025"/>
            <a:ext cx="5391329" cy="4044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 calcmode="lin" valueType="num">
                                      <p:cBhvr additive="base">
                                        <p:cTn id="7" dur="500" fill="hold"/>
                                        <p:tgtEl>
                                          <p:spTgt spid="182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2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2275">
                                            <p:txEl>
                                              <p:pRg st="1" end="1"/>
                                            </p:txEl>
                                          </p:spTgt>
                                        </p:tgtEl>
                                        <p:attrNameLst>
                                          <p:attrName>style.visibility</p:attrName>
                                        </p:attrNameLst>
                                      </p:cBhvr>
                                      <p:to>
                                        <p:strVal val="visible"/>
                                      </p:to>
                                    </p:set>
                                    <p:anim calcmode="lin" valueType="num">
                                      <p:cBhvr additive="base">
                                        <p:cTn id="13" dur="500" fill="hold"/>
                                        <p:tgtEl>
                                          <p:spTgt spid="1822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2275">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82275">
                                            <p:txEl>
                                              <p:pRg st="2" end="2"/>
                                            </p:txEl>
                                          </p:spTgt>
                                        </p:tgtEl>
                                        <p:attrNameLst>
                                          <p:attrName>style.visibility</p:attrName>
                                        </p:attrNameLst>
                                      </p:cBhvr>
                                      <p:to>
                                        <p:strVal val="visible"/>
                                      </p:to>
                                    </p:set>
                                    <p:anim calcmode="lin" valueType="num">
                                      <p:cBhvr additive="base">
                                        <p:cTn id="17" dur="500" fill="hold"/>
                                        <p:tgtEl>
                                          <p:spTgt spid="18227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8227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2275">
                                            <p:txEl>
                                              <p:pRg st="3" end="3"/>
                                            </p:txEl>
                                          </p:spTgt>
                                        </p:tgtEl>
                                        <p:attrNameLst>
                                          <p:attrName>style.visibility</p:attrName>
                                        </p:attrNameLst>
                                      </p:cBhvr>
                                      <p:to>
                                        <p:strVal val="visible"/>
                                      </p:to>
                                    </p:set>
                                    <p:anim calcmode="lin" valueType="num">
                                      <p:cBhvr additive="base">
                                        <p:cTn id="21" dur="500" fill="hold"/>
                                        <p:tgtEl>
                                          <p:spTgt spid="18227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8227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82275">
                                            <p:txEl>
                                              <p:pRg st="4" end="4"/>
                                            </p:txEl>
                                          </p:spTgt>
                                        </p:tgtEl>
                                        <p:attrNameLst>
                                          <p:attrName>style.visibility</p:attrName>
                                        </p:attrNameLst>
                                      </p:cBhvr>
                                      <p:to>
                                        <p:strVal val="visible"/>
                                      </p:to>
                                    </p:set>
                                    <p:anim calcmode="lin" valueType="num">
                                      <p:cBhvr additive="base">
                                        <p:cTn id="25" dur="500" fill="hold"/>
                                        <p:tgtEl>
                                          <p:spTgt spid="18227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227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82275">
                                            <p:txEl>
                                              <p:pRg st="5" end="5"/>
                                            </p:txEl>
                                          </p:spTgt>
                                        </p:tgtEl>
                                        <p:attrNameLst>
                                          <p:attrName>style.visibility</p:attrName>
                                        </p:attrNameLst>
                                      </p:cBhvr>
                                      <p:to>
                                        <p:strVal val="visible"/>
                                      </p:to>
                                    </p:set>
                                    <p:anim calcmode="lin" valueType="num">
                                      <p:cBhvr additive="base">
                                        <p:cTn id="29" dur="500" fill="hold"/>
                                        <p:tgtEl>
                                          <p:spTgt spid="182275">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8227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uild="p"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Slide Number Placeholder 6"/>
          <p:cNvSpPr>
            <a:spLocks noGrp="1"/>
          </p:cNvSpPr>
          <p:nvPr>
            <p:ph type="sldNum" sz="quarter" idx="12"/>
          </p:nvPr>
        </p:nvSpPr>
        <p:spPr>
          <a:noFill/>
        </p:spPr>
        <p:txBody>
          <a:bodyPr/>
          <a:lstStyle/>
          <a:p>
            <a:fld id="{47CFB437-DEA2-43A1-8ACD-5E2B9273E93C}" type="slidenum">
              <a:rPr lang="en-US"/>
              <a:pPr/>
              <a:t>136</a:t>
            </a:fld>
            <a:endParaRPr lang="en-US"/>
          </a:p>
        </p:txBody>
      </p:sp>
      <p:sp>
        <p:nvSpPr>
          <p:cNvPr id="322562" name="Rectangle 2"/>
          <p:cNvSpPr>
            <a:spLocks noGrp="1" noChangeArrowheads="1"/>
          </p:cNvSpPr>
          <p:nvPr>
            <p:ph type="title"/>
          </p:nvPr>
        </p:nvSpPr>
        <p:spPr>
          <a:xfrm>
            <a:off x="685800" y="38100"/>
            <a:ext cx="7772400" cy="838200"/>
          </a:xfrm>
        </p:spPr>
        <p:txBody>
          <a:bodyPr/>
          <a:lstStyle/>
          <a:p>
            <a:pPr eaLnBrk="1" hangingPunct="1">
              <a:defRPr/>
            </a:pPr>
            <a:r>
              <a:rPr lang="en-US" dirty="0"/>
              <a:t>Mina - </a:t>
            </a:r>
            <a:r>
              <a:rPr lang="en-US" sz="2800" dirty="0">
                <a:solidFill>
                  <a:schemeClr val="hlink"/>
                </a:solidFill>
              </a:rPr>
              <a:t>10 </a:t>
            </a:r>
            <a:r>
              <a:rPr lang="en-US" sz="2800" dirty="0" err="1">
                <a:solidFill>
                  <a:schemeClr val="hlink"/>
                </a:solidFill>
              </a:rPr>
              <a:t>Dhul-Hijjah</a:t>
            </a:r>
            <a:endParaRPr lang="en-US" sz="2800" dirty="0">
              <a:solidFill>
                <a:schemeClr val="hlink"/>
              </a:solidFill>
            </a:endParaRPr>
          </a:p>
        </p:txBody>
      </p:sp>
      <p:sp>
        <p:nvSpPr>
          <p:cNvPr id="322563" name="Rectangle 3"/>
          <p:cNvSpPr>
            <a:spLocks noGrp="1" noChangeArrowheads="1"/>
          </p:cNvSpPr>
          <p:nvPr>
            <p:ph type="body" sz="half" idx="1"/>
          </p:nvPr>
        </p:nvSpPr>
        <p:spPr>
          <a:xfrm>
            <a:off x="58738" y="896938"/>
            <a:ext cx="3810000" cy="1951037"/>
          </a:xfrm>
        </p:spPr>
        <p:txBody>
          <a:bodyPr/>
          <a:lstStyle/>
          <a:p>
            <a:pPr eaLnBrk="1" hangingPunct="1"/>
            <a:r>
              <a:rPr lang="en-US" sz="1800" dirty="0"/>
              <a:t>You stone </a:t>
            </a:r>
            <a:r>
              <a:rPr lang="en-US" sz="1800" dirty="0" err="1"/>
              <a:t>Jamrat</a:t>
            </a:r>
            <a:r>
              <a:rPr lang="en-US" sz="1800" dirty="0"/>
              <a:t> al-'</a:t>
            </a:r>
            <a:r>
              <a:rPr lang="en-US" sz="1800" dirty="0" err="1"/>
              <a:t>Aqabah</a:t>
            </a:r>
            <a:r>
              <a:rPr lang="en-US" sz="1800" dirty="0"/>
              <a:t> only on this day, with seven small stones - slightly bigger than the chick-pea.</a:t>
            </a:r>
          </a:p>
        </p:txBody>
      </p:sp>
      <p:grpSp>
        <p:nvGrpSpPr>
          <p:cNvPr id="2" name="Group 16"/>
          <p:cNvGrpSpPr>
            <a:grpSpLocks/>
          </p:cNvGrpSpPr>
          <p:nvPr/>
        </p:nvGrpSpPr>
        <p:grpSpPr bwMode="auto">
          <a:xfrm>
            <a:off x="4673600" y="5097463"/>
            <a:ext cx="3694113" cy="1655762"/>
            <a:chOff x="2884" y="3116"/>
            <a:chExt cx="2327" cy="1043"/>
          </a:xfrm>
        </p:grpSpPr>
        <p:pic>
          <p:nvPicPr>
            <p:cNvPr id="151560" name="Picture 14" descr="C:\Documents and Settings\obellal\My Documents\Hajj\Mina\Pebbles size.jpg"/>
            <p:cNvPicPr>
              <a:picLocks noChangeAspect="1" noChangeArrowheads="1"/>
            </p:cNvPicPr>
            <p:nvPr/>
          </p:nvPicPr>
          <p:blipFill>
            <a:blip r:embed="rId3" cstate="print"/>
            <a:srcRect/>
            <a:stretch>
              <a:fillRect/>
            </a:stretch>
          </p:blipFill>
          <p:spPr bwMode="auto">
            <a:xfrm>
              <a:off x="2884" y="3116"/>
              <a:ext cx="2327" cy="853"/>
            </a:xfrm>
            <a:prstGeom prst="rect">
              <a:avLst/>
            </a:prstGeom>
            <a:noFill/>
            <a:ln w="9525">
              <a:noFill/>
              <a:miter lim="800000"/>
              <a:headEnd/>
              <a:tailEnd/>
            </a:ln>
          </p:spPr>
        </p:pic>
        <p:sp>
          <p:nvSpPr>
            <p:cNvPr id="151561" name="Text Box 15"/>
            <p:cNvSpPr txBox="1">
              <a:spLocks noChangeArrowheads="1"/>
            </p:cNvSpPr>
            <p:nvPr/>
          </p:nvSpPr>
          <p:spPr bwMode="auto">
            <a:xfrm>
              <a:off x="3632" y="3997"/>
              <a:ext cx="824" cy="162"/>
            </a:xfrm>
            <a:prstGeom prst="rect">
              <a:avLst/>
            </a:prstGeom>
            <a:noFill/>
            <a:ln w="38100">
              <a:noFill/>
              <a:prstDash val="sysDot"/>
              <a:miter lim="800000"/>
              <a:headEnd/>
              <a:tailEnd/>
            </a:ln>
          </p:spPr>
          <p:txBody>
            <a:bodyPr wrap="none">
              <a:spAutoFit/>
            </a:bodyPr>
            <a:lstStyle/>
            <a:p>
              <a:r>
                <a:rPr lang="en-US" b="0" i="1"/>
                <a:t>Pebbles size</a:t>
              </a:r>
            </a:p>
          </p:txBody>
        </p:sp>
      </p:grpSp>
      <p:sp>
        <p:nvSpPr>
          <p:cNvPr id="322577" name="Rectangle 17"/>
          <p:cNvSpPr>
            <a:spLocks noChangeArrowheads="1"/>
          </p:cNvSpPr>
          <p:nvPr/>
        </p:nvSpPr>
        <p:spPr bwMode="auto">
          <a:xfrm>
            <a:off x="55563" y="2730500"/>
            <a:ext cx="3810000" cy="3941763"/>
          </a:xfrm>
          <a:prstGeom prst="rect">
            <a:avLst/>
          </a:prstGeom>
          <a:noFill/>
          <a:ln w="9525">
            <a:noFill/>
            <a:miter lim="800000"/>
            <a:headEnd/>
            <a:tailEnd/>
          </a:ln>
        </p:spPr>
        <p:txBody>
          <a:bodyPr/>
          <a:lstStyle/>
          <a:p>
            <a:pPr marL="342900" indent="-342900" algn="just">
              <a:lnSpc>
                <a:spcPct val="120000"/>
              </a:lnSpc>
              <a:buClr>
                <a:schemeClr val="accent2"/>
              </a:buClr>
              <a:buSzPct val="80000"/>
              <a:buFont typeface="Wingdings" pitchFamily="2" charset="2"/>
              <a:buBlip>
                <a:blip r:embed="rId4"/>
              </a:buBlip>
            </a:pPr>
            <a:r>
              <a:rPr lang="en-US" b="0" dirty="0">
                <a:effectLst>
                  <a:outerShdw blurRad="38100" dist="38100" dir="2700000" algn="tl">
                    <a:srgbClr val="000000">
                      <a:alpha val="43137"/>
                    </a:srgbClr>
                  </a:outerShdw>
                </a:effectLst>
                <a:latin typeface="Verdana" pitchFamily="34" charset="0"/>
              </a:rPr>
              <a:t>You recite </a:t>
            </a:r>
            <a:r>
              <a:rPr lang="en-US" b="0" dirty="0" err="1">
                <a:effectLst>
                  <a:outerShdw blurRad="38100" dist="38100" dir="2700000" algn="tl">
                    <a:srgbClr val="000000">
                      <a:alpha val="43137"/>
                    </a:srgbClr>
                  </a:outerShdw>
                </a:effectLst>
                <a:latin typeface="Verdana" pitchFamily="34" charset="0"/>
              </a:rPr>
              <a:t>Takbeer</a:t>
            </a:r>
            <a:r>
              <a:rPr lang="en-US" b="0" dirty="0">
                <a:effectLst>
                  <a:outerShdw blurRad="38100" dist="38100" dir="2700000" algn="tl">
                    <a:srgbClr val="000000">
                      <a:alpha val="43137"/>
                    </a:srgbClr>
                  </a:outerShdw>
                </a:effectLst>
                <a:latin typeface="Verdana" pitchFamily="34" charset="0"/>
              </a:rPr>
              <a:t> while throwing each stone.</a:t>
            </a:r>
          </a:p>
          <a:p>
            <a:pPr marL="342900" indent="-342900" algn="just">
              <a:lnSpc>
                <a:spcPct val="120000"/>
              </a:lnSpc>
              <a:buClr>
                <a:schemeClr val="accent2"/>
              </a:buClr>
              <a:buSzPct val="80000"/>
              <a:buFont typeface="Wingdings" pitchFamily="2" charset="2"/>
              <a:buBlip>
                <a:blip r:embed="rId4"/>
              </a:buBlip>
            </a:pPr>
            <a:r>
              <a:rPr lang="en-US" b="0" dirty="0">
                <a:effectLst>
                  <a:outerShdw blurRad="38100" dist="38100" dir="2700000" algn="tl">
                    <a:srgbClr val="000000">
                      <a:alpha val="43137"/>
                    </a:srgbClr>
                  </a:outerShdw>
                </a:effectLst>
                <a:latin typeface="Verdana" pitchFamily="34" charset="0"/>
              </a:rPr>
              <a:t>You cease reciting </a:t>
            </a:r>
            <a:r>
              <a:rPr lang="en-US" b="0" dirty="0" err="1">
                <a:effectLst>
                  <a:outerShdw blurRad="38100" dist="38100" dir="2700000" algn="tl">
                    <a:srgbClr val="000000">
                      <a:alpha val="43137"/>
                    </a:srgbClr>
                  </a:outerShdw>
                </a:effectLst>
                <a:latin typeface="Verdana" pitchFamily="34" charset="0"/>
                <a:ea typeface="Times New Roman (Arabic)"/>
                <a:cs typeface="Times New Roman (Arabic)"/>
              </a:rPr>
              <a:t>T</a:t>
            </a:r>
            <a:r>
              <a:rPr lang="en-US" b="0" dirty="0" err="1">
                <a:effectLst>
                  <a:outerShdw blurRad="38100" dist="38100" dir="2700000" algn="tl">
                    <a:srgbClr val="000000">
                      <a:alpha val="43137"/>
                    </a:srgbClr>
                  </a:outerShdw>
                </a:effectLst>
                <a:latin typeface="Verdana" pitchFamily="34" charset="0"/>
              </a:rPr>
              <a:t>albiyah</a:t>
            </a:r>
            <a:r>
              <a:rPr lang="en-US" b="0" dirty="0">
                <a:effectLst>
                  <a:outerShdw blurRad="38100" dist="38100" dir="2700000" algn="tl">
                    <a:srgbClr val="000000">
                      <a:alpha val="43137"/>
                    </a:srgbClr>
                  </a:outerShdw>
                </a:effectLst>
                <a:latin typeface="Verdana" pitchFamily="34" charset="0"/>
              </a:rPr>
              <a:t> when throwing the last stone.</a:t>
            </a:r>
          </a:p>
          <a:p>
            <a:pPr marL="342900" indent="-342900" algn="just">
              <a:lnSpc>
                <a:spcPct val="120000"/>
              </a:lnSpc>
              <a:buClr>
                <a:schemeClr val="accent2"/>
              </a:buClr>
              <a:buSzPct val="80000"/>
              <a:buFont typeface="Wingdings" pitchFamily="2" charset="2"/>
              <a:buBlip>
                <a:blip r:embed="rId4"/>
              </a:buBlip>
            </a:pPr>
            <a:r>
              <a:rPr lang="en-US" b="0" dirty="0">
                <a:effectLst>
                  <a:outerShdw blurRad="38100" dist="38100" dir="2700000" algn="tl">
                    <a:srgbClr val="000000">
                      <a:alpha val="43137"/>
                    </a:srgbClr>
                  </a:outerShdw>
                </a:effectLst>
                <a:latin typeface="Verdana" pitchFamily="34" charset="0"/>
              </a:rPr>
              <a:t>You cannot perform this stoning until after sunrise. And you may delay it after noon, even up to the night, if you find difficulty in doing it before noon. </a:t>
            </a:r>
          </a:p>
        </p:txBody>
      </p:sp>
      <p:pic>
        <p:nvPicPr>
          <p:cNvPr id="151559" name="Picture 21" descr="C:\Documents and Settings\obellal\My Documents\Hajj\Mina\Jamarat 10th Dhul-Hijjah New.jpg"/>
          <p:cNvPicPr>
            <a:picLocks noGrp="1" noChangeAspect="1" noChangeArrowheads="1"/>
          </p:cNvPicPr>
          <p:nvPr>
            <p:ph type="clipArt" sz="half" idx="2"/>
          </p:nvPr>
        </p:nvPicPr>
        <p:blipFill>
          <a:blip r:embed="rId5" cstate="print"/>
          <a:srcRect/>
          <a:stretch>
            <a:fillRect/>
          </a:stretch>
        </p:blipFill>
        <p:spPr>
          <a:xfrm>
            <a:off x="3914775" y="1074738"/>
            <a:ext cx="5121275" cy="3841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2563">
                                            <p:txEl>
                                              <p:pRg st="0" end="0"/>
                                            </p:txEl>
                                          </p:spTgt>
                                        </p:tgtEl>
                                        <p:attrNameLst>
                                          <p:attrName>style.visibility</p:attrName>
                                        </p:attrNameLst>
                                      </p:cBhvr>
                                      <p:to>
                                        <p:strVal val="visible"/>
                                      </p:to>
                                    </p:set>
                                    <p:anim calcmode="lin" valueType="num">
                                      <p:cBhvr additive="base">
                                        <p:cTn id="7" dur="500" fill="hold"/>
                                        <p:tgtEl>
                                          <p:spTgt spid="322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25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2577">
                                            <p:txEl>
                                              <p:pRg st="0" end="0"/>
                                            </p:txEl>
                                          </p:spTgt>
                                        </p:tgtEl>
                                        <p:attrNameLst>
                                          <p:attrName>style.visibility</p:attrName>
                                        </p:attrNameLst>
                                      </p:cBhvr>
                                      <p:to>
                                        <p:strVal val="visible"/>
                                      </p:to>
                                    </p:set>
                                    <p:anim calcmode="lin" valueType="num">
                                      <p:cBhvr additive="base">
                                        <p:cTn id="19" dur="500" fill="hold"/>
                                        <p:tgtEl>
                                          <p:spTgt spid="32257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257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2577">
                                            <p:txEl>
                                              <p:pRg st="1" end="1"/>
                                            </p:txEl>
                                          </p:spTgt>
                                        </p:tgtEl>
                                        <p:attrNameLst>
                                          <p:attrName>style.visibility</p:attrName>
                                        </p:attrNameLst>
                                      </p:cBhvr>
                                      <p:to>
                                        <p:strVal val="visible"/>
                                      </p:to>
                                    </p:set>
                                    <p:anim calcmode="lin" valueType="num">
                                      <p:cBhvr additive="base">
                                        <p:cTn id="25" dur="500" fill="hold"/>
                                        <p:tgtEl>
                                          <p:spTgt spid="322577">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257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2577">
                                            <p:txEl>
                                              <p:pRg st="2" end="2"/>
                                            </p:txEl>
                                          </p:spTgt>
                                        </p:tgtEl>
                                        <p:attrNameLst>
                                          <p:attrName>style.visibility</p:attrName>
                                        </p:attrNameLst>
                                      </p:cBhvr>
                                      <p:to>
                                        <p:strVal val="visible"/>
                                      </p:to>
                                    </p:set>
                                    <p:anim calcmode="lin" valueType="num">
                                      <p:cBhvr additive="base">
                                        <p:cTn id="31" dur="500" fill="hold"/>
                                        <p:tgtEl>
                                          <p:spTgt spid="322577">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257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build="p" autoUpdateAnimBg="0"/>
      <p:bldP spid="322577"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Number Placeholder 6"/>
          <p:cNvSpPr>
            <a:spLocks noGrp="1"/>
          </p:cNvSpPr>
          <p:nvPr>
            <p:ph type="sldNum" sz="quarter" idx="12"/>
          </p:nvPr>
        </p:nvSpPr>
        <p:spPr>
          <a:noFill/>
        </p:spPr>
        <p:txBody>
          <a:bodyPr/>
          <a:lstStyle/>
          <a:p>
            <a:fld id="{657445D6-821F-45E5-B986-4B53DF13C4FE}" type="slidenum">
              <a:rPr lang="en-US"/>
              <a:pPr/>
              <a:t>137</a:t>
            </a:fld>
            <a:endParaRPr lang="en-US"/>
          </a:p>
        </p:txBody>
      </p:sp>
      <p:sp>
        <p:nvSpPr>
          <p:cNvPr id="185346" name="Rectangle 2"/>
          <p:cNvSpPr>
            <a:spLocks noGrp="1" noChangeArrowheads="1"/>
          </p:cNvSpPr>
          <p:nvPr>
            <p:ph type="title"/>
          </p:nvPr>
        </p:nvSpPr>
        <p:spPr>
          <a:xfrm>
            <a:off x="1054100" y="315913"/>
            <a:ext cx="7021513" cy="838200"/>
          </a:xfrm>
        </p:spPr>
        <p:txBody>
          <a:bodyPr/>
          <a:lstStyle/>
          <a:p>
            <a:pPr eaLnBrk="1" hangingPunct="1">
              <a:defRPr/>
            </a:pPr>
            <a:r>
              <a:rPr lang="en-US"/>
              <a:t>Mina - </a:t>
            </a:r>
            <a:r>
              <a:rPr lang="en-US" sz="2800">
                <a:solidFill>
                  <a:schemeClr val="hlink"/>
                </a:solidFill>
              </a:rPr>
              <a:t>10 Dhul-Hijjah</a:t>
            </a:r>
            <a:br>
              <a:rPr lang="en-US" sz="2800">
                <a:solidFill>
                  <a:schemeClr val="hlink"/>
                </a:solidFill>
              </a:rPr>
            </a:br>
            <a:r>
              <a:rPr lang="en-US" sz="2800">
                <a:solidFill>
                  <a:schemeClr val="hlink"/>
                </a:solidFill>
              </a:rPr>
              <a:t> </a:t>
            </a:r>
            <a:r>
              <a:rPr lang="en-US" sz="3200"/>
              <a:t>Animal Sacrifice</a:t>
            </a:r>
          </a:p>
        </p:txBody>
      </p:sp>
      <p:sp>
        <p:nvSpPr>
          <p:cNvPr id="152580" name="Rectangle 3"/>
          <p:cNvSpPr>
            <a:spLocks noGrp="1" noChangeArrowheads="1"/>
          </p:cNvSpPr>
          <p:nvPr>
            <p:ph type="body" sz="half" idx="1"/>
          </p:nvPr>
        </p:nvSpPr>
        <p:spPr>
          <a:xfrm>
            <a:off x="152400" y="1562100"/>
            <a:ext cx="4576763" cy="5049838"/>
          </a:xfrm>
        </p:spPr>
        <p:txBody>
          <a:bodyPr/>
          <a:lstStyle/>
          <a:p>
            <a:pPr eaLnBrk="1" hangingPunct="1">
              <a:lnSpc>
                <a:spcPct val="120000"/>
              </a:lnSpc>
              <a:buNone/>
            </a:pPr>
            <a:endParaRPr lang="en-US" sz="1800" dirty="0">
              <a:ea typeface="Times New Roman (Arabic)"/>
              <a:cs typeface="Times New Roman (Arabic)"/>
            </a:endParaRPr>
          </a:p>
          <a:p>
            <a:pPr eaLnBrk="1" hangingPunct="1">
              <a:lnSpc>
                <a:spcPct val="120000"/>
              </a:lnSpc>
            </a:pPr>
            <a:r>
              <a:rPr lang="en-US" sz="1800" dirty="0"/>
              <a:t>Slaughter your animal in any part of Mina .</a:t>
            </a:r>
          </a:p>
          <a:p>
            <a:pPr eaLnBrk="1" hangingPunct="1">
              <a:lnSpc>
                <a:spcPct val="120000"/>
              </a:lnSpc>
            </a:pPr>
            <a:r>
              <a:rPr lang="en-US" sz="1800" dirty="0"/>
              <a:t>The time for slaughter is the four days of '</a:t>
            </a:r>
            <a:r>
              <a:rPr lang="en-US" sz="1800" dirty="0" err="1"/>
              <a:t>Eid</a:t>
            </a:r>
            <a:r>
              <a:rPr lang="en-US" sz="1800" dirty="0"/>
              <a:t>.</a:t>
            </a:r>
          </a:p>
          <a:p>
            <a:pPr eaLnBrk="1" hangingPunct="1">
              <a:lnSpc>
                <a:spcPct val="120000"/>
              </a:lnSpc>
            </a:pPr>
            <a:r>
              <a:rPr lang="en-US" sz="1800" dirty="0"/>
              <a:t>Seven people may share in one camel or cow.</a:t>
            </a:r>
          </a:p>
          <a:p>
            <a:pPr eaLnBrk="1" hangingPunct="1">
              <a:lnSpc>
                <a:spcPct val="120000"/>
              </a:lnSpc>
            </a:pPr>
            <a:r>
              <a:rPr lang="en-US" sz="1800" dirty="0"/>
              <a:t>And he who cannot afford a sacrificial animal should fast three days in Hajj (even the 3 days of </a:t>
            </a:r>
            <a:r>
              <a:rPr lang="en-US" sz="1800" dirty="0" err="1"/>
              <a:t>Tashreeq</a:t>
            </a:r>
            <a:r>
              <a:rPr lang="en-US" sz="1800" dirty="0"/>
              <a:t>) and seven when he returns to his family. </a:t>
            </a:r>
          </a:p>
          <a:p>
            <a:pPr eaLnBrk="1" hangingPunct="1">
              <a:lnSpc>
                <a:spcPct val="120000"/>
              </a:lnSpc>
            </a:pPr>
            <a:endParaRPr lang="en-US" sz="1800" dirty="0"/>
          </a:p>
        </p:txBody>
      </p:sp>
      <p:pic>
        <p:nvPicPr>
          <p:cNvPr id="152581" name="Picture 4" descr="Nasin Valji leading his chosen goat to slaughter."/>
          <p:cNvPicPr>
            <a:picLocks noGrp="1" noChangeAspect="1" noChangeArrowheads="1"/>
          </p:cNvPicPr>
          <p:nvPr>
            <p:ph type="clipArt" sz="half" idx="2"/>
          </p:nvPr>
        </p:nvPicPr>
        <p:blipFill>
          <a:blip r:embed="rId3" cstate="print">
            <a:lum contrast="20000"/>
          </a:blip>
          <a:srcRect/>
          <a:stretch>
            <a:fillRect/>
          </a:stretch>
        </p:blipFill>
        <p:spPr>
          <a:xfrm>
            <a:off x="4749800" y="2219325"/>
            <a:ext cx="4354513" cy="2949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2" name="Slide Number Placeholder 6"/>
          <p:cNvSpPr>
            <a:spLocks noGrp="1"/>
          </p:cNvSpPr>
          <p:nvPr>
            <p:ph type="sldNum" sz="quarter" idx="12"/>
          </p:nvPr>
        </p:nvSpPr>
        <p:spPr>
          <a:noFill/>
        </p:spPr>
        <p:txBody>
          <a:bodyPr/>
          <a:lstStyle/>
          <a:p>
            <a:fld id="{7AB869FD-423B-4986-B179-737634F9CF78}" type="slidenum">
              <a:rPr lang="en-US"/>
              <a:pPr/>
              <a:t>138</a:t>
            </a:fld>
            <a:endParaRPr lang="en-US"/>
          </a:p>
        </p:txBody>
      </p:sp>
      <p:sp>
        <p:nvSpPr>
          <p:cNvPr id="186370" name="Rectangle 2"/>
          <p:cNvSpPr>
            <a:spLocks noGrp="1" noChangeArrowheads="1"/>
          </p:cNvSpPr>
          <p:nvPr>
            <p:ph type="title"/>
          </p:nvPr>
        </p:nvSpPr>
        <p:spPr>
          <a:xfrm>
            <a:off x="1412875" y="276225"/>
            <a:ext cx="6310313" cy="838200"/>
          </a:xfrm>
        </p:spPr>
        <p:txBody>
          <a:bodyPr/>
          <a:lstStyle/>
          <a:p>
            <a:pPr eaLnBrk="1" hangingPunct="1">
              <a:defRPr/>
            </a:pPr>
            <a:r>
              <a:rPr lang="en-US"/>
              <a:t>Mina - </a:t>
            </a:r>
            <a:r>
              <a:rPr lang="en-US" sz="2800">
                <a:solidFill>
                  <a:schemeClr val="hlink"/>
                </a:solidFill>
              </a:rPr>
              <a:t>10 Dhul-Hijjah</a:t>
            </a:r>
            <a:br>
              <a:rPr lang="en-US" sz="2800">
                <a:solidFill>
                  <a:schemeClr val="hlink"/>
                </a:solidFill>
              </a:rPr>
            </a:br>
            <a:r>
              <a:rPr lang="en-US" sz="3200"/>
              <a:t>Shaving</a:t>
            </a:r>
          </a:p>
        </p:txBody>
      </p:sp>
      <p:sp>
        <p:nvSpPr>
          <p:cNvPr id="186371" name="Rectangle 3"/>
          <p:cNvSpPr>
            <a:spLocks noGrp="1" noChangeArrowheads="1"/>
          </p:cNvSpPr>
          <p:nvPr>
            <p:ph type="body" sz="half" idx="1"/>
          </p:nvPr>
        </p:nvSpPr>
        <p:spPr>
          <a:xfrm>
            <a:off x="260350" y="1338263"/>
            <a:ext cx="4205288" cy="5178425"/>
          </a:xfrm>
        </p:spPr>
        <p:txBody>
          <a:bodyPr/>
          <a:lstStyle/>
          <a:p>
            <a:pPr eaLnBrk="1" hangingPunct="1"/>
            <a:r>
              <a:rPr lang="en-US" sz="2000" dirty="0"/>
              <a:t>Then you shave off all of your hair or shorten it. </a:t>
            </a:r>
          </a:p>
          <a:p>
            <a:pPr eaLnBrk="1" hangingPunct="1"/>
            <a:r>
              <a:rPr lang="en-US" sz="2000" dirty="0"/>
              <a:t>Shaving is better.</a:t>
            </a:r>
          </a:p>
          <a:p>
            <a:pPr eaLnBrk="1" hangingPunct="1"/>
            <a:r>
              <a:rPr lang="en-US" sz="2000" dirty="0"/>
              <a:t>If you shorten your hair it has to be from all over the head, not part of it only (like the sides).</a:t>
            </a:r>
          </a:p>
          <a:p>
            <a:pPr eaLnBrk="1" hangingPunct="1"/>
            <a:r>
              <a:rPr lang="en-US" sz="2000" dirty="0"/>
              <a:t>Start with the right side of the head.</a:t>
            </a:r>
          </a:p>
          <a:p>
            <a:pPr eaLnBrk="1" hangingPunct="1"/>
            <a:r>
              <a:rPr lang="en-US" sz="2000" dirty="0"/>
              <a:t>The woman shortens her hair the length of a finger joint.</a:t>
            </a:r>
          </a:p>
        </p:txBody>
      </p:sp>
      <p:pic>
        <p:nvPicPr>
          <p:cNvPr id="153605" name="Picture 7" descr="E:\Documents and Settings\Administrator\My Documents\Hajj\Mina\Halq2.jpg"/>
          <p:cNvPicPr>
            <a:picLocks noGrp="1" noChangeAspect="1" noChangeArrowheads="1"/>
          </p:cNvPicPr>
          <p:nvPr>
            <p:ph type="clipArt" sz="half" idx="2"/>
          </p:nvPr>
        </p:nvPicPr>
        <p:blipFill>
          <a:blip r:embed="rId3" cstate="print"/>
          <a:srcRect/>
          <a:stretch>
            <a:fillRect/>
          </a:stretch>
        </p:blipFill>
        <p:spPr>
          <a:xfrm>
            <a:off x="4559300" y="1673225"/>
            <a:ext cx="4495800" cy="4233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 calcmode="lin" valueType="num">
                                      <p:cBhvr additive="base">
                                        <p:cTn id="7" dur="500" fill="hold"/>
                                        <p:tgtEl>
                                          <p:spTgt spid="186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6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6371">
                                            <p:txEl>
                                              <p:pRg st="1" end="1"/>
                                            </p:txEl>
                                          </p:spTgt>
                                        </p:tgtEl>
                                        <p:attrNameLst>
                                          <p:attrName>style.visibility</p:attrName>
                                        </p:attrNameLst>
                                      </p:cBhvr>
                                      <p:to>
                                        <p:strVal val="visible"/>
                                      </p:to>
                                    </p:set>
                                    <p:anim calcmode="lin" valueType="num">
                                      <p:cBhvr additive="base">
                                        <p:cTn id="13" dur="500" fill="hold"/>
                                        <p:tgtEl>
                                          <p:spTgt spid="186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6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6371">
                                            <p:txEl>
                                              <p:pRg st="2" end="2"/>
                                            </p:txEl>
                                          </p:spTgt>
                                        </p:tgtEl>
                                        <p:attrNameLst>
                                          <p:attrName>style.visibility</p:attrName>
                                        </p:attrNameLst>
                                      </p:cBhvr>
                                      <p:to>
                                        <p:strVal val="visible"/>
                                      </p:to>
                                    </p:set>
                                    <p:anim calcmode="lin" valueType="num">
                                      <p:cBhvr additive="base">
                                        <p:cTn id="19" dur="500" fill="hold"/>
                                        <p:tgtEl>
                                          <p:spTgt spid="186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6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6371">
                                            <p:txEl>
                                              <p:pRg st="3" end="3"/>
                                            </p:txEl>
                                          </p:spTgt>
                                        </p:tgtEl>
                                        <p:attrNameLst>
                                          <p:attrName>style.visibility</p:attrName>
                                        </p:attrNameLst>
                                      </p:cBhvr>
                                      <p:to>
                                        <p:strVal val="visible"/>
                                      </p:to>
                                    </p:set>
                                    <p:anim calcmode="lin" valueType="num">
                                      <p:cBhvr additive="base">
                                        <p:cTn id="25" dur="500" fill="hold"/>
                                        <p:tgtEl>
                                          <p:spTgt spid="1863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63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6371">
                                            <p:txEl>
                                              <p:pRg st="4" end="4"/>
                                            </p:txEl>
                                          </p:spTgt>
                                        </p:tgtEl>
                                        <p:attrNameLst>
                                          <p:attrName>style.visibility</p:attrName>
                                        </p:attrNameLst>
                                      </p:cBhvr>
                                      <p:to>
                                        <p:strVal val="visible"/>
                                      </p:to>
                                    </p:set>
                                    <p:anim calcmode="lin" valueType="num">
                                      <p:cBhvr additive="base">
                                        <p:cTn id="31" dur="500" fill="hold"/>
                                        <p:tgtEl>
                                          <p:spTgt spid="1863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637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6" name="Slide Number Placeholder 6"/>
          <p:cNvSpPr>
            <a:spLocks noGrp="1"/>
          </p:cNvSpPr>
          <p:nvPr>
            <p:ph type="sldNum" sz="quarter" idx="12"/>
          </p:nvPr>
        </p:nvSpPr>
        <p:spPr>
          <a:noFill/>
        </p:spPr>
        <p:txBody>
          <a:bodyPr/>
          <a:lstStyle/>
          <a:p>
            <a:fld id="{9E5B15AC-2C4C-4742-9524-0EB60E47A1ED}" type="slidenum">
              <a:rPr lang="en-US"/>
              <a:pPr/>
              <a:t>139</a:t>
            </a:fld>
            <a:endParaRPr lang="en-US"/>
          </a:p>
        </p:txBody>
      </p:sp>
      <p:sp>
        <p:nvSpPr>
          <p:cNvPr id="183298" name="Rectangle 2"/>
          <p:cNvSpPr>
            <a:spLocks noGrp="1" noChangeArrowheads="1"/>
          </p:cNvSpPr>
          <p:nvPr>
            <p:ph type="title"/>
          </p:nvPr>
        </p:nvSpPr>
        <p:spPr>
          <a:xfrm>
            <a:off x="685800" y="323850"/>
            <a:ext cx="7772400" cy="838200"/>
          </a:xfrm>
        </p:spPr>
        <p:txBody>
          <a:bodyPr/>
          <a:lstStyle/>
          <a:p>
            <a:pPr eaLnBrk="1" hangingPunct="1">
              <a:defRPr/>
            </a:pPr>
            <a:r>
              <a:rPr lang="en-US"/>
              <a:t>Mina - </a:t>
            </a:r>
            <a:r>
              <a:rPr lang="en-US" sz="2800">
                <a:solidFill>
                  <a:schemeClr val="hlink"/>
                </a:solidFill>
              </a:rPr>
              <a:t>10 Dhul-Hijjah</a:t>
            </a:r>
            <a:br>
              <a:rPr lang="en-US" sz="2800">
                <a:solidFill>
                  <a:schemeClr val="hlink"/>
                </a:solidFill>
              </a:rPr>
            </a:br>
            <a:r>
              <a:rPr lang="en-US" sz="3200"/>
              <a:t>First Tahallul</a:t>
            </a:r>
          </a:p>
        </p:txBody>
      </p:sp>
      <p:sp>
        <p:nvSpPr>
          <p:cNvPr id="183299" name="Rectangle 3"/>
          <p:cNvSpPr>
            <a:spLocks noGrp="1" noChangeArrowheads="1"/>
          </p:cNvSpPr>
          <p:nvPr>
            <p:ph type="body" sz="half" idx="1"/>
          </p:nvPr>
        </p:nvSpPr>
        <p:spPr>
          <a:xfrm>
            <a:off x="66675" y="1587500"/>
            <a:ext cx="4433888" cy="5021263"/>
          </a:xfrm>
        </p:spPr>
        <p:txBody>
          <a:bodyPr/>
          <a:lstStyle/>
          <a:p>
            <a:pPr eaLnBrk="1" hangingPunct="1">
              <a:lnSpc>
                <a:spcPct val="120000"/>
              </a:lnSpc>
            </a:pPr>
            <a:r>
              <a:rPr lang="en-US" sz="1600" dirty="0"/>
              <a:t>After shaving, go to your camp in Mina, take a shower, put on new clothes and fragrance.</a:t>
            </a:r>
          </a:p>
          <a:p>
            <a:pPr eaLnBrk="1" hangingPunct="1">
              <a:lnSpc>
                <a:spcPct val="120000"/>
              </a:lnSpc>
            </a:pPr>
            <a:r>
              <a:rPr lang="en-US" sz="1600" dirty="0"/>
              <a:t>When you have stoned the </a:t>
            </a:r>
            <a:r>
              <a:rPr lang="en-US" sz="1600" dirty="0" err="1"/>
              <a:t>Jamrah</a:t>
            </a:r>
            <a:r>
              <a:rPr lang="en-US" sz="1600" dirty="0"/>
              <a:t> </a:t>
            </a:r>
            <a:r>
              <a:rPr lang="en-US" sz="1600" dirty="0">
                <a:ea typeface="Times New Roman (Arabic)"/>
                <a:cs typeface="Times New Roman (Arabic)"/>
              </a:rPr>
              <a:t> and shaved your head </a:t>
            </a:r>
            <a:r>
              <a:rPr lang="en-US" sz="1600" dirty="0"/>
              <a:t>everything becomes lawful for you again except sexual intercourse, so you may wear your clothes and use perfume. This partial freedom is called the small </a:t>
            </a:r>
            <a:r>
              <a:rPr lang="en-US" sz="1600" dirty="0" err="1"/>
              <a:t>TaHallul</a:t>
            </a:r>
            <a:r>
              <a:rPr lang="en-US" sz="1600" dirty="0"/>
              <a:t> (</a:t>
            </a:r>
            <a:r>
              <a:rPr lang="ar-EG" sz="1600" dirty="0">
                <a:ea typeface="Times New Roman (Arabic)"/>
                <a:cs typeface="Times New Roman (Arabic)"/>
              </a:rPr>
              <a:t>التحلل الأصغر</a:t>
            </a:r>
            <a:r>
              <a:rPr lang="en-US" sz="1600" dirty="0"/>
              <a:t>).</a:t>
            </a:r>
            <a:endParaRPr lang="ar-SA" sz="1600" dirty="0">
              <a:ea typeface="Times New Roman (Arabic)"/>
              <a:cs typeface="Times New Roman (Arabic)"/>
            </a:endParaRPr>
          </a:p>
          <a:p>
            <a:pPr eaLnBrk="1" hangingPunct="1">
              <a:lnSpc>
                <a:spcPct val="120000"/>
              </a:lnSpc>
            </a:pPr>
            <a:r>
              <a:rPr lang="en-US" sz="1600" dirty="0"/>
              <a:t>Narrated 'Aisha (</a:t>
            </a:r>
            <a:r>
              <a:rPr lang="ar-SA" sz="1600" dirty="0">
                <a:ea typeface="Times New Roman (Arabic)"/>
                <a:cs typeface="Times New Roman (Arabic)"/>
              </a:rPr>
              <a:t>رضي الله عنها</a:t>
            </a:r>
            <a:r>
              <a:rPr lang="en-US" sz="1600" dirty="0"/>
              <a:t>)</a:t>
            </a:r>
            <a:r>
              <a:rPr lang="ar-SA" sz="1600" dirty="0">
                <a:ea typeface="Times New Roman (Arabic)"/>
                <a:cs typeface="Times New Roman (Arabic)"/>
              </a:rPr>
              <a:t>:</a:t>
            </a:r>
            <a:r>
              <a:rPr lang="en-US" sz="1600" dirty="0"/>
              <a:t> </a:t>
            </a:r>
            <a:r>
              <a:rPr lang="en-US" sz="1600" dirty="0">
                <a:solidFill>
                  <a:schemeClr val="folHlink"/>
                </a:solidFill>
              </a:rPr>
              <a:t>I used to scent the Prophet (</a:t>
            </a:r>
            <a:r>
              <a:rPr lang="ar-EG" sz="1600" dirty="0">
                <a:solidFill>
                  <a:schemeClr val="folHlink"/>
                </a:solidFill>
                <a:ea typeface="Times New Roman (Arabic)"/>
                <a:cs typeface="Times New Roman (Arabic)"/>
              </a:rPr>
              <a:t>صلى الله عليه وسلم</a:t>
            </a:r>
            <a:r>
              <a:rPr lang="en-US" sz="1600" dirty="0">
                <a:solidFill>
                  <a:schemeClr val="folHlink"/>
                </a:solidFill>
              </a:rPr>
              <a:t>) when he wanted to assume Ihram and also on finishing Ihram before the </a:t>
            </a:r>
            <a:r>
              <a:rPr lang="en-US" sz="1600" dirty="0" err="1">
                <a:solidFill>
                  <a:schemeClr val="folHlink"/>
                </a:solidFill>
              </a:rPr>
              <a:t>Tawaf</a:t>
            </a:r>
            <a:r>
              <a:rPr lang="en-US" sz="1600" dirty="0">
                <a:solidFill>
                  <a:schemeClr val="folHlink"/>
                </a:solidFill>
              </a:rPr>
              <a:t> round the </a:t>
            </a:r>
            <a:r>
              <a:rPr lang="en-US" sz="1600" dirty="0" err="1">
                <a:solidFill>
                  <a:schemeClr val="folHlink"/>
                </a:solidFill>
              </a:rPr>
              <a:t>Ka'bah</a:t>
            </a:r>
            <a:r>
              <a:rPr lang="en-US" sz="1600" dirty="0">
                <a:solidFill>
                  <a:schemeClr val="folHlink"/>
                </a:solidFill>
              </a:rPr>
              <a:t> (</a:t>
            </a:r>
            <a:r>
              <a:rPr lang="en-US" sz="1600" dirty="0" err="1">
                <a:solidFill>
                  <a:schemeClr val="folHlink"/>
                </a:solidFill>
              </a:rPr>
              <a:t>Tawaf</a:t>
            </a:r>
            <a:r>
              <a:rPr lang="en-US" sz="1600" dirty="0">
                <a:solidFill>
                  <a:schemeClr val="folHlink"/>
                </a:solidFill>
              </a:rPr>
              <a:t> al-</a:t>
            </a:r>
            <a:r>
              <a:rPr lang="en-US" sz="1600" dirty="0" err="1">
                <a:solidFill>
                  <a:schemeClr val="folHlink"/>
                </a:solidFill>
              </a:rPr>
              <a:t>Ifadah</a:t>
            </a:r>
            <a:r>
              <a:rPr lang="en-US" sz="1600" dirty="0">
                <a:solidFill>
                  <a:schemeClr val="folHlink"/>
                </a:solidFill>
              </a:rPr>
              <a:t>)</a:t>
            </a:r>
            <a:r>
              <a:rPr lang="en-US" sz="1600" dirty="0"/>
              <a:t> [</a:t>
            </a:r>
            <a:r>
              <a:rPr lang="en-US" sz="1600" dirty="0" err="1"/>
              <a:t>Bukhari</a:t>
            </a:r>
            <a:r>
              <a:rPr lang="en-US" sz="1600" dirty="0"/>
              <a:t> &amp; Muslim].</a:t>
            </a:r>
          </a:p>
        </p:txBody>
      </p:sp>
      <p:pic>
        <p:nvPicPr>
          <p:cNvPr id="154629" name="Picture 5" descr="C:\Documents and Settings\obellal\My Documents\Hajj\Mina\Bathrooms-L.jpg"/>
          <p:cNvPicPr>
            <a:picLocks noGrp="1" noChangeAspect="1" noChangeArrowheads="1"/>
          </p:cNvPicPr>
          <p:nvPr>
            <p:ph type="clipArt" sz="half" idx="2"/>
          </p:nvPr>
        </p:nvPicPr>
        <p:blipFill>
          <a:blip r:embed="rId3" cstate="print"/>
          <a:srcRect/>
          <a:stretch>
            <a:fillRect/>
          </a:stretch>
        </p:blipFill>
        <p:spPr>
          <a:xfrm>
            <a:off x="4568825" y="2422525"/>
            <a:ext cx="4495800" cy="2995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 calcmode="lin" valueType="num">
                                      <p:cBhvr additive="base">
                                        <p:cTn id="7" dur="500" fill="hold"/>
                                        <p:tgtEl>
                                          <p:spTgt spid="1832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32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3299">
                                            <p:txEl>
                                              <p:pRg st="1" end="1"/>
                                            </p:txEl>
                                          </p:spTgt>
                                        </p:tgtEl>
                                        <p:attrNameLst>
                                          <p:attrName>style.visibility</p:attrName>
                                        </p:attrNameLst>
                                      </p:cBhvr>
                                      <p:to>
                                        <p:strVal val="visible"/>
                                      </p:to>
                                    </p:set>
                                    <p:anim calcmode="lin" valueType="num">
                                      <p:cBhvr additive="base">
                                        <p:cTn id="13" dur="500" fill="hold"/>
                                        <p:tgtEl>
                                          <p:spTgt spid="1832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32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3299">
                                            <p:txEl>
                                              <p:pRg st="2" end="2"/>
                                            </p:txEl>
                                          </p:spTgt>
                                        </p:tgtEl>
                                        <p:attrNameLst>
                                          <p:attrName>style.visibility</p:attrName>
                                        </p:attrNameLst>
                                      </p:cBhvr>
                                      <p:to>
                                        <p:strVal val="visible"/>
                                      </p:to>
                                    </p:set>
                                    <p:anim calcmode="lin" valueType="num">
                                      <p:cBhvr additive="base">
                                        <p:cTn id="19" dur="500" fill="hold"/>
                                        <p:tgtEl>
                                          <p:spTgt spid="1832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329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46082" name="Slide Number Placeholder 4"/>
          <p:cNvSpPr>
            <a:spLocks noGrp="1"/>
          </p:cNvSpPr>
          <p:nvPr>
            <p:ph type="sldNum" sz="quarter" idx="12"/>
          </p:nvPr>
        </p:nvSpPr>
        <p:spPr>
          <a:noFill/>
        </p:spPr>
        <p:txBody>
          <a:bodyPr/>
          <a:lstStyle/>
          <a:p>
            <a:fld id="{BE963053-D5DE-4829-BAFA-F2DE2A543136}" type="slidenum">
              <a:rPr lang="en-US"/>
              <a:pPr/>
              <a:t>14</a:t>
            </a:fld>
            <a:endParaRPr lang="en-US"/>
          </a:p>
        </p:txBody>
      </p:sp>
      <p:sp>
        <p:nvSpPr>
          <p:cNvPr id="220162" name="Rectangle 2"/>
          <p:cNvSpPr>
            <a:spLocks noGrp="1" noChangeArrowheads="1"/>
          </p:cNvSpPr>
          <p:nvPr>
            <p:ph type="title"/>
          </p:nvPr>
        </p:nvSpPr>
        <p:spPr>
          <a:xfrm>
            <a:off x="693738" y="427038"/>
            <a:ext cx="7772400" cy="838200"/>
          </a:xfrm>
        </p:spPr>
        <p:txBody>
          <a:bodyPr/>
          <a:lstStyle/>
          <a:p>
            <a:pPr eaLnBrk="1" hangingPunct="1">
              <a:defRPr/>
            </a:pPr>
            <a:r>
              <a:rPr lang="en-US" dirty="0"/>
              <a:t>Limits of the </a:t>
            </a:r>
            <a:r>
              <a:rPr lang="en-US" dirty="0" err="1"/>
              <a:t>Haram</a:t>
            </a:r>
            <a:r>
              <a:rPr lang="en-US" dirty="0"/>
              <a:t> of Makkah</a:t>
            </a:r>
          </a:p>
        </p:txBody>
      </p:sp>
      <p:sp>
        <p:nvSpPr>
          <p:cNvPr id="220163" name="Rectangle 3"/>
          <p:cNvSpPr>
            <a:spLocks noChangeArrowheads="1"/>
          </p:cNvSpPr>
          <p:nvPr/>
        </p:nvSpPr>
        <p:spPr bwMode="auto">
          <a:xfrm>
            <a:off x="77788" y="2801938"/>
            <a:ext cx="4606925" cy="2435225"/>
          </a:xfrm>
          <a:prstGeom prst="rect">
            <a:avLst/>
          </a:prstGeom>
          <a:noFill/>
          <a:ln w="9525">
            <a:noFill/>
            <a:miter lim="800000"/>
            <a:headEnd/>
            <a:tailEnd/>
          </a:ln>
        </p:spPr>
        <p:txBody>
          <a:bodyPr/>
          <a:lstStyle/>
          <a:p>
            <a:pPr marL="342900" indent="-342900" algn="l">
              <a:lnSpc>
                <a:spcPct val="100000"/>
              </a:lnSpc>
              <a:buClr>
                <a:schemeClr val="accent2"/>
              </a:buClr>
              <a:buSzPct val="80000"/>
              <a:buFont typeface="Wingdings" pitchFamily="2" charset="2"/>
              <a:buBlip>
                <a:blip r:embed="rId3"/>
              </a:buBlip>
            </a:pPr>
            <a:r>
              <a:rPr lang="en-US" sz="2000" b="0" dirty="0" err="1">
                <a:effectLst>
                  <a:outerShdw blurRad="38100" dist="38100" dir="2700000" algn="tl">
                    <a:srgbClr val="000000">
                      <a:alpha val="43137"/>
                    </a:srgbClr>
                  </a:outerShdw>
                </a:effectLst>
                <a:latin typeface="Arial Narrow" pitchFamily="34" charset="0"/>
              </a:rPr>
              <a:t>Tan’eem</a:t>
            </a:r>
            <a:r>
              <a:rPr lang="en-US" sz="2000" b="0" dirty="0">
                <a:effectLst>
                  <a:outerShdw blurRad="38100" dist="38100" dir="2700000" algn="tl">
                    <a:srgbClr val="000000">
                      <a:alpha val="43137"/>
                    </a:srgbClr>
                  </a:outerShdw>
                </a:effectLst>
                <a:latin typeface="Arial Narrow" pitchFamily="34" charset="0"/>
              </a:rPr>
              <a:t> </a:t>
            </a:r>
            <a:r>
              <a:rPr lang="ar-SA" sz="2000" b="0" dirty="0">
                <a:effectLst>
                  <a:outerShdw blurRad="38100" dist="38100" dir="2700000" algn="tl">
                    <a:srgbClr val="000000">
                      <a:alpha val="43137"/>
                    </a:srgbClr>
                  </a:outerShdw>
                </a:effectLst>
                <a:latin typeface="Arial Narrow" pitchFamily="34" charset="0"/>
                <a:ea typeface="Times New Roman (Arabic)"/>
                <a:cs typeface="Times New Roman (Arabic)"/>
              </a:rPr>
              <a:t> (التنعيم)</a:t>
            </a:r>
            <a:r>
              <a:rPr lang="en-US" sz="2000" b="0" dirty="0">
                <a:effectLst>
                  <a:outerShdw blurRad="38100" dist="38100" dir="2700000" algn="tl">
                    <a:srgbClr val="000000">
                      <a:alpha val="43137"/>
                    </a:srgbClr>
                  </a:outerShdw>
                </a:effectLst>
                <a:latin typeface="Arial Narrow" pitchFamily="34" charset="0"/>
                <a:ea typeface="Times New Roman (Arabic)"/>
                <a:cs typeface="Times New Roman (Arabic)"/>
              </a:rPr>
              <a:t>:</a:t>
            </a:r>
            <a:r>
              <a:rPr lang="ar-SA" sz="2000" b="0" dirty="0">
                <a:effectLst>
                  <a:outerShdw blurRad="38100" dist="38100" dir="2700000" algn="tl">
                    <a:srgbClr val="000000">
                      <a:alpha val="43137"/>
                    </a:srgbClr>
                  </a:outerShdw>
                </a:effectLst>
                <a:latin typeface="Arial Narrow" pitchFamily="34" charset="0"/>
                <a:ea typeface="Times New Roman (Arabic)"/>
                <a:cs typeface="Times New Roman (Arabic)"/>
              </a:rPr>
              <a:t> </a:t>
            </a:r>
            <a:r>
              <a:rPr lang="en-US" sz="2000" b="0" dirty="0">
                <a:effectLst>
                  <a:outerShdw blurRad="38100" dist="38100" dir="2700000" algn="tl">
                    <a:srgbClr val="000000">
                      <a:alpha val="43137"/>
                    </a:srgbClr>
                  </a:outerShdw>
                </a:effectLst>
                <a:latin typeface="Arial Narrow" pitchFamily="34" charset="0"/>
              </a:rPr>
              <a:t>4.6 miles North</a:t>
            </a:r>
          </a:p>
          <a:p>
            <a:pPr marL="342900" indent="-342900" algn="l">
              <a:lnSpc>
                <a:spcPct val="100000"/>
              </a:lnSpc>
              <a:buClr>
                <a:schemeClr val="accent2"/>
              </a:buClr>
              <a:buSzPct val="80000"/>
              <a:buFont typeface="Wingdings" pitchFamily="2" charset="2"/>
              <a:buBlip>
                <a:blip r:embed="rId3"/>
              </a:buBlip>
            </a:pPr>
            <a:r>
              <a:rPr lang="en-US" sz="2000" b="0" dirty="0" err="1">
                <a:effectLst>
                  <a:outerShdw blurRad="38100" dist="38100" dir="2700000" algn="tl">
                    <a:srgbClr val="000000">
                      <a:alpha val="43137"/>
                    </a:srgbClr>
                  </a:outerShdw>
                </a:effectLst>
                <a:latin typeface="Arial Narrow" pitchFamily="34" charset="0"/>
              </a:rPr>
              <a:t>Nakhlah</a:t>
            </a:r>
            <a:r>
              <a:rPr lang="en-US" sz="2000" b="0" dirty="0">
                <a:effectLst>
                  <a:outerShdw blurRad="38100" dist="38100" dir="2700000" algn="tl">
                    <a:srgbClr val="000000">
                      <a:alpha val="43137"/>
                    </a:srgbClr>
                  </a:outerShdw>
                </a:effectLst>
                <a:latin typeface="Arial Narrow" pitchFamily="34" charset="0"/>
              </a:rPr>
              <a:t> </a:t>
            </a:r>
            <a:r>
              <a:rPr lang="ar-SA" sz="2000" b="0" dirty="0">
                <a:effectLst>
                  <a:outerShdw blurRad="38100" dist="38100" dir="2700000" algn="tl">
                    <a:srgbClr val="000000">
                      <a:alpha val="43137"/>
                    </a:srgbClr>
                  </a:outerShdw>
                </a:effectLst>
                <a:latin typeface="Arial Narrow" pitchFamily="34" charset="0"/>
                <a:ea typeface="Times New Roman (Arabic)"/>
                <a:cs typeface="Times New Roman (Arabic)"/>
              </a:rPr>
              <a:t>(نخلة)</a:t>
            </a:r>
            <a:r>
              <a:rPr lang="en-US" sz="2000" b="0" dirty="0">
                <a:effectLst>
                  <a:outerShdw blurRad="38100" dist="38100" dir="2700000" algn="tl">
                    <a:srgbClr val="000000">
                      <a:alpha val="43137"/>
                    </a:srgbClr>
                  </a:outerShdw>
                </a:effectLst>
                <a:latin typeface="Arial Narrow" pitchFamily="34" charset="0"/>
                <a:ea typeface="Times New Roman (Arabic)"/>
                <a:cs typeface="Times New Roman (Arabic)"/>
              </a:rPr>
              <a:t> </a:t>
            </a:r>
            <a:r>
              <a:rPr lang="en-US" sz="2000" b="0" dirty="0">
                <a:effectLst>
                  <a:outerShdw blurRad="38100" dist="38100" dir="2700000" algn="tl">
                    <a:srgbClr val="000000">
                      <a:alpha val="43137"/>
                    </a:srgbClr>
                  </a:outerShdw>
                </a:effectLst>
                <a:latin typeface="Arial Narrow" pitchFamily="34" charset="0"/>
              </a:rPr>
              <a:t>: 8 miles N.E.</a:t>
            </a:r>
          </a:p>
          <a:p>
            <a:pPr marL="342900" indent="-342900" algn="l">
              <a:lnSpc>
                <a:spcPct val="100000"/>
              </a:lnSpc>
              <a:buClr>
                <a:schemeClr val="accent2"/>
              </a:buClr>
              <a:buSzPct val="80000"/>
              <a:buFont typeface="Wingdings" pitchFamily="2" charset="2"/>
              <a:buBlip>
                <a:blip r:embed="rId3"/>
              </a:buBlip>
            </a:pPr>
            <a:r>
              <a:rPr lang="en-US" sz="2000" b="0" dirty="0" err="1">
                <a:effectLst>
                  <a:outerShdw blurRad="38100" dist="38100" dir="2700000" algn="tl">
                    <a:srgbClr val="000000">
                      <a:alpha val="43137"/>
                    </a:srgbClr>
                  </a:outerShdw>
                </a:effectLst>
                <a:latin typeface="Arial Narrow" pitchFamily="34" charset="0"/>
              </a:rPr>
              <a:t>Hudaybiyah</a:t>
            </a:r>
            <a:r>
              <a:rPr lang="en-US" sz="2000" b="0" dirty="0">
                <a:effectLst>
                  <a:outerShdw blurRad="38100" dist="38100" dir="2700000" algn="tl">
                    <a:srgbClr val="000000">
                      <a:alpha val="43137"/>
                    </a:srgbClr>
                  </a:outerShdw>
                </a:effectLst>
                <a:latin typeface="Arial Narrow" pitchFamily="34" charset="0"/>
              </a:rPr>
              <a:t> </a:t>
            </a:r>
            <a:r>
              <a:rPr lang="ar-SA" sz="2000" b="0" dirty="0">
                <a:effectLst>
                  <a:outerShdw blurRad="38100" dist="38100" dir="2700000" algn="tl">
                    <a:srgbClr val="000000">
                      <a:alpha val="43137"/>
                    </a:srgbClr>
                  </a:outerShdw>
                </a:effectLst>
                <a:latin typeface="Arial Narrow" pitchFamily="34" charset="0"/>
                <a:ea typeface="Times New Roman (Arabic)"/>
                <a:cs typeface="Times New Roman (Arabic)"/>
              </a:rPr>
              <a:t>(الحديبية)</a:t>
            </a:r>
            <a:r>
              <a:rPr lang="en-US" sz="2000" b="0" dirty="0">
                <a:effectLst>
                  <a:outerShdw blurRad="38100" dist="38100" dir="2700000" algn="tl">
                    <a:srgbClr val="000000">
                      <a:alpha val="43137"/>
                    </a:srgbClr>
                  </a:outerShdw>
                </a:effectLst>
                <a:latin typeface="Arial Narrow" pitchFamily="34" charset="0"/>
              </a:rPr>
              <a:t> : 13.5 miles W.</a:t>
            </a:r>
          </a:p>
          <a:p>
            <a:pPr marL="342900" indent="-342900" algn="l">
              <a:lnSpc>
                <a:spcPct val="100000"/>
              </a:lnSpc>
              <a:buClr>
                <a:schemeClr val="accent2"/>
              </a:buClr>
              <a:buSzPct val="80000"/>
              <a:buFont typeface="Wingdings" pitchFamily="2" charset="2"/>
              <a:buBlip>
                <a:blip r:embed="rId3"/>
              </a:buBlip>
            </a:pPr>
            <a:r>
              <a:rPr lang="en-US" sz="2000" b="0" dirty="0" err="1">
                <a:effectLst>
                  <a:outerShdw blurRad="38100" dist="38100" dir="2700000" algn="tl">
                    <a:srgbClr val="000000">
                      <a:alpha val="43137"/>
                    </a:srgbClr>
                  </a:outerShdw>
                </a:effectLst>
                <a:latin typeface="Arial Narrow" pitchFamily="34" charset="0"/>
              </a:rPr>
              <a:t>Adhah</a:t>
            </a:r>
            <a:r>
              <a:rPr lang="en-US" sz="2000" b="0" dirty="0">
                <a:effectLst>
                  <a:outerShdw blurRad="38100" dist="38100" dir="2700000" algn="tl">
                    <a:srgbClr val="000000">
                      <a:alpha val="43137"/>
                    </a:srgbClr>
                  </a:outerShdw>
                </a:effectLst>
                <a:latin typeface="Arial Narrow" pitchFamily="34" charset="0"/>
              </a:rPr>
              <a:t> </a:t>
            </a:r>
            <a:r>
              <a:rPr lang="en-US" sz="2000" b="0" dirty="0" err="1">
                <a:effectLst>
                  <a:outerShdw blurRad="38100" dist="38100" dir="2700000" algn="tl">
                    <a:srgbClr val="000000">
                      <a:alpha val="43137"/>
                    </a:srgbClr>
                  </a:outerShdw>
                </a:effectLst>
                <a:latin typeface="Arial Narrow" pitchFamily="34" charset="0"/>
              </a:rPr>
              <a:t>Libn</a:t>
            </a:r>
            <a:r>
              <a:rPr lang="en-US" sz="2000" b="0" dirty="0">
                <a:effectLst>
                  <a:outerShdw blurRad="38100" dist="38100" dir="2700000" algn="tl">
                    <a:srgbClr val="000000">
                      <a:alpha val="43137"/>
                    </a:srgbClr>
                  </a:outerShdw>
                </a:effectLst>
                <a:latin typeface="Arial Narrow" pitchFamily="34" charset="0"/>
              </a:rPr>
              <a:t> </a:t>
            </a:r>
            <a:r>
              <a:rPr lang="ar-SA" sz="2000" b="0" dirty="0">
                <a:effectLst>
                  <a:outerShdw blurRad="38100" dist="38100" dir="2700000" algn="tl">
                    <a:srgbClr val="000000">
                      <a:alpha val="43137"/>
                    </a:srgbClr>
                  </a:outerShdw>
                </a:effectLst>
                <a:latin typeface="Arial Narrow" pitchFamily="34" charset="0"/>
                <a:ea typeface="Times New Roman (Arabic)"/>
                <a:cs typeface="Times New Roman (Arabic)"/>
              </a:rPr>
              <a:t>(أضاه لبن)</a:t>
            </a:r>
            <a:r>
              <a:rPr lang="en-US" sz="2000" b="0" dirty="0">
                <a:effectLst>
                  <a:outerShdw blurRad="38100" dist="38100" dir="2700000" algn="tl">
                    <a:srgbClr val="000000">
                      <a:alpha val="43137"/>
                    </a:srgbClr>
                  </a:outerShdw>
                </a:effectLst>
                <a:latin typeface="Arial Narrow" pitchFamily="34" charset="0"/>
              </a:rPr>
              <a:t> : 10 miles S.</a:t>
            </a:r>
          </a:p>
          <a:p>
            <a:pPr marL="342900" indent="-342900" algn="l">
              <a:lnSpc>
                <a:spcPct val="100000"/>
              </a:lnSpc>
              <a:buClr>
                <a:schemeClr val="accent2"/>
              </a:buClr>
              <a:buSzPct val="80000"/>
              <a:buFont typeface="Wingdings" pitchFamily="2" charset="2"/>
              <a:buBlip>
                <a:blip r:embed="rId3"/>
              </a:buBlip>
            </a:pPr>
            <a:r>
              <a:rPr lang="en-US" sz="2000" b="0" dirty="0" err="1">
                <a:effectLst>
                  <a:outerShdw blurRad="38100" dist="38100" dir="2700000" algn="tl">
                    <a:srgbClr val="000000">
                      <a:alpha val="43137"/>
                    </a:srgbClr>
                  </a:outerShdw>
                </a:effectLst>
                <a:latin typeface="Arial Narrow" pitchFamily="34" charset="0"/>
              </a:rPr>
              <a:t>Arafah</a:t>
            </a:r>
            <a:r>
              <a:rPr lang="en-US" sz="2000" b="0" dirty="0">
                <a:effectLst>
                  <a:outerShdw blurRad="38100" dist="38100" dir="2700000" algn="tl">
                    <a:srgbClr val="000000">
                      <a:alpha val="43137"/>
                    </a:srgbClr>
                  </a:outerShdw>
                </a:effectLst>
                <a:latin typeface="Arial Narrow" pitchFamily="34" charset="0"/>
              </a:rPr>
              <a:t> </a:t>
            </a:r>
            <a:r>
              <a:rPr lang="ar-SA" sz="2000" b="0" dirty="0">
                <a:effectLst>
                  <a:outerShdw blurRad="38100" dist="38100" dir="2700000" algn="tl">
                    <a:srgbClr val="000000">
                      <a:alpha val="43137"/>
                    </a:srgbClr>
                  </a:outerShdw>
                </a:effectLst>
                <a:latin typeface="Arial Narrow" pitchFamily="34" charset="0"/>
                <a:ea typeface="Times New Roman (Arabic)"/>
                <a:cs typeface="Times New Roman (Arabic)"/>
              </a:rPr>
              <a:t>(عرفة)</a:t>
            </a:r>
            <a:r>
              <a:rPr lang="en-US" sz="2000" b="0" dirty="0">
                <a:effectLst>
                  <a:outerShdw blurRad="38100" dist="38100" dir="2700000" algn="tl">
                    <a:srgbClr val="000000">
                      <a:alpha val="43137"/>
                    </a:srgbClr>
                  </a:outerShdw>
                </a:effectLst>
                <a:latin typeface="Arial Narrow" pitchFamily="34" charset="0"/>
              </a:rPr>
              <a:t> : 13.5 miles E.</a:t>
            </a:r>
          </a:p>
          <a:p>
            <a:pPr marL="342900" indent="-342900" algn="l">
              <a:lnSpc>
                <a:spcPct val="100000"/>
              </a:lnSpc>
              <a:buClr>
                <a:schemeClr val="accent2"/>
              </a:buClr>
              <a:buSzPct val="80000"/>
              <a:buFont typeface="Wingdings" pitchFamily="2" charset="2"/>
              <a:buBlip>
                <a:blip r:embed="rId3"/>
              </a:buBlip>
            </a:pPr>
            <a:r>
              <a:rPr lang="en-US" sz="2000" b="0" dirty="0" err="1">
                <a:effectLst>
                  <a:outerShdw blurRad="38100" dist="38100" dir="2700000" algn="tl">
                    <a:srgbClr val="000000">
                      <a:alpha val="43137"/>
                    </a:srgbClr>
                  </a:outerShdw>
                </a:effectLst>
                <a:latin typeface="Arial Narrow" pitchFamily="34" charset="0"/>
              </a:rPr>
              <a:t>Ji’ranah</a:t>
            </a:r>
            <a:r>
              <a:rPr lang="en-US" sz="2000" b="0" dirty="0">
                <a:effectLst>
                  <a:outerShdw blurRad="38100" dist="38100" dir="2700000" algn="tl">
                    <a:srgbClr val="000000">
                      <a:alpha val="43137"/>
                    </a:srgbClr>
                  </a:outerShdw>
                </a:effectLst>
                <a:latin typeface="Arial Narrow" pitchFamily="34" charset="0"/>
              </a:rPr>
              <a:t> </a:t>
            </a:r>
            <a:r>
              <a:rPr lang="ar-SA" sz="2000" b="0" dirty="0">
                <a:effectLst>
                  <a:outerShdw blurRad="38100" dist="38100" dir="2700000" algn="tl">
                    <a:srgbClr val="000000">
                      <a:alpha val="43137"/>
                    </a:srgbClr>
                  </a:outerShdw>
                </a:effectLst>
                <a:latin typeface="Arial Narrow" pitchFamily="34" charset="0"/>
                <a:ea typeface="Times New Roman (Arabic)"/>
                <a:cs typeface="Times New Roman (Arabic)"/>
              </a:rPr>
              <a:t>(الجِعْرانة)</a:t>
            </a:r>
            <a:r>
              <a:rPr lang="en-US" sz="2000" b="0" dirty="0">
                <a:effectLst>
                  <a:outerShdw blurRad="38100" dist="38100" dir="2700000" algn="tl">
                    <a:srgbClr val="000000">
                      <a:alpha val="43137"/>
                    </a:srgbClr>
                  </a:outerShdw>
                </a:effectLst>
                <a:latin typeface="Arial Narrow" pitchFamily="34" charset="0"/>
              </a:rPr>
              <a:t> : 13.5 miles N.E.</a:t>
            </a:r>
          </a:p>
        </p:txBody>
      </p:sp>
      <p:grpSp>
        <p:nvGrpSpPr>
          <p:cNvPr id="46085" name="Group 26"/>
          <p:cNvGrpSpPr>
            <a:grpSpLocks/>
          </p:cNvGrpSpPr>
          <p:nvPr/>
        </p:nvGrpSpPr>
        <p:grpSpPr bwMode="auto">
          <a:xfrm>
            <a:off x="4164013" y="1741488"/>
            <a:ext cx="4876800" cy="4364037"/>
            <a:chOff x="2703" y="1052"/>
            <a:chExt cx="3072" cy="2749"/>
          </a:xfrm>
        </p:grpSpPr>
        <p:grpSp>
          <p:nvGrpSpPr>
            <p:cNvPr id="46086" name="Group 4"/>
            <p:cNvGrpSpPr>
              <a:grpSpLocks/>
            </p:cNvGrpSpPr>
            <p:nvPr/>
          </p:nvGrpSpPr>
          <p:grpSpPr bwMode="auto">
            <a:xfrm>
              <a:off x="3287" y="1052"/>
              <a:ext cx="276" cy="528"/>
              <a:chOff x="384" y="1200"/>
              <a:chExt cx="276" cy="528"/>
            </a:xfrm>
          </p:grpSpPr>
          <p:sp>
            <p:nvSpPr>
              <p:cNvPr id="46103" name="Line 5"/>
              <p:cNvSpPr>
                <a:spLocks noChangeShapeType="1"/>
              </p:cNvSpPr>
              <p:nvPr/>
            </p:nvSpPr>
            <p:spPr bwMode="auto">
              <a:xfrm flipV="1">
                <a:off x="528" y="1440"/>
                <a:ext cx="0" cy="288"/>
              </a:xfrm>
              <a:prstGeom prst="line">
                <a:avLst/>
              </a:prstGeom>
              <a:noFill/>
              <a:ln w="38100">
                <a:solidFill>
                  <a:schemeClr val="tx1"/>
                </a:solidFill>
                <a:round/>
                <a:headEnd/>
                <a:tailEnd type="triangle" w="med" len="med"/>
              </a:ln>
            </p:spPr>
            <p:txBody>
              <a:bodyPr/>
              <a:lstStyle/>
              <a:p>
                <a:endParaRPr lang="en-US"/>
              </a:p>
            </p:txBody>
          </p:sp>
          <p:sp>
            <p:nvSpPr>
              <p:cNvPr id="46104" name="Text Box 6"/>
              <p:cNvSpPr txBox="1">
                <a:spLocks noChangeArrowheads="1"/>
              </p:cNvSpPr>
              <p:nvPr/>
            </p:nvSpPr>
            <p:spPr bwMode="auto">
              <a:xfrm>
                <a:off x="384" y="1200"/>
                <a:ext cx="276" cy="265"/>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400" b="0">
                    <a:latin typeface="Arial Black" pitchFamily="34" charset="0"/>
                  </a:rPr>
                  <a:t>N</a:t>
                </a:r>
              </a:p>
            </p:txBody>
          </p:sp>
        </p:grpSp>
        <p:grpSp>
          <p:nvGrpSpPr>
            <p:cNvPr id="46087" name="Group 25"/>
            <p:cNvGrpSpPr>
              <a:grpSpLocks/>
            </p:cNvGrpSpPr>
            <p:nvPr/>
          </p:nvGrpSpPr>
          <p:grpSpPr bwMode="auto">
            <a:xfrm>
              <a:off x="2703" y="1139"/>
              <a:ext cx="3072" cy="2662"/>
              <a:chOff x="2463" y="1229"/>
              <a:chExt cx="3072" cy="2662"/>
            </a:xfrm>
          </p:grpSpPr>
          <p:sp>
            <p:nvSpPr>
              <p:cNvPr id="46088" name="Text Box 9"/>
              <p:cNvSpPr txBox="1">
                <a:spLocks noChangeArrowheads="1"/>
              </p:cNvSpPr>
              <p:nvPr/>
            </p:nvSpPr>
            <p:spPr bwMode="auto">
              <a:xfrm rot="2578136">
                <a:off x="2463" y="2621"/>
                <a:ext cx="820" cy="214"/>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a:t>Hudaybiyah</a:t>
                </a:r>
              </a:p>
            </p:txBody>
          </p:sp>
          <p:sp>
            <p:nvSpPr>
              <p:cNvPr id="46089" name="Text Box 10"/>
              <p:cNvSpPr txBox="1">
                <a:spLocks noChangeArrowheads="1"/>
              </p:cNvSpPr>
              <p:nvPr/>
            </p:nvSpPr>
            <p:spPr bwMode="auto">
              <a:xfrm>
                <a:off x="5019" y="3197"/>
                <a:ext cx="516" cy="214"/>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a:t>Arafah</a:t>
                </a:r>
              </a:p>
            </p:txBody>
          </p:sp>
          <p:sp>
            <p:nvSpPr>
              <p:cNvPr id="46090" name="Freeform 11"/>
              <p:cNvSpPr>
                <a:spLocks/>
              </p:cNvSpPr>
              <p:nvPr/>
            </p:nvSpPr>
            <p:spPr bwMode="auto">
              <a:xfrm>
                <a:off x="2736" y="1504"/>
                <a:ext cx="2622" cy="2139"/>
              </a:xfrm>
              <a:custGeom>
                <a:avLst/>
                <a:gdLst>
                  <a:gd name="T0" fmla="*/ 0 w 3792"/>
                  <a:gd name="T1" fmla="*/ 1296 h 2976"/>
                  <a:gd name="T2" fmla="*/ 1776 w 3792"/>
                  <a:gd name="T3" fmla="*/ 720 h 2976"/>
                  <a:gd name="T4" fmla="*/ 3456 w 3792"/>
                  <a:gd name="T5" fmla="*/ 0 h 2976"/>
                  <a:gd name="T6" fmla="*/ 3456 w 3792"/>
                  <a:gd name="T7" fmla="*/ 624 h 2976"/>
                  <a:gd name="T8" fmla="*/ 3792 w 3792"/>
                  <a:gd name="T9" fmla="*/ 2256 h 2976"/>
                  <a:gd name="T10" fmla="*/ 1776 w 3792"/>
                  <a:gd name="T11" fmla="*/ 2976 h 2976"/>
                  <a:gd name="T12" fmla="*/ 0 w 3792"/>
                  <a:gd name="T13" fmla="*/ 1296 h 2976"/>
                  <a:gd name="T14" fmla="*/ 0 60000 65536"/>
                  <a:gd name="T15" fmla="*/ 0 60000 65536"/>
                  <a:gd name="T16" fmla="*/ 0 60000 65536"/>
                  <a:gd name="T17" fmla="*/ 0 60000 65536"/>
                  <a:gd name="T18" fmla="*/ 0 60000 65536"/>
                  <a:gd name="T19" fmla="*/ 0 60000 65536"/>
                  <a:gd name="T20" fmla="*/ 0 60000 65536"/>
                  <a:gd name="T21" fmla="*/ 0 w 3792"/>
                  <a:gd name="T22" fmla="*/ 0 h 2976"/>
                  <a:gd name="T23" fmla="*/ 3792 w 3792"/>
                  <a:gd name="T24" fmla="*/ 2976 h 29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92" h="2976">
                    <a:moveTo>
                      <a:pt x="0" y="1296"/>
                    </a:moveTo>
                    <a:lnTo>
                      <a:pt x="1776" y="720"/>
                    </a:lnTo>
                    <a:lnTo>
                      <a:pt x="3456" y="0"/>
                    </a:lnTo>
                    <a:lnTo>
                      <a:pt x="3456" y="624"/>
                    </a:lnTo>
                    <a:lnTo>
                      <a:pt x="3792" y="2256"/>
                    </a:lnTo>
                    <a:lnTo>
                      <a:pt x="1776" y="2976"/>
                    </a:lnTo>
                    <a:lnTo>
                      <a:pt x="0" y="1296"/>
                    </a:lnTo>
                    <a:close/>
                  </a:path>
                </a:pathLst>
              </a:custGeom>
              <a:solidFill>
                <a:srgbClr val="00CC99"/>
              </a:solidFill>
              <a:ln w="38100">
                <a:solidFill>
                  <a:schemeClr val="tx2"/>
                </a:solidFill>
                <a:round/>
                <a:headEnd/>
                <a:tailEnd/>
              </a:ln>
            </p:spPr>
            <p:txBody>
              <a:bodyPr/>
              <a:lstStyle/>
              <a:p>
                <a:endParaRPr lang="en-US"/>
              </a:p>
            </p:txBody>
          </p:sp>
          <p:sp>
            <p:nvSpPr>
              <p:cNvPr id="46091" name="Rectangle 12"/>
              <p:cNvSpPr>
                <a:spLocks noChangeArrowheads="1"/>
              </p:cNvSpPr>
              <p:nvPr/>
            </p:nvSpPr>
            <p:spPr bwMode="auto">
              <a:xfrm>
                <a:off x="4143" y="2477"/>
                <a:ext cx="109" cy="90"/>
              </a:xfrm>
              <a:prstGeom prst="rect">
                <a:avLst/>
              </a:prstGeom>
              <a:solidFill>
                <a:schemeClr val="bg2"/>
              </a:solidFill>
              <a:ln w="38100">
                <a:solidFill>
                  <a:schemeClr val="tx2"/>
                </a:solidFill>
                <a:miter lim="800000"/>
                <a:headEnd/>
                <a:tailEnd/>
              </a:ln>
            </p:spPr>
            <p:txBody>
              <a:bodyPr wrap="none" anchor="ctr"/>
              <a:lstStyle/>
              <a:p>
                <a:endParaRPr lang="en-US"/>
              </a:p>
            </p:txBody>
          </p:sp>
          <p:sp>
            <p:nvSpPr>
              <p:cNvPr id="46092" name="Oval 13"/>
              <p:cNvSpPr>
                <a:spLocks noChangeArrowheads="1"/>
              </p:cNvSpPr>
              <p:nvPr/>
            </p:nvSpPr>
            <p:spPr bwMode="auto">
              <a:xfrm>
                <a:off x="3964" y="1987"/>
                <a:ext cx="66" cy="69"/>
              </a:xfrm>
              <a:prstGeom prst="ellipse">
                <a:avLst/>
              </a:prstGeom>
              <a:solidFill>
                <a:srgbClr val="CC3300"/>
              </a:solidFill>
              <a:ln w="38100">
                <a:solidFill>
                  <a:schemeClr val="tx2"/>
                </a:solidFill>
                <a:round/>
                <a:headEnd/>
                <a:tailEnd/>
              </a:ln>
            </p:spPr>
            <p:txBody>
              <a:bodyPr wrap="none" anchor="ctr"/>
              <a:lstStyle/>
              <a:p>
                <a:endParaRPr lang="en-US"/>
              </a:p>
            </p:txBody>
          </p:sp>
          <p:sp>
            <p:nvSpPr>
              <p:cNvPr id="46093" name="Oval 14"/>
              <p:cNvSpPr>
                <a:spLocks noChangeArrowheads="1"/>
              </p:cNvSpPr>
              <p:nvPr/>
            </p:nvSpPr>
            <p:spPr bwMode="auto">
              <a:xfrm>
                <a:off x="2703" y="2401"/>
                <a:ext cx="66" cy="69"/>
              </a:xfrm>
              <a:prstGeom prst="ellipse">
                <a:avLst/>
              </a:prstGeom>
              <a:solidFill>
                <a:srgbClr val="CC3300"/>
              </a:solidFill>
              <a:ln w="38100">
                <a:solidFill>
                  <a:schemeClr val="tx2"/>
                </a:solidFill>
                <a:round/>
                <a:headEnd/>
                <a:tailEnd/>
              </a:ln>
            </p:spPr>
            <p:txBody>
              <a:bodyPr wrap="none" anchor="ctr"/>
              <a:lstStyle/>
              <a:p>
                <a:endParaRPr lang="en-US"/>
              </a:p>
            </p:txBody>
          </p:sp>
          <p:sp>
            <p:nvSpPr>
              <p:cNvPr id="46094" name="Oval 15"/>
              <p:cNvSpPr>
                <a:spLocks noChangeArrowheads="1"/>
              </p:cNvSpPr>
              <p:nvPr/>
            </p:nvSpPr>
            <p:spPr bwMode="auto">
              <a:xfrm>
                <a:off x="5092" y="1469"/>
                <a:ext cx="67" cy="69"/>
              </a:xfrm>
              <a:prstGeom prst="ellipse">
                <a:avLst/>
              </a:prstGeom>
              <a:solidFill>
                <a:srgbClr val="CC3300"/>
              </a:solidFill>
              <a:ln w="38100">
                <a:solidFill>
                  <a:schemeClr val="tx2"/>
                </a:solidFill>
                <a:round/>
                <a:headEnd/>
                <a:tailEnd/>
              </a:ln>
            </p:spPr>
            <p:txBody>
              <a:bodyPr wrap="none" anchor="ctr"/>
              <a:lstStyle/>
              <a:p>
                <a:endParaRPr lang="en-US"/>
              </a:p>
            </p:txBody>
          </p:sp>
          <p:sp>
            <p:nvSpPr>
              <p:cNvPr id="46095" name="Oval 16"/>
              <p:cNvSpPr>
                <a:spLocks noChangeArrowheads="1"/>
              </p:cNvSpPr>
              <p:nvPr/>
            </p:nvSpPr>
            <p:spPr bwMode="auto">
              <a:xfrm>
                <a:off x="5092" y="1918"/>
                <a:ext cx="67" cy="69"/>
              </a:xfrm>
              <a:prstGeom prst="ellipse">
                <a:avLst/>
              </a:prstGeom>
              <a:solidFill>
                <a:srgbClr val="CC3300"/>
              </a:solidFill>
              <a:ln w="38100">
                <a:solidFill>
                  <a:schemeClr val="tx2"/>
                </a:solidFill>
                <a:round/>
                <a:headEnd/>
                <a:tailEnd/>
              </a:ln>
            </p:spPr>
            <p:txBody>
              <a:bodyPr wrap="none" anchor="ctr"/>
              <a:lstStyle/>
              <a:p>
                <a:endParaRPr lang="en-US"/>
              </a:p>
            </p:txBody>
          </p:sp>
          <p:sp>
            <p:nvSpPr>
              <p:cNvPr id="46096" name="Oval 17"/>
              <p:cNvSpPr>
                <a:spLocks noChangeArrowheads="1"/>
              </p:cNvSpPr>
              <p:nvPr/>
            </p:nvSpPr>
            <p:spPr bwMode="auto">
              <a:xfrm>
                <a:off x="5325" y="3056"/>
                <a:ext cx="66" cy="69"/>
              </a:xfrm>
              <a:prstGeom prst="ellipse">
                <a:avLst/>
              </a:prstGeom>
              <a:solidFill>
                <a:srgbClr val="CC3300"/>
              </a:solidFill>
              <a:ln w="38100">
                <a:solidFill>
                  <a:schemeClr val="tx2"/>
                </a:solidFill>
                <a:round/>
                <a:headEnd/>
                <a:tailEnd/>
              </a:ln>
            </p:spPr>
            <p:txBody>
              <a:bodyPr wrap="none" anchor="ctr"/>
              <a:lstStyle/>
              <a:p>
                <a:endParaRPr lang="en-US"/>
              </a:p>
            </p:txBody>
          </p:sp>
          <p:sp>
            <p:nvSpPr>
              <p:cNvPr id="46097" name="Oval 18"/>
              <p:cNvSpPr>
                <a:spLocks noChangeArrowheads="1"/>
              </p:cNvSpPr>
              <p:nvPr/>
            </p:nvSpPr>
            <p:spPr bwMode="auto">
              <a:xfrm>
                <a:off x="3931" y="3608"/>
                <a:ext cx="66" cy="69"/>
              </a:xfrm>
              <a:prstGeom prst="ellipse">
                <a:avLst/>
              </a:prstGeom>
              <a:solidFill>
                <a:srgbClr val="CC3300"/>
              </a:solidFill>
              <a:ln w="38100">
                <a:solidFill>
                  <a:schemeClr val="tx2"/>
                </a:solidFill>
                <a:round/>
                <a:headEnd/>
                <a:tailEnd/>
              </a:ln>
            </p:spPr>
            <p:txBody>
              <a:bodyPr wrap="none" anchor="ctr"/>
              <a:lstStyle/>
              <a:p>
                <a:endParaRPr lang="en-US"/>
              </a:p>
            </p:txBody>
          </p:sp>
          <p:sp>
            <p:nvSpPr>
              <p:cNvPr id="46098" name="Text Box 19"/>
              <p:cNvSpPr txBox="1">
                <a:spLocks noChangeArrowheads="1"/>
              </p:cNvSpPr>
              <p:nvPr/>
            </p:nvSpPr>
            <p:spPr bwMode="auto">
              <a:xfrm rot="-1336344">
                <a:off x="3615" y="1757"/>
                <a:ext cx="606" cy="214"/>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a:t>Tan'eem</a:t>
                </a:r>
              </a:p>
            </p:txBody>
          </p:sp>
          <p:sp>
            <p:nvSpPr>
              <p:cNvPr id="46099" name="Text Box 20"/>
              <p:cNvSpPr txBox="1">
                <a:spLocks noChangeArrowheads="1"/>
              </p:cNvSpPr>
              <p:nvPr/>
            </p:nvSpPr>
            <p:spPr bwMode="auto">
              <a:xfrm>
                <a:off x="4743" y="1229"/>
                <a:ext cx="558" cy="214"/>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a:t>Ji'ranah</a:t>
                </a:r>
              </a:p>
            </p:txBody>
          </p:sp>
          <p:sp>
            <p:nvSpPr>
              <p:cNvPr id="46100" name="Text Box 21"/>
              <p:cNvSpPr txBox="1">
                <a:spLocks noChangeArrowheads="1"/>
              </p:cNvSpPr>
              <p:nvPr/>
            </p:nvSpPr>
            <p:spPr bwMode="auto">
              <a:xfrm rot="4997380">
                <a:off x="4955" y="1867"/>
                <a:ext cx="604" cy="214"/>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a:t>Nakhlah</a:t>
                </a:r>
              </a:p>
            </p:txBody>
          </p:sp>
          <p:sp>
            <p:nvSpPr>
              <p:cNvPr id="46101" name="Text Box 22"/>
              <p:cNvSpPr txBox="1">
                <a:spLocks noChangeArrowheads="1"/>
              </p:cNvSpPr>
              <p:nvPr/>
            </p:nvSpPr>
            <p:spPr bwMode="auto">
              <a:xfrm>
                <a:off x="3610" y="3677"/>
                <a:ext cx="808" cy="214"/>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a:t>Adhah Libn</a:t>
                </a:r>
              </a:p>
            </p:txBody>
          </p:sp>
          <p:sp>
            <p:nvSpPr>
              <p:cNvPr id="46102" name="Text Box 23"/>
              <p:cNvSpPr txBox="1">
                <a:spLocks noChangeArrowheads="1"/>
              </p:cNvSpPr>
              <p:nvPr/>
            </p:nvSpPr>
            <p:spPr bwMode="auto">
              <a:xfrm>
                <a:off x="3775" y="2573"/>
                <a:ext cx="810" cy="265"/>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400" dirty="0"/>
                  <a:t>Makkah</a:t>
                </a:r>
              </a:p>
            </p:txBody>
          </p:sp>
        </p:gr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0163"/>
                                        </p:tgtEl>
                                        <p:attrNameLst>
                                          <p:attrName>style.visibility</p:attrName>
                                        </p:attrNameLst>
                                      </p:cBhvr>
                                      <p:to>
                                        <p:strVal val="visible"/>
                                      </p:to>
                                    </p:set>
                                    <p:animEffect transition="in" filter="box(out)">
                                      <p:cBhvr>
                                        <p:cTn id="7" dur="500"/>
                                        <p:tgtEl>
                                          <p:spTgt spid="220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Slide Number Placeholder 6"/>
          <p:cNvSpPr>
            <a:spLocks noGrp="1"/>
          </p:cNvSpPr>
          <p:nvPr>
            <p:ph type="sldNum" sz="quarter" idx="12"/>
          </p:nvPr>
        </p:nvSpPr>
        <p:spPr>
          <a:noFill/>
        </p:spPr>
        <p:txBody>
          <a:bodyPr/>
          <a:lstStyle/>
          <a:p>
            <a:fld id="{F14B8498-BD56-413C-A947-F5D6BA3AF640}" type="slidenum">
              <a:rPr lang="en-US"/>
              <a:pPr/>
              <a:t>140</a:t>
            </a:fld>
            <a:endParaRPr lang="en-US"/>
          </a:p>
        </p:txBody>
      </p:sp>
      <p:sp>
        <p:nvSpPr>
          <p:cNvPr id="187394" name="Rectangle 2"/>
          <p:cNvSpPr>
            <a:spLocks noGrp="1" noChangeArrowheads="1"/>
          </p:cNvSpPr>
          <p:nvPr>
            <p:ph type="title"/>
          </p:nvPr>
        </p:nvSpPr>
        <p:spPr>
          <a:xfrm>
            <a:off x="685800" y="228600"/>
            <a:ext cx="7772400" cy="1052513"/>
          </a:xfrm>
        </p:spPr>
        <p:txBody>
          <a:bodyPr/>
          <a:lstStyle/>
          <a:p>
            <a:pPr eaLnBrk="1" hangingPunct="1">
              <a:defRPr/>
            </a:pPr>
            <a:r>
              <a:rPr lang="en-US" dirty="0"/>
              <a:t>Makkah - </a:t>
            </a:r>
            <a:r>
              <a:rPr lang="en-US" sz="2800" dirty="0">
                <a:solidFill>
                  <a:schemeClr val="hlink"/>
                </a:solidFill>
              </a:rPr>
              <a:t>10 </a:t>
            </a:r>
            <a:r>
              <a:rPr lang="en-US" sz="2800" dirty="0" err="1">
                <a:solidFill>
                  <a:schemeClr val="hlink"/>
                </a:solidFill>
              </a:rPr>
              <a:t>Dhul-Hijjah</a:t>
            </a:r>
            <a:br>
              <a:rPr lang="en-US" sz="2800" dirty="0">
                <a:solidFill>
                  <a:schemeClr val="hlink"/>
                </a:solidFill>
              </a:rPr>
            </a:br>
            <a:r>
              <a:rPr lang="en-US" sz="3200" dirty="0" err="1"/>
              <a:t>Tawaf</a:t>
            </a:r>
            <a:r>
              <a:rPr lang="en-US" sz="3200" dirty="0"/>
              <a:t> al-</a:t>
            </a:r>
            <a:r>
              <a:rPr lang="en-US" sz="3200" dirty="0" err="1"/>
              <a:t>Ifadah</a:t>
            </a:r>
            <a:endParaRPr lang="en-US" sz="3200" dirty="0"/>
          </a:p>
        </p:txBody>
      </p:sp>
      <p:sp>
        <p:nvSpPr>
          <p:cNvPr id="187395" name="Rectangle 3"/>
          <p:cNvSpPr>
            <a:spLocks noGrp="1" noChangeArrowheads="1"/>
          </p:cNvSpPr>
          <p:nvPr>
            <p:ph type="body" sz="half" idx="1"/>
          </p:nvPr>
        </p:nvSpPr>
        <p:spPr>
          <a:xfrm>
            <a:off x="0" y="1385888"/>
            <a:ext cx="4038600" cy="5281612"/>
          </a:xfrm>
        </p:spPr>
        <p:txBody>
          <a:bodyPr/>
          <a:lstStyle/>
          <a:p>
            <a:pPr eaLnBrk="1" hangingPunct="1">
              <a:lnSpc>
                <a:spcPct val="120000"/>
              </a:lnSpc>
            </a:pPr>
            <a:r>
              <a:rPr lang="en-US" sz="1800" dirty="0"/>
              <a:t>Then you go off that day to Makkah and make </a:t>
            </a:r>
            <a:r>
              <a:rPr lang="en-US" sz="1800" dirty="0" err="1"/>
              <a:t>Tawaf</a:t>
            </a:r>
            <a:r>
              <a:rPr lang="en-US" sz="1800" dirty="0"/>
              <a:t> al-</a:t>
            </a:r>
            <a:r>
              <a:rPr lang="en-US" sz="1800" dirty="0" err="1"/>
              <a:t>Ifadah</a:t>
            </a:r>
            <a:r>
              <a:rPr lang="en-US" sz="1800" dirty="0"/>
              <a:t> in the same way as in the </a:t>
            </a:r>
            <a:r>
              <a:rPr lang="en-US" sz="1800" dirty="0" err="1"/>
              <a:t>Tawaf</a:t>
            </a:r>
            <a:r>
              <a:rPr lang="en-US" sz="1800" dirty="0"/>
              <a:t> of arrival, except that there is no </a:t>
            </a:r>
            <a:r>
              <a:rPr lang="en-US" sz="1800" dirty="0" err="1"/>
              <a:t>Idtiba</a:t>
            </a:r>
            <a:r>
              <a:rPr lang="en-US" sz="1800" dirty="0"/>
              <a:t>’ (uncovering right shoulder) or </a:t>
            </a:r>
            <a:r>
              <a:rPr lang="en-US" sz="1800" dirty="0" err="1"/>
              <a:t>Ramal</a:t>
            </a:r>
            <a:r>
              <a:rPr lang="en-US" sz="1800" dirty="0"/>
              <a:t> (bold walk) in this </a:t>
            </a:r>
            <a:r>
              <a:rPr lang="en-US" sz="1800" dirty="0" err="1"/>
              <a:t>Tawaf</a:t>
            </a:r>
            <a:r>
              <a:rPr lang="en-US" sz="1800" dirty="0"/>
              <a:t>. </a:t>
            </a:r>
          </a:p>
          <a:p>
            <a:pPr eaLnBrk="1" hangingPunct="1">
              <a:lnSpc>
                <a:spcPct val="120000"/>
              </a:lnSpc>
            </a:pPr>
            <a:r>
              <a:rPr lang="en-US" sz="1800" dirty="0"/>
              <a:t>Pray two </a:t>
            </a:r>
            <a:r>
              <a:rPr lang="en-US" sz="1800" dirty="0" err="1"/>
              <a:t>Rak'at</a:t>
            </a:r>
            <a:r>
              <a:rPr lang="en-US" sz="1800" dirty="0"/>
              <a:t> behind </a:t>
            </a:r>
            <a:r>
              <a:rPr lang="en-US" sz="1800" dirty="0" err="1"/>
              <a:t>Maqaam</a:t>
            </a:r>
            <a:r>
              <a:rPr lang="en-US" sz="1800" dirty="0"/>
              <a:t> </a:t>
            </a:r>
            <a:r>
              <a:rPr lang="en-US" sz="1800" dirty="0" err="1"/>
              <a:t>Ibraheem</a:t>
            </a:r>
            <a:r>
              <a:rPr lang="en-US" sz="1800" dirty="0"/>
              <a:t>, if possible, or anywhere in the </a:t>
            </a:r>
            <a:r>
              <a:rPr lang="en-US" sz="1800" dirty="0" err="1"/>
              <a:t>Masjid</a:t>
            </a:r>
            <a:r>
              <a:rPr lang="en-US" sz="1800" dirty="0"/>
              <a:t> if not.</a:t>
            </a:r>
            <a:endParaRPr lang="ar-SA" sz="1800" dirty="0">
              <a:ea typeface="Times New Roman (Arabic)"/>
              <a:cs typeface="Times New Roman (Arabic)"/>
            </a:endParaRPr>
          </a:p>
          <a:p>
            <a:pPr eaLnBrk="1" hangingPunct="1">
              <a:lnSpc>
                <a:spcPct val="120000"/>
              </a:lnSpc>
            </a:pPr>
            <a:r>
              <a:rPr lang="en-US" sz="1800" dirty="0" err="1">
                <a:ea typeface="Times New Roman (Arabic)"/>
                <a:cs typeface="Times New Roman (Arabic)"/>
              </a:rPr>
              <a:t>Tawaf</a:t>
            </a:r>
            <a:r>
              <a:rPr lang="en-US" sz="1800" dirty="0">
                <a:ea typeface="Times New Roman (Arabic)"/>
                <a:cs typeface="Times New Roman (Arabic)"/>
              </a:rPr>
              <a:t> al-</a:t>
            </a:r>
            <a:r>
              <a:rPr lang="en-US" sz="1800" dirty="0" err="1">
                <a:ea typeface="Times New Roman (Arabic)"/>
                <a:cs typeface="Times New Roman (Arabic)"/>
              </a:rPr>
              <a:t>Ifadah</a:t>
            </a:r>
            <a:r>
              <a:rPr lang="en-US" sz="1800" dirty="0">
                <a:ea typeface="Times New Roman (Arabic)"/>
                <a:cs typeface="Times New Roman (Arabic)"/>
              </a:rPr>
              <a:t> is also called </a:t>
            </a:r>
            <a:r>
              <a:rPr lang="en-US" sz="1800" dirty="0" err="1">
                <a:ea typeface="Times New Roman (Arabic)"/>
                <a:cs typeface="Times New Roman (Arabic)"/>
              </a:rPr>
              <a:t>Tawaf</a:t>
            </a:r>
            <a:r>
              <a:rPr lang="en-US" sz="1800" dirty="0">
                <a:ea typeface="Times New Roman (Arabic)"/>
                <a:cs typeface="Times New Roman (Arabic)"/>
              </a:rPr>
              <a:t> </a:t>
            </a:r>
            <a:r>
              <a:rPr lang="en-US" sz="1800" dirty="0" err="1">
                <a:ea typeface="Times New Roman (Arabic)"/>
                <a:cs typeface="Times New Roman (Arabic)"/>
              </a:rPr>
              <a:t>az-Ziyarah</a:t>
            </a:r>
            <a:r>
              <a:rPr lang="en-US" sz="1800" dirty="0">
                <a:ea typeface="Times New Roman (Arabic)"/>
                <a:cs typeface="Times New Roman (Arabic)"/>
              </a:rPr>
              <a:t> or </a:t>
            </a:r>
            <a:r>
              <a:rPr lang="en-US" sz="1800" dirty="0" err="1">
                <a:ea typeface="Times New Roman (Arabic)"/>
                <a:cs typeface="Times New Roman (Arabic)"/>
              </a:rPr>
              <a:t>Tawaf</a:t>
            </a:r>
            <a:r>
              <a:rPr lang="en-US" sz="1800" dirty="0">
                <a:ea typeface="Times New Roman (Arabic)"/>
                <a:cs typeface="Times New Roman (Arabic)"/>
              </a:rPr>
              <a:t> al-Hajj.</a:t>
            </a:r>
          </a:p>
        </p:txBody>
      </p:sp>
      <p:pic>
        <p:nvPicPr>
          <p:cNvPr id="155653" name="Picture 4" descr="E:\Documents and Settings\Administrator\My Documents\Hajj\Makkah\Kaaba3.jpg"/>
          <p:cNvPicPr>
            <a:picLocks noGrp="1" noChangeAspect="1" noChangeArrowheads="1"/>
          </p:cNvPicPr>
          <p:nvPr>
            <p:ph type="clipArt" sz="half" idx="2"/>
          </p:nvPr>
        </p:nvPicPr>
        <p:blipFill>
          <a:blip r:embed="rId3" cstate="print"/>
          <a:srcRect/>
          <a:stretch>
            <a:fillRect/>
          </a:stretch>
        </p:blipFill>
        <p:spPr>
          <a:xfrm>
            <a:off x="4076700" y="1971675"/>
            <a:ext cx="5029200" cy="3771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anim calcmode="lin" valueType="num">
                                      <p:cBhvr additive="base">
                                        <p:cTn id="7" dur="500" fill="hold"/>
                                        <p:tgtEl>
                                          <p:spTgt spid="1873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73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7395">
                                            <p:txEl>
                                              <p:pRg st="1" end="1"/>
                                            </p:txEl>
                                          </p:spTgt>
                                        </p:tgtEl>
                                        <p:attrNameLst>
                                          <p:attrName>style.visibility</p:attrName>
                                        </p:attrNameLst>
                                      </p:cBhvr>
                                      <p:to>
                                        <p:strVal val="visible"/>
                                      </p:to>
                                    </p:set>
                                    <p:anim calcmode="lin" valueType="num">
                                      <p:cBhvr additive="base">
                                        <p:cTn id="13" dur="500" fill="hold"/>
                                        <p:tgtEl>
                                          <p:spTgt spid="1873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73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7395">
                                            <p:txEl>
                                              <p:pRg st="2" end="2"/>
                                            </p:txEl>
                                          </p:spTgt>
                                        </p:tgtEl>
                                        <p:attrNameLst>
                                          <p:attrName>style.visibility</p:attrName>
                                        </p:attrNameLst>
                                      </p:cBhvr>
                                      <p:to>
                                        <p:strVal val="visible"/>
                                      </p:to>
                                    </p:set>
                                    <p:anim calcmode="lin" valueType="num">
                                      <p:cBhvr additive="base">
                                        <p:cTn id="19" dur="500" fill="hold"/>
                                        <p:tgtEl>
                                          <p:spTgt spid="1873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739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Slide Number Placeholder 6"/>
          <p:cNvSpPr>
            <a:spLocks noGrp="1"/>
          </p:cNvSpPr>
          <p:nvPr>
            <p:ph type="sldNum" sz="quarter" idx="12"/>
          </p:nvPr>
        </p:nvSpPr>
        <p:spPr>
          <a:noFill/>
        </p:spPr>
        <p:txBody>
          <a:bodyPr/>
          <a:lstStyle/>
          <a:p>
            <a:fld id="{77C45B9C-FB0E-4331-A4B2-2FB16DE56486}" type="slidenum">
              <a:rPr lang="en-US"/>
              <a:pPr/>
              <a:t>141</a:t>
            </a:fld>
            <a:endParaRPr lang="en-US"/>
          </a:p>
        </p:txBody>
      </p:sp>
      <p:sp>
        <p:nvSpPr>
          <p:cNvPr id="188418" name="Rectangle 2"/>
          <p:cNvSpPr>
            <a:spLocks noGrp="1" noChangeArrowheads="1"/>
          </p:cNvSpPr>
          <p:nvPr>
            <p:ph type="title"/>
          </p:nvPr>
        </p:nvSpPr>
        <p:spPr>
          <a:xfrm>
            <a:off x="685800" y="122904"/>
            <a:ext cx="7772400" cy="1154113"/>
          </a:xfrm>
        </p:spPr>
        <p:txBody>
          <a:bodyPr/>
          <a:lstStyle/>
          <a:p>
            <a:pPr eaLnBrk="1" hangingPunct="1">
              <a:defRPr/>
            </a:pPr>
            <a:r>
              <a:rPr lang="en-US" dirty="0"/>
              <a:t>Makkah - </a:t>
            </a:r>
            <a:r>
              <a:rPr lang="en-US" sz="2800" dirty="0">
                <a:solidFill>
                  <a:schemeClr val="hlink"/>
                </a:solidFill>
              </a:rPr>
              <a:t>10 </a:t>
            </a:r>
            <a:r>
              <a:rPr lang="en-US" sz="2800" dirty="0" err="1">
                <a:solidFill>
                  <a:schemeClr val="hlink"/>
                </a:solidFill>
              </a:rPr>
              <a:t>Dhul-Hijjah</a:t>
            </a:r>
            <a:br>
              <a:rPr lang="en-US" sz="2800" dirty="0">
                <a:solidFill>
                  <a:schemeClr val="hlink"/>
                </a:solidFill>
              </a:rPr>
            </a:br>
            <a:r>
              <a:rPr lang="en-US" sz="3200" dirty="0" err="1"/>
              <a:t>Sa’y</a:t>
            </a:r>
            <a:r>
              <a:rPr lang="en-US" sz="3200" dirty="0"/>
              <a:t> between </a:t>
            </a:r>
            <a:r>
              <a:rPr lang="en-US" sz="3200" dirty="0" err="1"/>
              <a:t>Safa</a:t>
            </a:r>
            <a:r>
              <a:rPr lang="en-US" sz="3200" dirty="0"/>
              <a:t> &amp; </a:t>
            </a:r>
            <a:r>
              <a:rPr lang="en-US" sz="3200" dirty="0" err="1"/>
              <a:t>Marwa</a:t>
            </a:r>
            <a:endParaRPr lang="en-US" sz="3200" dirty="0"/>
          </a:p>
        </p:txBody>
      </p:sp>
      <p:sp>
        <p:nvSpPr>
          <p:cNvPr id="188419" name="Rectangle 3"/>
          <p:cNvSpPr>
            <a:spLocks noGrp="1" noChangeArrowheads="1"/>
          </p:cNvSpPr>
          <p:nvPr>
            <p:ph type="body" sz="half" idx="1"/>
          </p:nvPr>
        </p:nvSpPr>
        <p:spPr>
          <a:xfrm>
            <a:off x="87313" y="2012950"/>
            <a:ext cx="4484687" cy="3388609"/>
          </a:xfrm>
        </p:spPr>
        <p:txBody>
          <a:bodyPr/>
          <a:lstStyle/>
          <a:p>
            <a:pPr eaLnBrk="1" hangingPunct="1"/>
            <a:r>
              <a:rPr lang="en-US" sz="1800" dirty="0"/>
              <a:t>Then you do </a:t>
            </a:r>
            <a:r>
              <a:rPr lang="en-US" sz="1800" dirty="0" err="1"/>
              <a:t>Sa’y</a:t>
            </a:r>
            <a:r>
              <a:rPr lang="en-US" sz="1800" dirty="0"/>
              <a:t> between the </a:t>
            </a:r>
            <a:r>
              <a:rPr lang="en-US" sz="1800" dirty="0" err="1"/>
              <a:t>Safa</a:t>
            </a:r>
            <a:r>
              <a:rPr lang="en-US" sz="1800" dirty="0"/>
              <a:t> and </a:t>
            </a:r>
            <a:r>
              <a:rPr lang="en-US" sz="1800" dirty="0" err="1"/>
              <a:t>Marwa</a:t>
            </a:r>
            <a:r>
              <a:rPr lang="en-US" sz="1800" dirty="0"/>
              <a:t> as before. </a:t>
            </a:r>
          </a:p>
          <a:p>
            <a:pPr eaLnBrk="1" hangingPunct="1"/>
            <a:r>
              <a:rPr lang="en-US" sz="1800" dirty="0"/>
              <a:t>After </a:t>
            </a:r>
            <a:r>
              <a:rPr lang="en-US" sz="1800" dirty="0" err="1"/>
              <a:t>Tawaf</a:t>
            </a:r>
            <a:r>
              <a:rPr lang="en-US" sz="1800" dirty="0"/>
              <a:t> al-</a:t>
            </a:r>
            <a:r>
              <a:rPr lang="en-US" sz="1800" dirty="0" err="1"/>
              <a:t>Ifadah</a:t>
            </a:r>
            <a:r>
              <a:rPr lang="en-US" sz="1800" dirty="0"/>
              <a:t> you are in a state  of complete </a:t>
            </a:r>
            <a:r>
              <a:rPr lang="en-US" sz="1800" dirty="0" err="1"/>
              <a:t>TaHallul</a:t>
            </a:r>
            <a:r>
              <a:rPr lang="en-US" sz="1800" dirty="0"/>
              <a:t> (</a:t>
            </a:r>
            <a:r>
              <a:rPr lang="ar-EG" sz="1800" dirty="0">
                <a:ea typeface="Times New Roman (Arabic)"/>
                <a:cs typeface="Times New Roman (Arabic)"/>
              </a:rPr>
              <a:t>التحلل الأكبر</a:t>
            </a:r>
            <a:r>
              <a:rPr lang="en-US" sz="1800" dirty="0"/>
              <a:t>). All restrictions of Ihram are lifted.</a:t>
            </a:r>
          </a:p>
          <a:p>
            <a:pPr eaLnBrk="1" hangingPunct="1"/>
            <a:r>
              <a:rPr lang="en-US" sz="1800" dirty="0"/>
              <a:t>Drink from </a:t>
            </a:r>
            <a:r>
              <a:rPr lang="en-US" sz="1800" dirty="0" err="1"/>
              <a:t>Zamzam</a:t>
            </a:r>
            <a:r>
              <a:rPr lang="en-US" sz="1800" dirty="0"/>
              <a:t>. </a:t>
            </a:r>
          </a:p>
          <a:p>
            <a:pPr eaLnBrk="1" hangingPunct="1"/>
            <a:r>
              <a:rPr lang="en-US" sz="1800" dirty="0"/>
              <a:t>Return to Mina.</a:t>
            </a:r>
          </a:p>
        </p:txBody>
      </p:sp>
      <p:pic>
        <p:nvPicPr>
          <p:cNvPr id="7" name="ClipArt Placeholder 6" descr="sai decembber 2009.jpg"/>
          <p:cNvPicPr>
            <a:picLocks noGrp="1" noChangeAspect="1"/>
          </p:cNvPicPr>
          <p:nvPr>
            <p:ph type="clipArt" sz="half" idx="2"/>
          </p:nvPr>
        </p:nvPicPr>
        <p:blipFill>
          <a:blip r:embed="rId3" cstate="print"/>
          <a:stretch>
            <a:fillRect/>
          </a:stretch>
        </p:blipFill>
        <p:spPr>
          <a:xfrm>
            <a:off x="4911365" y="1394476"/>
            <a:ext cx="3770722" cy="5022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 calcmode="lin" valueType="num">
                                      <p:cBhvr additive="base">
                                        <p:cTn id="7" dur="500" fill="hold"/>
                                        <p:tgtEl>
                                          <p:spTgt spid="188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84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19">
                                            <p:txEl>
                                              <p:pRg st="1" end="1"/>
                                            </p:txEl>
                                          </p:spTgt>
                                        </p:tgtEl>
                                        <p:attrNameLst>
                                          <p:attrName>style.visibility</p:attrName>
                                        </p:attrNameLst>
                                      </p:cBhvr>
                                      <p:to>
                                        <p:strVal val="visible"/>
                                      </p:to>
                                    </p:set>
                                    <p:anim calcmode="lin" valueType="num">
                                      <p:cBhvr additive="base">
                                        <p:cTn id="13" dur="500" fill="hold"/>
                                        <p:tgtEl>
                                          <p:spTgt spid="1884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84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19">
                                            <p:txEl>
                                              <p:pRg st="2" end="2"/>
                                            </p:txEl>
                                          </p:spTgt>
                                        </p:tgtEl>
                                        <p:attrNameLst>
                                          <p:attrName>style.visibility</p:attrName>
                                        </p:attrNameLst>
                                      </p:cBhvr>
                                      <p:to>
                                        <p:strVal val="visible"/>
                                      </p:to>
                                    </p:set>
                                    <p:anim calcmode="lin" valueType="num">
                                      <p:cBhvr additive="base">
                                        <p:cTn id="19" dur="500" fill="hold"/>
                                        <p:tgtEl>
                                          <p:spTgt spid="1884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84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8419">
                                            <p:txEl>
                                              <p:pRg st="3" end="3"/>
                                            </p:txEl>
                                          </p:spTgt>
                                        </p:tgtEl>
                                        <p:attrNameLst>
                                          <p:attrName>style.visibility</p:attrName>
                                        </p:attrNameLst>
                                      </p:cBhvr>
                                      <p:to>
                                        <p:strVal val="visible"/>
                                      </p:to>
                                    </p:set>
                                    <p:anim calcmode="lin" valueType="num">
                                      <p:cBhvr additive="base">
                                        <p:cTn id="25" dur="500" fill="hold"/>
                                        <p:tgtEl>
                                          <p:spTgt spid="1884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84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Number Placeholder 5"/>
          <p:cNvSpPr>
            <a:spLocks noGrp="1"/>
          </p:cNvSpPr>
          <p:nvPr>
            <p:ph type="sldNum" sz="quarter" idx="12"/>
          </p:nvPr>
        </p:nvSpPr>
        <p:spPr>
          <a:noFill/>
        </p:spPr>
        <p:txBody>
          <a:bodyPr/>
          <a:lstStyle/>
          <a:p>
            <a:fld id="{A0A82128-421F-4562-9A34-2FA01F812936}" type="slidenum">
              <a:rPr lang="en-US"/>
              <a:pPr/>
              <a:t>142</a:t>
            </a:fld>
            <a:endParaRPr lang="en-US"/>
          </a:p>
        </p:txBody>
      </p:sp>
      <p:sp>
        <p:nvSpPr>
          <p:cNvPr id="264194" name="Rectangle 2"/>
          <p:cNvSpPr>
            <a:spLocks noGrp="1" noChangeArrowheads="1"/>
          </p:cNvSpPr>
          <p:nvPr>
            <p:ph type="title"/>
          </p:nvPr>
        </p:nvSpPr>
        <p:spPr>
          <a:xfrm>
            <a:off x="685800" y="658813"/>
            <a:ext cx="7772400" cy="838200"/>
          </a:xfrm>
        </p:spPr>
        <p:txBody>
          <a:bodyPr/>
          <a:lstStyle/>
          <a:p>
            <a:pPr eaLnBrk="1" hangingPunct="1">
              <a:defRPr/>
            </a:pPr>
            <a:r>
              <a:rPr lang="en-US"/>
              <a:t>Sequence of Manasik on the 10</a:t>
            </a:r>
            <a:r>
              <a:rPr lang="en-US" baseline="30000"/>
              <a:t>th</a:t>
            </a:r>
            <a:r>
              <a:rPr lang="en-US"/>
              <a:t> of Dhul-Hijjah</a:t>
            </a:r>
          </a:p>
        </p:txBody>
      </p:sp>
      <p:sp>
        <p:nvSpPr>
          <p:cNvPr id="157700" name="Rectangle 3"/>
          <p:cNvSpPr>
            <a:spLocks noGrp="1" noChangeArrowheads="1"/>
          </p:cNvSpPr>
          <p:nvPr>
            <p:ph type="body" idx="1"/>
          </p:nvPr>
        </p:nvSpPr>
        <p:spPr>
          <a:xfrm>
            <a:off x="685800" y="2130425"/>
            <a:ext cx="7772400" cy="4419600"/>
          </a:xfrm>
        </p:spPr>
        <p:txBody>
          <a:bodyPr/>
          <a:lstStyle/>
          <a:p>
            <a:pPr eaLnBrk="1" hangingPunct="1">
              <a:buNone/>
            </a:pPr>
            <a:r>
              <a:rPr lang="en-US" sz="1800" dirty="0">
                <a:effectLst>
                  <a:outerShdw blurRad="38100" dist="38100" dir="2700000" algn="tl">
                    <a:srgbClr val="000000">
                      <a:alpha val="43137"/>
                    </a:srgbClr>
                  </a:outerShdw>
                </a:effectLst>
              </a:rPr>
              <a:t>.</a:t>
            </a:r>
          </a:p>
        </p:txBody>
      </p:sp>
    </p:spTree>
  </p:cSld>
  <p:clrMapOvr>
    <a:masterClrMapping/>
  </p:clrMapOvr>
  <p:transition advTm="2000">
    <p:pull/>
  </p:transition>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Slide Number Placeholder 6"/>
          <p:cNvSpPr>
            <a:spLocks noGrp="1"/>
          </p:cNvSpPr>
          <p:nvPr>
            <p:ph type="sldNum" sz="quarter" idx="12"/>
          </p:nvPr>
        </p:nvSpPr>
        <p:spPr>
          <a:noFill/>
        </p:spPr>
        <p:txBody>
          <a:bodyPr/>
          <a:lstStyle/>
          <a:p>
            <a:fld id="{5E5FB8EA-6350-43B3-81CB-39233DF33029}" type="slidenum">
              <a:rPr lang="en-US"/>
              <a:pPr/>
              <a:t>143</a:t>
            </a:fld>
            <a:endParaRPr lang="en-US"/>
          </a:p>
        </p:txBody>
      </p:sp>
      <p:sp>
        <p:nvSpPr>
          <p:cNvPr id="189442" name="Rectangle 2"/>
          <p:cNvSpPr>
            <a:spLocks noGrp="1" noChangeArrowheads="1"/>
          </p:cNvSpPr>
          <p:nvPr>
            <p:ph type="title"/>
          </p:nvPr>
        </p:nvSpPr>
        <p:spPr>
          <a:xfrm>
            <a:off x="685800" y="228600"/>
            <a:ext cx="7772400" cy="501650"/>
          </a:xfrm>
        </p:spPr>
        <p:txBody>
          <a:bodyPr/>
          <a:lstStyle/>
          <a:p>
            <a:pPr eaLnBrk="1" hangingPunct="1">
              <a:defRPr/>
            </a:pPr>
            <a:r>
              <a:rPr lang="en-US"/>
              <a:t>Mina - </a:t>
            </a:r>
            <a:r>
              <a:rPr lang="en-US" sz="2800">
                <a:solidFill>
                  <a:schemeClr val="hlink"/>
                </a:solidFill>
              </a:rPr>
              <a:t>11, 12, 13 Dhul-Hijjah</a:t>
            </a:r>
          </a:p>
        </p:txBody>
      </p:sp>
      <p:sp>
        <p:nvSpPr>
          <p:cNvPr id="189443" name="Rectangle 3"/>
          <p:cNvSpPr>
            <a:spLocks noGrp="1" noChangeArrowheads="1"/>
          </p:cNvSpPr>
          <p:nvPr>
            <p:ph type="body" sz="half" idx="1"/>
          </p:nvPr>
        </p:nvSpPr>
        <p:spPr>
          <a:xfrm>
            <a:off x="0" y="1106488"/>
            <a:ext cx="3602038" cy="5630862"/>
          </a:xfrm>
        </p:spPr>
        <p:txBody>
          <a:bodyPr/>
          <a:lstStyle/>
          <a:p>
            <a:pPr eaLnBrk="1" hangingPunct="1">
              <a:lnSpc>
                <a:spcPct val="120000"/>
              </a:lnSpc>
            </a:pPr>
            <a:r>
              <a:rPr lang="en-US" sz="1800" dirty="0"/>
              <a:t>Stay in Mina for the days of </a:t>
            </a:r>
            <a:r>
              <a:rPr lang="en-US" sz="1800" dirty="0" err="1"/>
              <a:t>Tashreeq</a:t>
            </a:r>
            <a:r>
              <a:rPr lang="en-US" sz="1800" dirty="0"/>
              <a:t> </a:t>
            </a:r>
            <a:r>
              <a:rPr lang="en-US" sz="1800" dirty="0">
                <a:cs typeface="Times New Roman" pitchFamily="18" charset="0"/>
              </a:rPr>
              <a:t>(</a:t>
            </a:r>
            <a:r>
              <a:rPr lang="ar-SA" sz="1800" dirty="0">
                <a:cs typeface="Times New Roman" pitchFamily="18" charset="0"/>
              </a:rPr>
              <a:t>أيّام التشريق</a:t>
            </a:r>
            <a:r>
              <a:rPr lang="en-US" sz="1800" dirty="0">
                <a:cs typeface="Times New Roman" pitchFamily="18" charset="0"/>
              </a:rPr>
              <a:t>)</a:t>
            </a:r>
            <a:r>
              <a:rPr lang="en-US" sz="1800" dirty="0"/>
              <a:t> and their nights.</a:t>
            </a:r>
          </a:p>
          <a:p>
            <a:pPr eaLnBrk="1" hangingPunct="1">
              <a:lnSpc>
                <a:spcPct val="120000"/>
              </a:lnSpc>
            </a:pPr>
            <a:r>
              <a:rPr lang="en-US" sz="1800" dirty="0"/>
              <a:t>It is better to stay in Mina during these days than going to Makkah. This is the </a:t>
            </a:r>
            <a:r>
              <a:rPr lang="en-US" sz="1800" dirty="0" err="1"/>
              <a:t>Sunnah</a:t>
            </a:r>
            <a:r>
              <a:rPr lang="en-US" sz="1800" dirty="0"/>
              <a:t> of the Prophet (</a:t>
            </a:r>
            <a:r>
              <a:rPr lang="ar-SA" sz="1800" dirty="0">
                <a:ea typeface="Times New Roman (Arabic)"/>
                <a:cs typeface="Times New Roman (Arabic)"/>
              </a:rPr>
              <a:t>صلى الله عليه وسلم</a:t>
            </a:r>
            <a:r>
              <a:rPr lang="en-US" sz="1800" dirty="0">
                <a:ea typeface="Times New Roman (Arabic)"/>
                <a:cs typeface="Times New Roman (Arabic)"/>
              </a:rPr>
              <a:t>)</a:t>
            </a:r>
            <a:r>
              <a:rPr lang="en-US" sz="1800" dirty="0"/>
              <a:t>.</a:t>
            </a:r>
          </a:p>
          <a:p>
            <a:pPr eaLnBrk="1" hangingPunct="1">
              <a:lnSpc>
                <a:spcPct val="120000"/>
              </a:lnSpc>
            </a:pPr>
            <a:r>
              <a:rPr lang="en-US" sz="1800" dirty="0"/>
              <a:t>Most scholars consider the staying in Mina as a </a:t>
            </a:r>
            <a:r>
              <a:rPr lang="en-US" sz="1800" dirty="0" err="1"/>
              <a:t>Wajib</a:t>
            </a:r>
            <a:r>
              <a:rPr lang="en-US" sz="1800" dirty="0"/>
              <a:t>.</a:t>
            </a:r>
          </a:p>
          <a:p>
            <a:pPr eaLnBrk="1" hangingPunct="1">
              <a:lnSpc>
                <a:spcPct val="120000"/>
              </a:lnSpc>
            </a:pPr>
            <a:r>
              <a:rPr lang="en-US" sz="1800" dirty="0"/>
              <a:t>You may go at night to make </a:t>
            </a:r>
            <a:r>
              <a:rPr lang="en-US" sz="1800" dirty="0" err="1"/>
              <a:t>Tawaf</a:t>
            </a:r>
            <a:r>
              <a:rPr lang="en-US" sz="1800" dirty="0"/>
              <a:t> and return to Mina if you wish. It is reported that the Prophet (</a:t>
            </a:r>
            <a:r>
              <a:rPr lang="ar-SA" sz="1800" dirty="0">
                <a:ea typeface="Times New Roman (Arabic)"/>
                <a:cs typeface="Times New Roman (Arabic)"/>
              </a:rPr>
              <a:t>صلى الله عليه وسلم</a:t>
            </a:r>
            <a:r>
              <a:rPr lang="en-US" sz="1800" dirty="0"/>
              <a:t>) did it.</a:t>
            </a:r>
          </a:p>
        </p:txBody>
      </p:sp>
      <p:pic>
        <p:nvPicPr>
          <p:cNvPr id="158725" name="Picture 8" descr="C:\Documents and Settings\obellal\My Documents\Hajj\Mina\Mina 8th Dhul-hijjah.jpg"/>
          <p:cNvPicPr>
            <a:picLocks noGrp="1" noChangeAspect="1" noChangeArrowheads="1"/>
          </p:cNvPicPr>
          <p:nvPr>
            <p:ph type="clipArt" sz="half" idx="2"/>
          </p:nvPr>
        </p:nvPicPr>
        <p:blipFill>
          <a:blip r:embed="rId3" cstate="print"/>
          <a:srcRect/>
          <a:stretch>
            <a:fillRect/>
          </a:stretch>
        </p:blipFill>
        <p:spPr>
          <a:xfrm>
            <a:off x="3667125" y="1728788"/>
            <a:ext cx="5414963" cy="4016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 calcmode="lin" valueType="num">
                                      <p:cBhvr additive="base">
                                        <p:cTn id="7" dur="500" fill="hold"/>
                                        <p:tgtEl>
                                          <p:spTgt spid="1894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94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9443">
                                            <p:txEl>
                                              <p:pRg st="1" end="1"/>
                                            </p:txEl>
                                          </p:spTgt>
                                        </p:tgtEl>
                                        <p:attrNameLst>
                                          <p:attrName>style.visibility</p:attrName>
                                        </p:attrNameLst>
                                      </p:cBhvr>
                                      <p:to>
                                        <p:strVal val="visible"/>
                                      </p:to>
                                    </p:set>
                                    <p:anim calcmode="lin" valueType="num">
                                      <p:cBhvr additive="base">
                                        <p:cTn id="13" dur="500" fill="hold"/>
                                        <p:tgtEl>
                                          <p:spTgt spid="1894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94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9443">
                                            <p:txEl>
                                              <p:pRg st="2" end="2"/>
                                            </p:txEl>
                                          </p:spTgt>
                                        </p:tgtEl>
                                        <p:attrNameLst>
                                          <p:attrName>style.visibility</p:attrName>
                                        </p:attrNameLst>
                                      </p:cBhvr>
                                      <p:to>
                                        <p:strVal val="visible"/>
                                      </p:to>
                                    </p:set>
                                    <p:anim calcmode="lin" valueType="num">
                                      <p:cBhvr additive="base">
                                        <p:cTn id="19" dur="500" fill="hold"/>
                                        <p:tgtEl>
                                          <p:spTgt spid="1894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94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9443">
                                            <p:txEl>
                                              <p:pRg st="3" end="3"/>
                                            </p:txEl>
                                          </p:spTgt>
                                        </p:tgtEl>
                                        <p:attrNameLst>
                                          <p:attrName>style.visibility</p:attrName>
                                        </p:attrNameLst>
                                      </p:cBhvr>
                                      <p:to>
                                        <p:strVal val="visible"/>
                                      </p:to>
                                    </p:set>
                                    <p:anim calcmode="lin" valueType="num">
                                      <p:cBhvr additive="base">
                                        <p:cTn id="25" dur="500" fill="hold"/>
                                        <p:tgtEl>
                                          <p:spTgt spid="1894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944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Slide Number Placeholder 6"/>
          <p:cNvSpPr>
            <a:spLocks noGrp="1"/>
          </p:cNvSpPr>
          <p:nvPr>
            <p:ph type="sldNum" sz="quarter" idx="12"/>
          </p:nvPr>
        </p:nvSpPr>
        <p:spPr>
          <a:noFill/>
        </p:spPr>
        <p:txBody>
          <a:bodyPr/>
          <a:lstStyle/>
          <a:p>
            <a:fld id="{B26D2391-970F-4F97-91C1-B0A716EF7415}" type="slidenum">
              <a:rPr lang="en-US"/>
              <a:pPr/>
              <a:t>144</a:t>
            </a:fld>
            <a:endParaRPr lang="en-US"/>
          </a:p>
        </p:txBody>
      </p:sp>
      <p:sp>
        <p:nvSpPr>
          <p:cNvPr id="253954" name="Rectangle 2"/>
          <p:cNvSpPr>
            <a:spLocks noGrp="1" noChangeArrowheads="1"/>
          </p:cNvSpPr>
          <p:nvPr>
            <p:ph type="title"/>
          </p:nvPr>
        </p:nvSpPr>
        <p:spPr>
          <a:xfrm>
            <a:off x="685800" y="363538"/>
            <a:ext cx="7772400" cy="1135062"/>
          </a:xfrm>
        </p:spPr>
        <p:txBody>
          <a:bodyPr/>
          <a:lstStyle/>
          <a:p>
            <a:pPr eaLnBrk="1" hangingPunct="1">
              <a:defRPr/>
            </a:pPr>
            <a:r>
              <a:rPr lang="en-US"/>
              <a:t>Mina - </a:t>
            </a:r>
            <a:r>
              <a:rPr lang="en-US" sz="2800">
                <a:solidFill>
                  <a:schemeClr val="hlink"/>
                </a:solidFill>
              </a:rPr>
              <a:t>11, 12, 13 Dhul-Hijjah</a:t>
            </a:r>
            <a:r>
              <a:rPr lang="ar-SA" sz="2800">
                <a:solidFill>
                  <a:schemeClr val="hlink"/>
                </a:solidFill>
                <a:cs typeface="Times New Roman (Arabic)" charset="-78"/>
              </a:rPr>
              <a:t> </a:t>
            </a:r>
            <a:br>
              <a:rPr lang="ar-SA" sz="2800">
                <a:solidFill>
                  <a:schemeClr val="hlink"/>
                </a:solidFill>
                <a:cs typeface="Times New Roman (Arabic)" charset="-78"/>
              </a:rPr>
            </a:br>
            <a:r>
              <a:rPr lang="en-US" sz="3200">
                <a:cs typeface="Arial" charset="0"/>
              </a:rPr>
              <a:t>Ramy</a:t>
            </a:r>
          </a:p>
        </p:txBody>
      </p:sp>
      <p:sp>
        <p:nvSpPr>
          <p:cNvPr id="253955" name="Rectangle 3"/>
          <p:cNvSpPr>
            <a:spLocks noGrp="1" noChangeArrowheads="1"/>
          </p:cNvSpPr>
          <p:nvPr>
            <p:ph type="body" sz="half" idx="1"/>
          </p:nvPr>
        </p:nvSpPr>
        <p:spPr>
          <a:xfrm>
            <a:off x="0" y="1725613"/>
            <a:ext cx="3810000" cy="4648200"/>
          </a:xfrm>
        </p:spPr>
        <p:txBody>
          <a:bodyPr/>
          <a:lstStyle/>
          <a:p>
            <a:pPr eaLnBrk="1" hangingPunct="1"/>
            <a:r>
              <a:rPr lang="en-US" sz="1800" dirty="0">
                <a:ea typeface="Times New Roman (Arabic)"/>
                <a:cs typeface="Times New Roman (Arabic)"/>
              </a:rPr>
              <a:t>Stone the three </a:t>
            </a:r>
            <a:r>
              <a:rPr lang="en-US" sz="1800" dirty="0" err="1">
                <a:ea typeface="Times New Roman (Arabic)"/>
                <a:cs typeface="Times New Roman (Arabic)"/>
              </a:rPr>
              <a:t>Jamarat</a:t>
            </a:r>
            <a:r>
              <a:rPr lang="en-US" sz="1800" dirty="0">
                <a:ea typeface="Times New Roman (Arabic)"/>
                <a:cs typeface="Times New Roman (Arabic)"/>
              </a:rPr>
              <a:t> each with seven pebbles in each of those days, after </a:t>
            </a:r>
            <a:r>
              <a:rPr lang="en-US" sz="1800" dirty="0" err="1">
                <a:ea typeface="Times New Roman (Arabic)"/>
                <a:cs typeface="Times New Roman (Arabic)"/>
              </a:rPr>
              <a:t>Zawal</a:t>
            </a:r>
            <a:r>
              <a:rPr lang="en-US" sz="1800" dirty="0">
                <a:ea typeface="Times New Roman (Arabic)"/>
                <a:cs typeface="Times New Roman (Arabic)"/>
              </a:rPr>
              <a:t> (when the sun moves from its zenith, i.e. </a:t>
            </a:r>
            <a:r>
              <a:rPr lang="en-US" sz="1800" dirty="0" err="1">
                <a:ea typeface="Times New Roman (Arabic)"/>
                <a:cs typeface="Times New Roman (Arabic)"/>
              </a:rPr>
              <a:t>Dhuhr</a:t>
            </a:r>
            <a:r>
              <a:rPr lang="en-US" sz="1800" dirty="0">
                <a:ea typeface="Times New Roman (Arabic)"/>
                <a:cs typeface="Times New Roman (Arabic)"/>
              </a:rPr>
              <a:t> time).</a:t>
            </a:r>
          </a:p>
          <a:p>
            <a:pPr eaLnBrk="1" hangingPunct="1"/>
            <a:r>
              <a:rPr lang="en-US" sz="1800" dirty="0">
                <a:ea typeface="Times New Roman (Arabic)"/>
                <a:cs typeface="Times New Roman (Arabic)"/>
              </a:rPr>
              <a:t>After the first and the second </a:t>
            </a:r>
            <a:r>
              <a:rPr lang="en-US" sz="1800" dirty="0" err="1">
                <a:ea typeface="Times New Roman (Arabic)"/>
                <a:cs typeface="Times New Roman (Arabic)"/>
              </a:rPr>
              <a:t>Jamarat</a:t>
            </a:r>
            <a:r>
              <a:rPr lang="en-US" sz="1800" dirty="0">
                <a:ea typeface="Times New Roman (Arabic)"/>
                <a:cs typeface="Times New Roman (Arabic)"/>
              </a:rPr>
              <a:t>, move forward to the side and stand facing the </a:t>
            </a:r>
            <a:r>
              <a:rPr lang="en-US" sz="1800" dirty="0" err="1">
                <a:ea typeface="Times New Roman (Arabic)"/>
                <a:cs typeface="Times New Roman (Arabic)"/>
              </a:rPr>
              <a:t>Qiblah</a:t>
            </a:r>
            <a:r>
              <a:rPr lang="en-US" sz="1800" dirty="0">
                <a:ea typeface="Times New Roman (Arabic)"/>
                <a:cs typeface="Times New Roman (Arabic)"/>
              </a:rPr>
              <a:t> for a long time making </a:t>
            </a:r>
            <a:r>
              <a:rPr lang="en-US" sz="1800" dirty="0" err="1">
                <a:ea typeface="Times New Roman (Arabic)"/>
                <a:cs typeface="Times New Roman (Arabic)"/>
              </a:rPr>
              <a:t>Du'a</a:t>
            </a:r>
            <a:r>
              <a:rPr lang="en-US" sz="1800" dirty="0">
                <a:ea typeface="Times New Roman (Arabic)"/>
                <a:cs typeface="Times New Roman (Arabic)"/>
              </a:rPr>
              <a:t> while raising your hands. </a:t>
            </a:r>
          </a:p>
        </p:txBody>
      </p:sp>
      <p:pic>
        <p:nvPicPr>
          <p:cNvPr id="159749" name="Picture 14" descr="C:\Documents and Settings\obellal\My Documents\Hajj\Mina\Jamarat 1.jpg"/>
          <p:cNvPicPr>
            <a:picLocks noGrp="1" noChangeAspect="1" noChangeArrowheads="1"/>
          </p:cNvPicPr>
          <p:nvPr>
            <p:ph type="clipArt" sz="half" idx="2"/>
          </p:nvPr>
        </p:nvPicPr>
        <p:blipFill>
          <a:blip r:embed="rId3" cstate="print"/>
          <a:srcRect/>
          <a:stretch>
            <a:fillRect/>
          </a:stretch>
        </p:blipFill>
        <p:spPr>
          <a:xfrm>
            <a:off x="3917950" y="2009775"/>
            <a:ext cx="5176838" cy="3883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 calcmode="lin" valueType="num">
                                      <p:cBhvr additive="base">
                                        <p:cTn id="7" dur="500" fill="hold"/>
                                        <p:tgtEl>
                                          <p:spTgt spid="2539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39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3955">
                                            <p:txEl>
                                              <p:pRg st="1" end="1"/>
                                            </p:txEl>
                                          </p:spTgt>
                                        </p:tgtEl>
                                        <p:attrNameLst>
                                          <p:attrName>style.visibility</p:attrName>
                                        </p:attrNameLst>
                                      </p:cBhvr>
                                      <p:to>
                                        <p:strVal val="visible"/>
                                      </p:to>
                                    </p:set>
                                    <p:anim calcmode="lin" valueType="num">
                                      <p:cBhvr additive="base">
                                        <p:cTn id="13" dur="500" fill="hold"/>
                                        <p:tgtEl>
                                          <p:spTgt spid="2539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395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Number Placeholder 6"/>
          <p:cNvSpPr>
            <a:spLocks noGrp="1"/>
          </p:cNvSpPr>
          <p:nvPr>
            <p:ph type="sldNum" sz="quarter" idx="12"/>
          </p:nvPr>
        </p:nvSpPr>
        <p:spPr>
          <a:noFill/>
        </p:spPr>
        <p:txBody>
          <a:bodyPr/>
          <a:lstStyle/>
          <a:p>
            <a:fld id="{016FBA67-728A-49E4-A7EE-E780138D8974}" type="slidenum">
              <a:rPr lang="en-US"/>
              <a:pPr/>
              <a:t>145</a:t>
            </a:fld>
            <a:endParaRPr lang="en-US"/>
          </a:p>
        </p:txBody>
      </p:sp>
      <p:sp>
        <p:nvSpPr>
          <p:cNvPr id="485378" name="Rectangle 2"/>
          <p:cNvSpPr>
            <a:spLocks noGrp="1" noChangeArrowheads="1"/>
          </p:cNvSpPr>
          <p:nvPr>
            <p:ph type="title"/>
          </p:nvPr>
        </p:nvSpPr>
        <p:spPr>
          <a:xfrm>
            <a:off x="685800" y="466725"/>
            <a:ext cx="7772400" cy="838200"/>
          </a:xfrm>
        </p:spPr>
        <p:txBody>
          <a:bodyPr/>
          <a:lstStyle/>
          <a:p>
            <a:pPr eaLnBrk="1" hangingPunct="1">
              <a:defRPr/>
            </a:pPr>
            <a:r>
              <a:rPr lang="en-US"/>
              <a:t>Mina -</a:t>
            </a:r>
            <a:r>
              <a:rPr lang="en-US" sz="2800">
                <a:solidFill>
                  <a:schemeClr val="hlink"/>
                </a:solidFill>
              </a:rPr>
              <a:t> 12 or 13 Dhul-Hijjah</a:t>
            </a:r>
            <a:br>
              <a:rPr lang="en-US" sz="2800">
                <a:solidFill>
                  <a:schemeClr val="hlink"/>
                </a:solidFill>
              </a:rPr>
            </a:br>
            <a:r>
              <a:rPr lang="en-US" sz="3200"/>
              <a:t>Leaving Mina</a:t>
            </a:r>
          </a:p>
        </p:txBody>
      </p:sp>
      <p:sp>
        <p:nvSpPr>
          <p:cNvPr id="160772" name="Rectangle 3"/>
          <p:cNvSpPr>
            <a:spLocks noGrp="1" noChangeArrowheads="1"/>
          </p:cNvSpPr>
          <p:nvPr>
            <p:ph type="body" sz="half" idx="1"/>
          </p:nvPr>
        </p:nvSpPr>
        <p:spPr>
          <a:xfrm>
            <a:off x="165100" y="2082800"/>
            <a:ext cx="3476625" cy="3865563"/>
          </a:xfrm>
        </p:spPr>
        <p:txBody>
          <a:bodyPr/>
          <a:lstStyle/>
          <a:p>
            <a:pPr eaLnBrk="1" hangingPunct="1">
              <a:lnSpc>
                <a:spcPct val="120000"/>
              </a:lnSpc>
            </a:pPr>
            <a:r>
              <a:rPr lang="en-US" sz="2000" dirty="0"/>
              <a:t>You may leave Mina before sunset if you wish after you perform the </a:t>
            </a:r>
            <a:r>
              <a:rPr lang="en-US" sz="2000" dirty="0" err="1"/>
              <a:t>Ramy</a:t>
            </a:r>
            <a:r>
              <a:rPr lang="en-US" sz="2000" dirty="0"/>
              <a:t> on the 12th of </a:t>
            </a:r>
            <a:r>
              <a:rPr lang="en-US" sz="2000" dirty="0" err="1"/>
              <a:t>Dhul-Hijjah</a:t>
            </a:r>
            <a:r>
              <a:rPr lang="en-US" sz="2000" dirty="0"/>
              <a:t>.</a:t>
            </a:r>
          </a:p>
          <a:p>
            <a:pPr eaLnBrk="1" hangingPunct="1">
              <a:lnSpc>
                <a:spcPct val="120000"/>
              </a:lnSpc>
            </a:pPr>
            <a:r>
              <a:rPr lang="en-US" sz="2000" dirty="0"/>
              <a:t>Staying to perform the </a:t>
            </a:r>
            <a:r>
              <a:rPr lang="en-US" sz="2000" dirty="0" err="1"/>
              <a:t>Ramy</a:t>
            </a:r>
            <a:r>
              <a:rPr lang="en-US" sz="2000" dirty="0"/>
              <a:t> on the 13th is preferable as it is the </a:t>
            </a:r>
            <a:r>
              <a:rPr lang="en-US" sz="2000" dirty="0" err="1"/>
              <a:t>Sunnah</a:t>
            </a:r>
            <a:r>
              <a:rPr lang="en-US" sz="2000" dirty="0"/>
              <a:t> of the Prophet (</a:t>
            </a:r>
            <a:r>
              <a:rPr lang="ar-EG" sz="2000" dirty="0">
                <a:ea typeface="Times New Roman (Arabic)"/>
                <a:cs typeface="Times New Roman (Arabic)"/>
              </a:rPr>
              <a:t>صلى الله عليه وسلم</a:t>
            </a:r>
            <a:r>
              <a:rPr lang="en-US" sz="2000" dirty="0"/>
              <a:t>).</a:t>
            </a:r>
          </a:p>
        </p:txBody>
      </p:sp>
      <p:pic>
        <p:nvPicPr>
          <p:cNvPr id="160773" name="Picture 6" descr="C:\Documents and Settings\obellal\My Documents\Hajj\Mina\IMG_1209.jpg"/>
          <p:cNvPicPr>
            <a:picLocks noGrp="1" noChangeAspect="1" noChangeArrowheads="1"/>
          </p:cNvPicPr>
          <p:nvPr>
            <p:ph type="clipArt" sz="half" idx="2"/>
          </p:nvPr>
        </p:nvPicPr>
        <p:blipFill>
          <a:blip r:embed="rId3" cstate="print"/>
          <a:srcRect/>
          <a:stretch>
            <a:fillRect/>
          </a:stretch>
        </p:blipFill>
        <p:spPr>
          <a:xfrm>
            <a:off x="3722688" y="2114550"/>
            <a:ext cx="5327650" cy="3995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0772">
                                            <p:txEl>
                                              <p:pRg st="0" end="0"/>
                                            </p:txEl>
                                          </p:spTgt>
                                        </p:tgtEl>
                                        <p:attrNameLst>
                                          <p:attrName>style.visibility</p:attrName>
                                        </p:attrNameLst>
                                      </p:cBhvr>
                                      <p:to>
                                        <p:strVal val="visible"/>
                                      </p:to>
                                    </p:set>
                                    <p:anim calcmode="lin" valueType="num">
                                      <p:cBhvr additive="base">
                                        <p:cTn id="7" dur="500" fill="hold"/>
                                        <p:tgtEl>
                                          <p:spTgt spid="1607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07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0772">
                                            <p:txEl>
                                              <p:pRg st="1" end="1"/>
                                            </p:txEl>
                                          </p:spTgt>
                                        </p:tgtEl>
                                        <p:attrNameLst>
                                          <p:attrName>style.visibility</p:attrName>
                                        </p:attrNameLst>
                                      </p:cBhvr>
                                      <p:to>
                                        <p:strVal val="visible"/>
                                      </p:to>
                                    </p:set>
                                    <p:anim calcmode="lin" valueType="num">
                                      <p:cBhvr additive="base">
                                        <p:cTn id="13" dur="500" fill="hold"/>
                                        <p:tgtEl>
                                          <p:spTgt spid="16077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077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2" grpId="0" build="p"/>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Slide Number Placeholder 5"/>
          <p:cNvSpPr>
            <a:spLocks noGrp="1"/>
          </p:cNvSpPr>
          <p:nvPr>
            <p:ph type="sldNum" sz="quarter" idx="12"/>
          </p:nvPr>
        </p:nvSpPr>
        <p:spPr>
          <a:noFill/>
        </p:spPr>
        <p:txBody>
          <a:bodyPr/>
          <a:lstStyle/>
          <a:p>
            <a:fld id="{EB43B298-231D-4719-986D-771147387F31}" type="slidenum">
              <a:rPr lang="en-US"/>
              <a:pPr/>
              <a:t>146</a:t>
            </a:fld>
            <a:endParaRPr lang="en-US"/>
          </a:p>
        </p:txBody>
      </p:sp>
      <p:sp>
        <p:nvSpPr>
          <p:cNvPr id="450562" name="Rectangle 2"/>
          <p:cNvSpPr>
            <a:spLocks noGrp="1" noChangeArrowheads="1"/>
          </p:cNvSpPr>
          <p:nvPr>
            <p:ph type="title"/>
          </p:nvPr>
        </p:nvSpPr>
        <p:spPr>
          <a:xfrm>
            <a:off x="685800" y="53975"/>
            <a:ext cx="7772400" cy="838200"/>
          </a:xfrm>
        </p:spPr>
        <p:txBody>
          <a:bodyPr/>
          <a:lstStyle/>
          <a:p>
            <a:pPr eaLnBrk="1" hangingPunct="1">
              <a:defRPr/>
            </a:pPr>
            <a:r>
              <a:rPr lang="en-US">
                <a:solidFill>
                  <a:srgbClr val="FF3300"/>
                </a:solidFill>
              </a:rPr>
              <a:t>Pitfalls</a:t>
            </a:r>
            <a:r>
              <a:rPr lang="en-US"/>
              <a:t> of Ramy (pelting)</a:t>
            </a:r>
          </a:p>
        </p:txBody>
      </p:sp>
      <p:sp>
        <p:nvSpPr>
          <p:cNvPr id="450564" name="Rectangle 4"/>
          <p:cNvSpPr>
            <a:spLocks noGrp="1" noChangeArrowheads="1"/>
          </p:cNvSpPr>
          <p:nvPr>
            <p:ph type="body" idx="1"/>
          </p:nvPr>
        </p:nvSpPr>
        <p:spPr>
          <a:xfrm>
            <a:off x="685800" y="955675"/>
            <a:ext cx="7772400" cy="5788025"/>
          </a:xfrm>
          <a:noFill/>
        </p:spPr>
        <p:txBody>
          <a:bodyPr/>
          <a:lstStyle/>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Performing the Ramy during the Days of Tashreeq before Zawal (midday). </a:t>
            </a:r>
            <a:r>
              <a:rPr lang="en-US" sz="1800">
                <a:solidFill>
                  <a:schemeClr val="folHlink"/>
                </a:solidFill>
                <a:effectLst>
                  <a:outerShdw blurRad="38100" dist="38100" dir="2700000" algn="tl">
                    <a:srgbClr val="000000">
                      <a:alpha val="43137"/>
                    </a:srgbClr>
                  </a:outerShdw>
                </a:effectLst>
              </a:rPr>
              <a:t>The Prophet (</a:t>
            </a:r>
            <a:r>
              <a:rPr lang="ar-EG" sz="1800">
                <a:solidFill>
                  <a:schemeClr val="folHlink"/>
                </a:solidFill>
                <a:effectLst>
                  <a:outerShdw blurRad="38100" dist="38100" dir="2700000" algn="tl">
                    <a:srgbClr val="000000">
                      <a:alpha val="43137"/>
                    </a:srgbClr>
                  </a:outerShdw>
                </a:effectLst>
                <a:ea typeface="Times New Roman (Arabic)"/>
                <a:cs typeface="Times New Roman (Arabic)"/>
              </a:rPr>
              <a:t>صلى الله عليه وسلم</a:t>
            </a:r>
            <a:r>
              <a:rPr lang="en-US" sz="1800">
                <a:solidFill>
                  <a:schemeClr val="folHlink"/>
                </a:solidFill>
                <a:effectLst>
                  <a:outerShdw blurRad="38100" dist="38100" dir="2700000" algn="tl">
                    <a:srgbClr val="000000">
                      <a:alpha val="43137"/>
                    </a:srgbClr>
                  </a:outerShdw>
                </a:effectLst>
              </a:rPr>
              <a:t>) did the Ramy in all three days after Zawal. It is permissible to delay it until after Asr or even to the night if it’s too crowded.</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Throwing the pebbles all at once. </a:t>
            </a:r>
            <a:r>
              <a:rPr lang="en-US" sz="1800">
                <a:solidFill>
                  <a:schemeClr val="folHlink"/>
                </a:solidFill>
                <a:effectLst>
                  <a:outerShdw blurRad="38100" dist="38100" dir="2700000" algn="tl">
                    <a:srgbClr val="000000">
                      <a:alpha val="43137"/>
                    </a:srgbClr>
                  </a:outerShdw>
                </a:effectLst>
              </a:rPr>
              <a:t>They have to be thrown one by one.</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Thinking that the pebble has to hit the post or the wall. </a:t>
            </a:r>
            <a:r>
              <a:rPr lang="en-US" sz="1800">
                <a:solidFill>
                  <a:schemeClr val="folHlink"/>
                </a:solidFill>
                <a:effectLst>
                  <a:outerShdw blurRad="38100" dist="38100" dir="2700000" algn="tl">
                    <a:srgbClr val="000000">
                      <a:alpha val="43137"/>
                    </a:srgbClr>
                  </a:outerShdw>
                </a:effectLst>
              </a:rPr>
              <a:t>It is sufficient to cast the pebble into the circled area.</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Putting the pebbles into the circles area without casting. </a:t>
            </a:r>
            <a:r>
              <a:rPr lang="en-US" sz="1800">
                <a:solidFill>
                  <a:schemeClr val="folHlink"/>
                </a:solidFill>
                <a:effectLst>
                  <a:outerShdw blurRad="38100" dist="38100" dir="2700000" algn="tl">
                    <a:srgbClr val="000000">
                      <a:alpha val="43137"/>
                    </a:srgbClr>
                  </a:outerShdw>
                </a:effectLst>
              </a:rPr>
              <a:t>They have to be pelted.</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Casting more than 7 pebbles.</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Pushing and shoving.</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Throwing objects other than small pebbles, like shoes, sticks, umbrellas and large rocks.</a:t>
            </a:r>
          </a:p>
          <a:p>
            <a:pPr eaLnBrk="1" hangingPunct="1">
              <a:lnSpc>
                <a:spcPct val="120000"/>
              </a:lnSpc>
              <a:buSzPct val="250000"/>
              <a:buFont typeface="Wingdings" pitchFamily="2" charset="2"/>
              <a:buBlip>
                <a:blip r:embed="rId3"/>
              </a:buBlip>
            </a:pPr>
            <a:r>
              <a:rPr lang="en-US" sz="1800">
                <a:effectLst>
                  <a:outerShdw blurRad="38100" dist="38100" dir="2700000" algn="tl">
                    <a:srgbClr val="000000">
                      <a:alpha val="43137"/>
                    </a:srgbClr>
                  </a:outerShdw>
                </a:effectLst>
              </a:rPr>
              <a:t>Making Tawkeel (deputizing) in Ramy without a valid reason (like illness).  </a:t>
            </a:r>
            <a:endParaRPr lang="en-US" sz="1800">
              <a:solidFill>
                <a:schemeClr val="folHlink"/>
              </a:solidFill>
              <a:effectLst>
                <a:outerShdw blurRad="38100" dist="38100" dir="2700000" algn="tl">
                  <a:srgbClr val="000000">
                    <a:alpha val="43137"/>
                  </a:srgbClr>
                </a:outerShdw>
              </a:effectLst>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50564">
                                            <p:txEl>
                                              <p:pRg st="0" end="0"/>
                                            </p:txEl>
                                          </p:spTgt>
                                        </p:tgtEl>
                                        <p:attrNameLst>
                                          <p:attrName>style.visibility</p:attrName>
                                        </p:attrNameLst>
                                      </p:cBhvr>
                                      <p:to>
                                        <p:strVal val="visible"/>
                                      </p:to>
                                    </p:set>
                                    <p:anim calcmode="lin" valueType="num">
                                      <p:cBhvr additive="base">
                                        <p:cTn id="7" dur="500" fill="hold"/>
                                        <p:tgtEl>
                                          <p:spTgt spid="45056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05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50564">
                                            <p:txEl>
                                              <p:pRg st="1" end="1"/>
                                            </p:txEl>
                                          </p:spTgt>
                                        </p:tgtEl>
                                        <p:attrNameLst>
                                          <p:attrName>style.visibility</p:attrName>
                                        </p:attrNameLst>
                                      </p:cBhvr>
                                      <p:to>
                                        <p:strVal val="visible"/>
                                      </p:to>
                                    </p:set>
                                    <p:anim calcmode="lin" valueType="num">
                                      <p:cBhvr additive="base">
                                        <p:cTn id="13" dur="500" fill="hold"/>
                                        <p:tgtEl>
                                          <p:spTgt spid="45056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505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50564">
                                            <p:txEl>
                                              <p:pRg st="2" end="2"/>
                                            </p:txEl>
                                          </p:spTgt>
                                        </p:tgtEl>
                                        <p:attrNameLst>
                                          <p:attrName>style.visibility</p:attrName>
                                        </p:attrNameLst>
                                      </p:cBhvr>
                                      <p:to>
                                        <p:strVal val="visible"/>
                                      </p:to>
                                    </p:set>
                                    <p:anim calcmode="lin" valueType="num">
                                      <p:cBhvr additive="base">
                                        <p:cTn id="19" dur="500" fill="hold"/>
                                        <p:tgtEl>
                                          <p:spTgt spid="45056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5056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50564">
                                            <p:txEl>
                                              <p:pRg st="3" end="3"/>
                                            </p:txEl>
                                          </p:spTgt>
                                        </p:tgtEl>
                                        <p:attrNameLst>
                                          <p:attrName>style.visibility</p:attrName>
                                        </p:attrNameLst>
                                      </p:cBhvr>
                                      <p:to>
                                        <p:strVal val="visible"/>
                                      </p:to>
                                    </p:set>
                                    <p:anim calcmode="lin" valueType="num">
                                      <p:cBhvr additive="base">
                                        <p:cTn id="25" dur="500" fill="hold"/>
                                        <p:tgtEl>
                                          <p:spTgt spid="45056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505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450564">
                                            <p:txEl>
                                              <p:pRg st="4" end="4"/>
                                            </p:txEl>
                                          </p:spTgt>
                                        </p:tgtEl>
                                        <p:attrNameLst>
                                          <p:attrName>style.visibility</p:attrName>
                                        </p:attrNameLst>
                                      </p:cBhvr>
                                      <p:to>
                                        <p:strVal val="visible"/>
                                      </p:to>
                                    </p:set>
                                    <p:anim calcmode="lin" valueType="num">
                                      <p:cBhvr additive="base">
                                        <p:cTn id="31" dur="500" fill="hold"/>
                                        <p:tgtEl>
                                          <p:spTgt spid="45056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5056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450564">
                                            <p:txEl>
                                              <p:pRg st="5" end="5"/>
                                            </p:txEl>
                                          </p:spTgt>
                                        </p:tgtEl>
                                        <p:attrNameLst>
                                          <p:attrName>style.visibility</p:attrName>
                                        </p:attrNameLst>
                                      </p:cBhvr>
                                      <p:to>
                                        <p:strVal val="visible"/>
                                      </p:to>
                                    </p:set>
                                    <p:anim calcmode="lin" valueType="num">
                                      <p:cBhvr additive="base">
                                        <p:cTn id="37" dur="500" fill="hold"/>
                                        <p:tgtEl>
                                          <p:spTgt spid="450564">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5056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450564">
                                            <p:txEl>
                                              <p:pRg st="6" end="6"/>
                                            </p:txEl>
                                          </p:spTgt>
                                        </p:tgtEl>
                                        <p:attrNameLst>
                                          <p:attrName>style.visibility</p:attrName>
                                        </p:attrNameLst>
                                      </p:cBhvr>
                                      <p:to>
                                        <p:strVal val="visible"/>
                                      </p:to>
                                    </p:set>
                                    <p:anim calcmode="lin" valueType="num">
                                      <p:cBhvr additive="base">
                                        <p:cTn id="43" dur="500" fill="hold"/>
                                        <p:tgtEl>
                                          <p:spTgt spid="450564">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5056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450564">
                                            <p:txEl>
                                              <p:pRg st="7" end="7"/>
                                            </p:txEl>
                                          </p:spTgt>
                                        </p:tgtEl>
                                        <p:attrNameLst>
                                          <p:attrName>style.visibility</p:attrName>
                                        </p:attrNameLst>
                                      </p:cBhvr>
                                      <p:to>
                                        <p:strVal val="visible"/>
                                      </p:to>
                                    </p:set>
                                    <p:anim calcmode="lin" valueType="num">
                                      <p:cBhvr additive="base">
                                        <p:cTn id="49" dur="500" fill="hold"/>
                                        <p:tgtEl>
                                          <p:spTgt spid="450564">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45056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4" grpId="0" build="p"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Slide Number Placeholder 5"/>
          <p:cNvSpPr>
            <a:spLocks noGrp="1"/>
          </p:cNvSpPr>
          <p:nvPr>
            <p:ph type="sldNum" sz="quarter" idx="12"/>
          </p:nvPr>
        </p:nvSpPr>
        <p:spPr>
          <a:noFill/>
        </p:spPr>
        <p:txBody>
          <a:bodyPr/>
          <a:lstStyle/>
          <a:p>
            <a:fld id="{3BAD423F-9E14-4A95-872B-02C7E545627B}" type="slidenum">
              <a:rPr lang="en-US"/>
              <a:pPr/>
              <a:t>147</a:t>
            </a:fld>
            <a:endParaRPr lang="en-US"/>
          </a:p>
        </p:txBody>
      </p:sp>
      <p:sp>
        <p:nvSpPr>
          <p:cNvPr id="451586" name="Rectangle 2"/>
          <p:cNvSpPr>
            <a:spLocks noGrp="1" noChangeArrowheads="1"/>
          </p:cNvSpPr>
          <p:nvPr>
            <p:ph type="title"/>
          </p:nvPr>
        </p:nvSpPr>
        <p:spPr>
          <a:xfrm>
            <a:off x="685800" y="355600"/>
            <a:ext cx="7772400" cy="838200"/>
          </a:xfrm>
        </p:spPr>
        <p:txBody>
          <a:bodyPr/>
          <a:lstStyle/>
          <a:p>
            <a:pPr eaLnBrk="1" hangingPunct="1">
              <a:defRPr/>
            </a:pPr>
            <a:r>
              <a:rPr lang="en-US" dirty="0">
                <a:solidFill>
                  <a:srgbClr val="FF3300"/>
                </a:solidFill>
              </a:rPr>
              <a:t>Pitfalls</a:t>
            </a:r>
            <a:r>
              <a:rPr lang="en-US" dirty="0"/>
              <a:t> related to Mina</a:t>
            </a:r>
            <a:endParaRPr lang="en-US" dirty="0">
              <a:cs typeface="Arial" charset="0"/>
            </a:endParaRPr>
          </a:p>
        </p:txBody>
      </p:sp>
      <p:sp>
        <p:nvSpPr>
          <p:cNvPr id="451587" name="Rectangle 3"/>
          <p:cNvSpPr>
            <a:spLocks noGrp="1" noChangeArrowheads="1"/>
          </p:cNvSpPr>
          <p:nvPr>
            <p:ph type="body" idx="1"/>
          </p:nvPr>
        </p:nvSpPr>
        <p:spPr>
          <a:xfrm>
            <a:off x="685800" y="1555380"/>
            <a:ext cx="7772400" cy="4830763"/>
          </a:xfrm>
          <a:noFill/>
        </p:spPr>
        <p:txBody>
          <a:bodyPr/>
          <a:lstStyle/>
          <a:p>
            <a:pPr eaLnBrk="1" hangingPunct="1">
              <a:lnSpc>
                <a:spcPct val="120000"/>
              </a:lnSpc>
              <a:buSzPct val="250000"/>
              <a:buFont typeface="Wingdings" pitchFamily="2" charset="2"/>
              <a:buBlip>
                <a:blip r:embed="rId3"/>
              </a:buBlip>
            </a:pPr>
            <a:r>
              <a:rPr lang="en-US" sz="2000" dirty="0">
                <a:effectLst>
                  <a:outerShdw blurRad="38100" dist="38100" dir="2700000" algn="tl">
                    <a:srgbClr val="000000">
                      <a:alpha val="43137"/>
                    </a:srgbClr>
                  </a:outerShdw>
                </a:effectLst>
              </a:rPr>
              <a:t>Spending the days of Mina and their nights outside of Mina (like Makkah). </a:t>
            </a:r>
            <a:r>
              <a:rPr lang="en-US" sz="2000" dirty="0">
                <a:solidFill>
                  <a:schemeClr val="folHlink"/>
                </a:solidFill>
                <a:effectLst>
                  <a:outerShdw blurRad="38100" dist="38100" dir="2700000" algn="tl">
                    <a:srgbClr val="000000">
                      <a:alpha val="43137"/>
                    </a:srgbClr>
                  </a:outerShdw>
                </a:effectLst>
              </a:rPr>
              <a:t>Permission is given only to those with a valid reason (like caring for the sick or someone who cannot afford staying in Mina). Otherwise a </a:t>
            </a:r>
            <a:r>
              <a:rPr lang="en-US" sz="2000" dirty="0" err="1">
                <a:solidFill>
                  <a:schemeClr val="folHlink"/>
                </a:solidFill>
                <a:effectLst>
                  <a:outerShdw blurRad="38100" dist="38100" dir="2700000" algn="tl">
                    <a:srgbClr val="000000">
                      <a:alpha val="43137"/>
                    </a:srgbClr>
                  </a:outerShdw>
                </a:effectLst>
              </a:rPr>
              <a:t>Wajib</a:t>
            </a:r>
            <a:r>
              <a:rPr lang="en-US" sz="2000" dirty="0">
                <a:solidFill>
                  <a:schemeClr val="folHlink"/>
                </a:solidFill>
                <a:effectLst>
                  <a:outerShdw blurRad="38100" dist="38100" dir="2700000" algn="tl">
                    <a:srgbClr val="000000">
                      <a:alpha val="43137"/>
                    </a:srgbClr>
                  </a:outerShdw>
                </a:effectLst>
              </a:rPr>
              <a:t> is missed.</a:t>
            </a:r>
          </a:p>
          <a:p>
            <a:pPr eaLnBrk="1" hangingPunct="1">
              <a:lnSpc>
                <a:spcPct val="120000"/>
              </a:lnSpc>
              <a:buSzPct val="250000"/>
              <a:buFont typeface="Wingdings" pitchFamily="2" charset="2"/>
              <a:buBlip>
                <a:blip r:embed="rId3"/>
              </a:buBlip>
            </a:pPr>
            <a:r>
              <a:rPr lang="en-US" sz="2000" dirty="0">
                <a:effectLst>
                  <a:outerShdw blurRad="38100" dist="38100" dir="2700000" algn="tl">
                    <a:srgbClr val="000000">
                      <a:alpha val="43137"/>
                    </a:srgbClr>
                  </a:outerShdw>
                </a:effectLst>
              </a:rPr>
              <a:t>Some pilgrims go to Makkah to perform </a:t>
            </a:r>
            <a:r>
              <a:rPr lang="en-US" sz="2000" dirty="0" err="1">
                <a:effectLst>
                  <a:outerShdw blurRad="38100" dist="38100" dir="2700000" algn="tl">
                    <a:srgbClr val="000000">
                      <a:alpha val="43137"/>
                    </a:srgbClr>
                  </a:outerShdw>
                </a:effectLst>
              </a:rPr>
              <a:t>Tawaf</a:t>
            </a:r>
            <a:r>
              <a:rPr lang="en-US" sz="2000" dirty="0">
                <a:effectLst>
                  <a:outerShdw blurRad="38100" dist="38100" dir="2700000" algn="tl">
                    <a:srgbClr val="000000">
                      <a:alpha val="43137"/>
                    </a:srgbClr>
                  </a:outerShdw>
                </a:effectLst>
              </a:rPr>
              <a:t> al-Wada’ and return to Mina to do the </a:t>
            </a:r>
            <a:r>
              <a:rPr lang="en-US" sz="2000" dirty="0" err="1">
                <a:effectLst>
                  <a:outerShdw blurRad="38100" dist="38100" dir="2700000" algn="tl">
                    <a:srgbClr val="000000">
                      <a:alpha val="43137"/>
                    </a:srgbClr>
                  </a:outerShdw>
                </a:effectLst>
              </a:rPr>
              <a:t>Ramy</a:t>
            </a:r>
            <a:r>
              <a:rPr lang="en-US" sz="2000" dirty="0">
                <a:effectLst>
                  <a:outerShdw blurRad="38100" dist="38100" dir="2700000" algn="tl">
                    <a:srgbClr val="000000">
                      <a:alpha val="43137"/>
                    </a:srgbClr>
                  </a:outerShdw>
                </a:effectLst>
              </a:rPr>
              <a:t>.</a:t>
            </a:r>
            <a:r>
              <a:rPr lang="en-US" sz="2000" dirty="0">
                <a:solidFill>
                  <a:schemeClr val="folHlink"/>
                </a:solidFill>
                <a:effectLst>
                  <a:outerShdw blurRad="38100" dist="38100" dir="2700000" algn="tl">
                    <a:srgbClr val="000000">
                      <a:alpha val="43137"/>
                    </a:srgbClr>
                  </a:outerShdw>
                </a:effectLst>
              </a:rPr>
              <a:t> </a:t>
            </a:r>
            <a:r>
              <a:rPr lang="en-US" sz="2000" dirty="0" err="1">
                <a:solidFill>
                  <a:schemeClr val="folHlink"/>
                </a:solidFill>
                <a:effectLst>
                  <a:outerShdw blurRad="38100" dist="38100" dir="2700000" algn="tl">
                    <a:srgbClr val="000000">
                      <a:alpha val="43137"/>
                    </a:srgbClr>
                  </a:outerShdw>
                </a:effectLst>
              </a:rPr>
              <a:t>Tawaf</a:t>
            </a:r>
            <a:r>
              <a:rPr lang="en-US" sz="2000" dirty="0">
                <a:solidFill>
                  <a:schemeClr val="folHlink"/>
                </a:solidFill>
                <a:effectLst>
                  <a:outerShdw blurRad="38100" dist="38100" dir="2700000" algn="tl">
                    <a:srgbClr val="000000">
                      <a:alpha val="43137"/>
                    </a:srgbClr>
                  </a:outerShdw>
                </a:effectLst>
              </a:rPr>
              <a:t> al-Wada’ (not the </a:t>
            </a:r>
            <a:r>
              <a:rPr lang="en-US" sz="2000" dirty="0" err="1">
                <a:solidFill>
                  <a:schemeClr val="folHlink"/>
                </a:solidFill>
                <a:effectLst>
                  <a:outerShdw blurRad="38100" dist="38100" dir="2700000" algn="tl">
                    <a:srgbClr val="000000">
                      <a:alpha val="43137"/>
                    </a:srgbClr>
                  </a:outerShdw>
                </a:effectLst>
              </a:rPr>
              <a:t>Ramy</a:t>
            </a:r>
            <a:r>
              <a:rPr lang="en-US" sz="2000" dirty="0">
                <a:solidFill>
                  <a:schemeClr val="folHlink"/>
                </a:solidFill>
                <a:effectLst>
                  <a:outerShdw blurRad="38100" dist="38100" dir="2700000" algn="tl">
                    <a:srgbClr val="000000">
                      <a:alpha val="43137"/>
                    </a:srgbClr>
                  </a:outerShdw>
                </a:effectLst>
              </a:rPr>
              <a:t>) should be the last act of Hajj.</a:t>
            </a:r>
          </a:p>
          <a:p>
            <a:pPr eaLnBrk="1" hangingPunct="1">
              <a:lnSpc>
                <a:spcPct val="120000"/>
              </a:lnSpc>
              <a:buSzPct val="250000"/>
              <a:buFont typeface="Wingdings" pitchFamily="2" charset="2"/>
              <a:buBlip>
                <a:blip r:embed="rId3"/>
              </a:buBlip>
            </a:pPr>
            <a:r>
              <a:rPr lang="en-US" sz="2000" dirty="0">
                <a:effectLst>
                  <a:outerShdw blurRad="38100" dist="38100" dir="2700000" algn="tl">
                    <a:srgbClr val="000000">
                      <a:alpha val="43137"/>
                    </a:srgbClr>
                  </a:outerShdw>
                </a:effectLst>
              </a:rPr>
              <a:t>Leaving Mina before the 12</a:t>
            </a:r>
            <a:r>
              <a:rPr lang="en-US" sz="2000" baseline="30000" dirty="0">
                <a:effectLst>
                  <a:outerShdw blurRad="38100" dist="38100" dir="2700000" algn="tl">
                    <a:srgbClr val="000000">
                      <a:alpha val="43137"/>
                    </a:srgbClr>
                  </a:outerShdw>
                </a:effectLst>
              </a:rPr>
              <a:t>th</a:t>
            </a:r>
            <a:r>
              <a:rPr lang="en-US" sz="2000" dirty="0">
                <a:effectLst>
                  <a:outerShdw blurRad="38100" dist="38100" dir="2700000" algn="tl">
                    <a:srgbClr val="000000">
                      <a:alpha val="43137"/>
                    </a:srgbClr>
                  </a:outerShdw>
                </a:effectLst>
              </a:rPr>
              <a:t> of </a:t>
            </a:r>
            <a:r>
              <a:rPr lang="en-US" sz="2000" dirty="0" err="1">
                <a:effectLst>
                  <a:outerShdw blurRad="38100" dist="38100" dir="2700000" algn="tl">
                    <a:srgbClr val="000000">
                      <a:alpha val="43137"/>
                    </a:srgbClr>
                  </a:outerShdw>
                </a:effectLst>
              </a:rPr>
              <a:t>Dhul-Hijjah</a:t>
            </a:r>
            <a:r>
              <a:rPr lang="en-US" sz="2000" dirty="0">
                <a:effectLst>
                  <a:outerShdw blurRad="38100" dist="38100" dir="2700000" algn="tl">
                    <a:srgbClr val="000000">
                      <a:alpha val="43137"/>
                    </a:srgbClr>
                  </a:outerShdw>
                </a:effectLst>
              </a:rPr>
              <a:t>. </a:t>
            </a:r>
            <a:r>
              <a:rPr lang="en-US" sz="2000" dirty="0">
                <a:solidFill>
                  <a:schemeClr val="folHlink"/>
                </a:solidFill>
                <a:effectLst>
                  <a:outerShdw blurRad="38100" dist="38100" dir="2700000" algn="tl">
                    <a:srgbClr val="000000">
                      <a:alpha val="43137"/>
                    </a:srgbClr>
                  </a:outerShdw>
                </a:effectLst>
              </a:rPr>
              <a:t>Pilgrims can leave Mina only on the 12</a:t>
            </a:r>
            <a:r>
              <a:rPr lang="en-US" sz="2000" baseline="30000" dirty="0">
                <a:solidFill>
                  <a:schemeClr val="folHlink"/>
                </a:solidFill>
                <a:effectLst>
                  <a:outerShdw blurRad="38100" dist="38100" dir="2700000" algn="tl">
                    <a:srgbClr val="000000">
                      <a:alpha val="43137"/>
                    </a:srgbClr>
                  </a:outerShdw>
                </a:effectLst>
              </a:rPr>
              <a:t>th</a:t>
            </a:r>
            <a:r>
              <a:rPr lang="en-US" sz="2000" dirty="0">
                <a:solidFill>
                  <a:schemeClr val="folHlink"/>
                </a:solidFill>
                <a:effectLst>
                  <a:outerShdw blurRad="38100" dist="38100" dir="2700000" algn="tl">
                    <a:srgbClr val="000000">
                      <a:alpha val="43137"/>
                    </a:srgbClr>
                  </a:outerShdw>
                </a:effectLst>
              </a:rPr>
              <a:t> after performing </a:t>
            </a:r>
            <a:r>
              <a:rPr lang="en-US" sz="2000" dirty="0" err="1">
                <a:solidFill>
                  <a:schemeClr val="folHlink"/>
                </a:solidFill>
                <a:effectLst>
                  <a:outerShdw blurRad="38100" dist="38100" dir="2700000" algn="tl">
                    <a:srgbClr val="000000">
                      <a:alpha val="43137"/>
                    </a:srgbClr>
                  </a:outerShdw>
                </a:effectLst>
              </a:rPr>
              <a:t>Ramy</a:t>
            </a:r>
            <a:r>
              <a:rPr lang="en-US" sz="2000" dirty="0">
                <a:solidFill>
                  <a:schemeClr val="folHlink"/>
                </a:solidFill>
                <a:effectLst>
                  <a:outerShdw blurRad="38100" dist="38100" dir="2700000" algn="tl">
                    <a:srgbClr val="000000">
                      <a:alpha val="43137"/>
                    </a:srgbClr>
                  </a:outerShdw>
                </a:effectLst>
              </a:rPr>
              <a:t> of the 3 </a:t>
            </a:r>
            <a:r>
              <a:rPr lang="en-US" sz="2000" dirty="0" err="1">
                <a:solidFill>
                  <a:schemeClr val="folHlink"/>
                </a:solidFill>
                <a:effectLst>
                  <a:outerShdw blurRad="38100" dist="38100" dir="2700000" algn="tl">
                    <a:srgbClr val="000000">
                      <a:alpha val="43137"/>
                    </a:srgbClr>
                  </a:outerShdw>
                </a:effectLst>
              </a:rPr>
              <a:t>Jamarat</a:t>
            </a:r>
            <a:r>
              <a:rPr lang="en-US" sz="2000" dirty="0">
                <a:solidFill>
                  <a:schemeClr val="folHlink"/>
                </a:solidFill>
                <a:effectLst>
                  <a:outerShdw blurRad="38100" dist="38100" dir="2700000" algn="tl">
                    <a:srgbClr val="000000">
                      <a:alpha val="43137"/>
                    </a:srgbClr>
                  </a:outerShdw>
                </a:effectLst>
              </a:rPr>
              <a:t>, or on the 13</a:t>
            </a:r>
            <a:r>
              <a:rPr lang="en-US" sz="2000" baseline="30000" dirty="0">
                <a:solidFill>
                  <a:schemeClr val="folHlink"/>
                </a:solidFill>
                <a:effectLst>
                  <a:outerShdw blurRad="38100" dist="38100" dir="2700000" algn="tl">
                    <a:srgbClr val="000000">
                      <a:alpha val="43137"/>
                    </a:srgbClr>
                  </a:outerShdw>
                </a:effectLst>
              </a:rPr>
              <a:t>th</a:t>
            </a:r>
            <a:r>
              <a:rPr lang="en-US" sz="2000" dirty="0">
                <a:solidFill>
                  <a:schemeClr val="folHlink"/>
                </a:solidFill>
                <a:effectLst>
                  <a:outerShdw blurRad="38100" dist="38100" dir="2700000" algn="tl">
                    <a:srgbClr val="000000">
                      <a:alpha val="43137"/>
                    </a:srgbClr>
                  </a:outerShdw>
                </a:effectLst>
              </a:rPr>
              <a:t> after </a:t>
            </a:r>
            <a:r>
              <a:rPr lang="en-US" sz="2000" dirty="0" err="1">
                <a:solidFill>
                  <a:schemeClr val="folHlink"/>
                </a:solidFill>
                <a:effectLst>
                  <a:outerShdw blurRad="38100" dist="38100" dir="2700000" algn="tl">
                    <a:srgbClr val="000000">
                      <a:alpha val="43137"/>
                    </a:srgbClr>
                  </a:outerShdw>
                </a:effectLst>
              </a:rPr>
              <a:t>Ramy</a:t>
            </a:r>
            <a:r>
              <a:rPr lang="en-US" sz="2000" dirty="0">
                <a:solidFill>
                  <a:schemeClr val="folHlink"/>
                </a:solidFill>
                <a:effectLst>
                  <a:outerShdw blurRad="38100" dist="38100" dir="2700000" algn="tl">
                    <a:srgbClr val="000000">
                      <a:alpha val="43137"/>
                    </a:srgbClr>
                  </a:outerShdw>
                </a:effectLst>
              </a:rPr>
              <a:t> as well.</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51587">
                                            <p:txEl>
                                              <p:pRg st="0" end="0"/>
                                            </p:txEl>
                                          </p:spTgt>
                                        </p:tgtEl>
                                        <p:attrNameLst>
                                          <p:attrName>style.visibility</p:attrName>
                                        </p:attrNameLst>
                                      </p:cBhvr>
                                      <p:to>
                                        <p:strVal val="visible"/>
                                      </p:to>
                                    </p:set>
                                    <p:anim calcmode="lin" valueType="num">
                                      <p:cBhvr additive="base">
                                        <p:cTn id="7" dur="500" fill="hold"/>
                                        <p:tgtEl>
                                          <p:spTgt spid="4515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1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51587">
                                            <p:txEl>
                                              <p:pRg st="1" end="1"/>
                                            </p:txEl>
                                          </p:spTgt>
                                        </p:tgtEl>
                                        <p:attrNameLst>
                                          <p:attrName>style.visibility</p:attrName>
                                        </p:attrNameLst>
                                      </p:cBhvr>
                                      <p:to>
                                        <p:strVal val="visible"/>
                                      </p:to>
                                    </p:set>
                                    <p:anim calcmode="lin" valueType="num">
                                      <p:cBhvr additive="base">
                                        <p:cTn id="13" dur="500" fill="hold"/>
                                        <p:tgtEl>
                                          <p:spTgt spid="45158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51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51587">
                                            <p:txEl>
                                              <p:pRg st="2" end="2"/>
                                            </p:txEl>
                                          </p:spTgt>
                                        </p:tgtEl>
                                        <p:attrNameLst>
                                          <p:attrName>style.visibility</p:attrName>
                                        </p:attrNameLst>
                                      </p:cBhvr>
                                      <p:to>
                                        <p:strVal val="visible"/>
                                      </p:to>
                                    </p:set>
                                    <p:anim calcmode="lin" valueType="num">
                                      <p:cBhvr additive="base">
                                        <p:cTn id="19" dur="500" fill="hold"/>
                                        <p:tgtEl>
                                          <p:spTgt spid="45158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5158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7"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Number Placeholder 3"/>
          <p:cNvSpPr>
            <a:spLocks noGrp="1"/>
          </p:cNvSpPr>
          <p:nvPr>
            <p:ph type="sldNum" sz="quarter" idx="12"/>
          </p:nvPr>
        </p:nvSpPr>
        <p:spPr>
          <a:noFill/>
        </p:spPr>
        <p:txBody>
          <a:bodyPr/>
          <a:lstStyle/>
          <a:p>
            <a:fld id="{682B841A-1BD8-460B-8FCE-352A278616EB}" type="slidenum">
              <a:rPr lang="en-US"/>
              <a:pPr/>
              <a:t>148</a:t>
            </a:fld>
            <a:endParaRPr lang="en-US"/>
          </a:p>
        </p:txBody>
      </p:sp>
      <p:sp>
        <p:nvSpPr>
          <p:cNvPr id="360452" name="Rectangle 1028"/>
          <p:cNvSpPr>
            <a:spLocks noGrp="1" noChangeArrowheads="1"/>
          </p:cNvSpPr>
          <p:nvPr>
            <p:ph type="title" idx="4294967295"/>
          </p:nvPr>
        </p:nvSpPr>
        <p:spPr/>
        <p:txBody>
          <a:bodyPr/>
          <a:lstStyle/>
          <a:p>
            <a:pPr eaLnBrk="1" hangingPunct="1">
              <a:defRPr/>
            </a:pPr>
            <a:r>
              <a:rPr lang="en-US"/>
              <a:t>Jamarat 1953</a:t>
            </a:r>
          </a:p>
        </p:txBody>
      </p:sp>
      <p:pic>
        <p:nvPicPr>
          <p:cNvPr id="171012" name="Picture 1026" descr="image012"/>
          <p:cNvPicPr>
            <a:picLocks noChangeAspect="1" noChangeArrowheads="1"/>
          </p:cNvPicPr>
          <p:nvPr/>
        </p:nvPicPr>
        <p:blipFill>
          <a:blip r:embed="rId3" cstate="print"/>
          <a:srcRect/>
          <a:stretch>
            <a:fillRect/>
          </a:stretch>
        </p:blipFill>
        <p:spPr bwMode="auto">
          <a:xfrm>
            <a:off x="254000" y="138113"/>
            <a:ext cx="8637588" cy="5986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1013" name="Text Box 1027"/>
          <p:cNvSpPr txBox="1">
            <a:spLocks noChangeArrowheads="1"/>
          </p:cNvSpPr>
          <p:nvPr/>
        </p:nvSpPr>
        <p:spPr bwMode="auto">
          <a:xfrm>
            <a:off x="2427288" y="6229350"/>
            <a:ext cx="4287837" cy="506413"/>
          </a:xfrm>
          <a:prstGeom prst="rect">
            <a:avLst/>
          </a:prstGeom>
          <a:noFill/>
          <a:ln w="12700">
            <a:noFill/>
            <a:miter lim="800000"/>
            <a:headEnd/>
            <a:tailEnd/>
          </a:ln>
        </p:spPr>
        <p:txBody>
          <a:bodyPr wrap="none">
            <a:spAutoFit/>
          </a:bodyPr>
          <a:lstStyle/>
          <a:p>
            <a:r>
              <a:rPr lang="en-US" sz="2400" b="0" i="1"/>
              <a:t>Jamarat – Mina, 1953 </a:t>
            </a:r>
          </a:p>
          <a:p>
            <a:r>
              <a:rPr lang="en-US" sz="1600" b="0" i="1"/>
              <a:t>[The National Geographic Magazine – July 1953]</a:t>
            </a:r>
          </a:p>
        </p:txBody>
      </p:sp>
    </p:spTree>
  </p:cSld>
  <p:clrMapOvr>
    <a:masterClrMapping/>
  </p:clrMapOvr>
  <p:transition advTm="2000">
    <p:pull/>
  </p:transition>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Slide Number Placeholder 6"/>
          <p:cNvSpPr>
            <a:spLocks noGrp="1"/>
          </p:cNvSpPr>
          <p:nvPr>
            <p:ph type="sldNum" sz="quarter" idx="12"/>
          </p:nvPr>
        </p:nvSpPr>
        <p:spPr>
          <a:noFill/>
        </p:spPr>
        <p:txBody>
          <a:bodyPr/>
          <a:lstStyle/>
          <a:p>
            <a:fld id="{609C0A8D-3AB3-43BD-9A08-A1583707EE9E}" type="slidenum">
              <a:rPr lang="en-US"/>
              <a:pPr/>
              <a:t>149</a:t>
            </a:fld>
            <a:endParaRPr lang="en-US"/>
          </a:p>
        </p:txBody>
      </p:sp>
      <p:sp>
        <p:nvSpPr>
          <p:cNvPr id="190466" name="Rectangle 2"/>
          <p:cNvSpPr>
            <a:spLocks noGrp="1" noChangeArrowheads="1"/>
          </p:cNvSpPr>
          <p:nvPr>
            <p:ph type="title"/>
          </p:nvPr>
        </p:nvSpPr>
        <p:spPr/>
        <p:txBody>
          <a:bodyPr/>
          <a:lstStyle/>
          <a:p>
            <a:pPr eaLnBrk="1" hangingPunct="1">
              <a:defRPr/>
            </a:pPr>
            <a:r>
              <a:rPr lang="en-US" dirty="0" err="1"/>
              <a:t>Makkah</a:t>
            </a:r>
            <a:r>
              <a:rPr lang="en-US" dirty="0"/>
              <a:t> – </a:t>
            </a:r>
            <a:r>
              <a:rPr lang="en-US" dirty="0">
                <a:solidFill>
                  <a:schemeClr val="hlink"/>
                </a:solidFill>
              </a:rPr>
              <a:t>After Mina</a:t>
            </a:r>
          </a:p>
        </p:txBody>
      </p:sp>
      <p:sp>
        <p:nvSpPr>
          <p:cNvPr id="190467" name="Rectangle 3"/>
          <p:cNvSpPr>
            <a:spLocks noGrp="1" noChangeArrowheads="1"/>
          </p:cNvSpPr>
          <p:nvPr>
            <p:ph type="body" sz="half" idx="1"/>
          </p:nvPr>
        </p:nvSpPr>
        <p:spPr>
          <a:xfrm>
            <a:off x="-19050" y="1152525"/>
            <a:ext cx="3319599" cy="4648200"/>
          </a:xfrm>
        </p:spPr>
        <p:txBody>
          <a:bodyPr/>
          <a:lstStyle/>
          <a:p>
            <a:pPr eaLnBrk="1" hangingPunct="1">
              <a:lnSpc>
                <a:spcPct val="120000"/>
              </a:lnSpc>
            </a:pPr>
            <a:r>
              <a:rPr lang="en-US" sz="1600" dirty="0"/>
              <a:t>After you have finished the </a:t>
            </a:r>
            <a:r>
              <a:rPr lang="en-US" sz="1600" dirty="0" err="1"/>
              <a:t>Ram’y</a:t>
            </a:r>
            <a:r>
              <a:rPr lang="en-US" sz="1600" dirty="0"/>
              <a:t> on the 12</a:t>
            </a:r>
            <a:r>
              <a:rPr lang="en-US" sz="1600" baseline="30000" dirty="0"/>
              <a:t>th</a:t>
            </a:r>
            <a:r>
              <a:rPr lang="en-US" sz="1600" dirty="0"/>
              <a:t> or the 13</a:t>
            </a:r>
            <a:r>
              <a:rPr lang="en-US" sz="1600" baseline="30000" dirty="0"/>
              <a:t>th</a:t>
            </a:r>
            <a:r>
              <a:rPr lang="en-US" sz="1600" dirty="0"/>
              <a:t> of </a:t>
            </a:r>
            <a:r>
              <a:rPr lang="en-US" sz="1600" dirty="0" err="1"/>
              <a:t>Dhul-Hijjah</a:t>
            </a:r>
            <a:r>
              <a:rPr lang="en-US" sz="1600" dirty="0"/>
              <a:t> (2</a:t>
            </a:r>
            <a:r>
              <a:rPr lang="en-US" sz="1600" baseline="30000" dirty="0"/>
              <a:t>nd</a:t>
            </a:r>
            <a:r>
              <a:rPr lang="en-US" sz="1600" dirty="0"/>
              <a:t> or 3</a:t>
            </a:r>
            <a:r>
              <a:rPr lang="en-US" sz="1600" baseline="30000" dirty="0"/>
              <a:t>rd</a:t>
            </a:r>
            <a:r>
              <a:rPr lang="en-US" sz="1600" dirty="0"/>
              <a:t> day of </a:t>
            </a:r>
            <a:r>
              <a:rPr lang="en-US" sz="1600" dirty="0" err="1"/>
              <a:t>Tashreeq</a:t>
            </a:r>
            <a:r>
              <a:rPr lang="en-US" sz="1600" dirty="0"/>
              <a:t>) you have completed your </a:t>
            </a:r>
            <a:r>
              <a:rPr lang="en-US" sz="1600" dirty="0" err="1"/>
              <a:t>Manasik</a:t>
            </a:r>
            <a:r>
              <a:rPr lang="en-US" sz="1600" dirty="0"/>
              <a:t> (with the exception of </a:t>
            </a:r>
            <a:r>
              <a:rPr lang="en-US" sz="1600" dirty="0" err="1"/>
              <a:t>Tawaf</a:t>
            </a:r>
            <a:r>
              <a:rPr lang="en-US" sz="1600" dirty="0"/>
              <a:t> al-Wada’). You go to </a:t>
            </a:r>
            <a:r>
              <a:rPr lang="en-US" sz="1600" dirty="0" err="1"/>
              <a:t>Makkah</a:t>
            </a:r>
            <a:r>
              <a:rPr lang="en-US" sz="1600" dirty="0"/>
              <a:t> and stay there if your package arranges for extra days in </a:t>
            </a:r>
            <a:r>
              <a:rPr lang="en-US" sz="1600" dirty="0" err="1"/>
              <a:t>Makkah</a:t>
            </a:r>
            <a:r>
              <a:rPr lang="en-US" sz="1600" dirty="0"/>
              <a:t> after Hajj.</a:t>
            </a:r>
          </a:p>
          <a:p>
            <a:pPr eaLnBrk="1" hangingPunct="1">
              <a:lnSpc>
                <a:spcPct val="120000"/>
              </a:lnSpc>
            </a:pPr>
            <a:r>
              <a:rPr lang="en-US" sz="1600" dirty="0"/>
              <a:t>While in </a:t>
            </a:r>
            <a:r>
              <a:rPr lang="en-US" sz="1600" dirty="0" err="1"/>
              <a:t>Makkah</a:t>
            </a:r>
            <a:r>
              <a:rPr lang="en-US" sz="1600" dirty="0"/>
              <a:t> make sure you pray with the </a:t>
            </a:r>
            <a:r>
              <a:rPr lang="en-US" sz="1600" dirty="0" err="1"/>
              <a:t>Jama’ah</a:t>
            </a:r>
            <a:r>
              <a:rPr lang="en-US" sz="1600" dirty="0"/>
              <a:t> in the </a:t>
            </a:r>
            <a:r>
              <a:rPr lang="en-US" sz="1600" dirty="0" err="1"/>
              <a:t>masjid</a:t>
            </a:r>
            <a:r>
              <a:rPr lang="en-US" sz="1600" dirty="0"/>
              <a:t> for the exceptional reward of that </a:t>
            </a:r>
            <a:r>
              <a:rPr lang="en-US" sz="1600" dirty="0" err="1"/>
              <a:t>salat</a:t>
            </a:r>
            <a:r>
              <a:rPr lang="en-US" sz="1600" dirty="0"/>
              <a:t>.</a:t>
            </a:r>
          </a:p>
        </p:txBody>
      </p:sp>
      <p:pic>
        <p:nvPicPr>
          <p:cNvPr id="295938" name="Picture 2" descr="C:\Documents and Settings\obellal\My Documents\Hajj\Makkah\2008-2.jpg"/>
          <p:cNvPicPr>
            <a:picLocks noChangeAspect="1" noChangeArrowheads="1"/>
          </p:cNvPicPr>
          <p:nvPr/>
        </p:nvPicPr>
        <p:blipFill>
          <a:blip r:embed="rId3" cstate="print"/>
          <a:srcRect/>
          <a:stretch>
            <a:fillRect/>
          </a:stretch>
        </p:blipFill>
        <p:spPr bwMode="auto">
          <a:xfrm>
            <a:off x="3446968" y="1773570"/>
            <a:ext cx="5524500" cy="3676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3"/>
          <p:cNvSpPr txBox="1">
            <a:spLocks noChangeArrowheads="1"/>
          </p:cNvSpPr>
          <p:nvPr/>
        </p:nvSpPr>
        <p:spPr bwMode="auto">
          <a:xfrm>
            <a:off x="-8710" y="5978434"/>
            <a:ext cx="6688183" cy="5355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20000"/>
              </a:lnSpc>
              <a:spcBef>
                <a:spcPct val="20000"/>
              </a:spcBef>
              <a:spcAft>
                <a:spcPct val="0"/>
              </a:spcAft>
              <a:buClr>
                <a:schemeClr val="accent2"/>
              </a:buClr>
              <a:buSzPct val="80000"/>
              <a:buFont typeface="Wingdings" pitchFamily="2" charset="2"/>
              <a:buBlip>
                <a:blip r:embed="rId4"/>
              </a:buBlip>
              <a:tabLst/>
              <a:defRPr/>
            </a:pPr>
            <a:r>
              <a:rPr kumimoji="0" lang="en-US" sz="16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Make </a:t>
            </a:r>
            <a:r>
              <a:rPr kumimoji="0" lang="en-US" sz="1600" b="0" i="0" u="none" strike="noStrike" kern="0" cap="none" spc="0" normalizeH="0" baseline="0" noProof="0" dirty="0" err="1">
                <a:ln>
                  <a:noFill/>
                </a:ln>
                <a:solidFill>
                  <a:schemeClr val="tx1"/>
                </a:solidFill>
                <a:effectLst>
                  <a:outerShdw blurRad="38100" dist="38100" dir="2700000" algn="tl">
                    <a:srgbClr val="000000">
                      <a:alpha val="43137"/>
                    </a:srgbClr>
                  </a:outerShdw>
                </a:effectLst>
                <a:uLnTx/>
                <a:uFillTx/>
                <a:latin typeface="+mn-lt"/>
                <a:ea typeface="+mn-ea"/>
                <a:cs typeface="+mn-cs"/>
              </a:rPr>
              <a:t>nafl</a:t>
            </a:r>
            <a:r>
              <a:rPr kumimoji="0" lang="en-US" sz="16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 </a:t>
            </a:r>
            <a:r>
              <a:rPr kumimoji="0" lang="en-US" sz="1600" b="0" i="0" u="none" strike="noStrike" kern="0" cap="none" spc="0" normalizeH="0" baseline="0" noProof="0" dirty="0" err="1">
                <a:ln>
                  <a:noFill/>
                </a:ln>
                <a:solidFill>
                  <a:schemeClr val="tx1"/>
                </a:solidFill>
                <a:effectLst>
                  <a:outerShdw blurRad="38100" dist="38100" dir="2700000" algn="tl">
                    <a:srgbClr val="000000">
                      <a:alpha val="43137"/>
                    </a:srgbClr>
                  </a:outerShdw>
                </a:effectLst>
                <a:uLnTx/>
                <a:uFillTx/>
                <a:latin typeface="+mn-lt"/>
                <a:ea typeface="+mn-ea"/>
                <a:cs typeface="+mn-cs"/>
              </a:rPr>
              <a:t>Tawaf</a:t>
            </a:r>
            <a:r>
              <a:rPr kumimoji="0" lang="en-US" sz="16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 (voluntary </a:t>
            </a:r>
            <a:r>
              <a:rPr kumimoji="0" lang="en-US" sz="1600" b="0" i="0" u="none" strike="noStrike" kern="0" cap="none" spc="0" normalizeH="0" baseline="0" noProof="0" dirty="0" err="1">
                <a:ln>
                  <a:noFill/>
                </a:ln>
                <a:solidFill>
                  <a:schemeClr val="tx1"/>
                </a:solidFill>
                <a:effectLst>
                  <a:outerShdw blurRad="38100" dist="38100" dir="2700000" algn="tl">
                    <a:srgbClr val="000000">
                      <a:alpha val="43137"/>
                    </a:srgbClr>
                  </a:outerShdw>
                </a:effectLst>
                <a:uLnTx/>
                <a:uFillTx/>
                <a:latin typeface="+mn-lt"/>
                <a:ea typeface="+mn-ea"/>
                <a:cs typeface="+mn-cs"/>
              </a:rPr>
              <a:t>Tawaf</a:t>
            </a:r>
            <a:r>
              <a:rPr kumimoji="0" lang="en-US" sz="16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 as much as possible.</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 calcmode="lin" valueType="num">
                                      <p:cBhvr additive="base">
                                        <p:cTn id="7" dur="500" fill="hold"/>
                                        <p:tgtEl>
                                          <p:spTgt spid="190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0467">
                                            <p:txEl>
                                              <p:pRg st="1" end="1"/>
                                            </p:txEl>
                                          </p:spTgt>
                                        </p:tgtEl>
                                        <p:attrNameLst>
                                          <p:attrName>style.visibility</p:attrName>
                                        </p:attrNameLst>
                                      </p:cBhvr>
                                      <p:to>
                                        <p:strVal val="visible"/>
                                      </p:to>
                                    </p:set>
                                    <p:anim calcmode="lin" valueType="num">
                                      <p:cBhvr additive="base">
                                        <p:cTn id="13" dur="500" fill="hold"/>
                                        <p:tgtEl>
                                          <p:spTgt spid="1904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04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additive="base">
                                        <p:cTn id="19"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P spid="10"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47106" name="Slide Number Placeholder 6"/>
          <p:cNvSpPr>
            <a:spLocks noGrp="1"/>
          </p:cNvSpPr>
          <p:nvPr>
            <p:ph type="sldNum" sz="quarter" idx="12"/>
          </p:nvPr>
        </p:nvSpPr>
        <p:spPr>
          <a:noFill/>
        </p:spPr>
        <p:txBody>
          <a:bodyPr/>
          <a:lstStyle/>
          <a:p>
            <a:fld id="{5E062E63-42E0-48B4-84EA-A905A343C96E}" type="slidenum">
              <a:rPr lang="en-US"/>
              <a:pPr/>
              <a:t>15</a:t>
            </a:fld>
            <a:endParaRPr lang="en-US"/>
          </a:p>
        </p:txBody>
      </p:sp>
      <p:sp>
        <p:nvSpPr>
          <p:cNvPr id="380930" name="Rectangle 2"/>
          <p:cNvSpPr>
            <a:spLocks noGrp="1" noChangeArrowheads="1"/>
          </p:cNvSpPr>
          <p:nvPr>
            <p:ph type="title"/>
          </p:nvPr>
        </p:nvSpPr>
        <p:spPr/>
        <p:txBody>
          <a:bodyPr/>
          <a:lstStyle/>
          <a:p>
            <a:pPr eaLnBrk="1" hangingPunct="1">
              <a:defRPr/>
            </a:pPr>
            <a:r>
              <a:rPr lang="en-US"/>
              <a:t>Haram Boundary</a:t>
            </a:r>
          </a:p>
        </p:txBody>
      </p:sp>
      <p:pic>
        <p:nvPicPr>
          <p:cNvPr id="47108" name="Picture 6" descr="E:\My Documents\Hajj\Makkah\Haram Boundary 1.jpg"/>
          <p:cNvPicPr>
            <a:picLocks noGrp="1" noChangeAspect="1" noChangeArrowheads="1"/>
          </p:cNvPicPr>
          <p:nvPr>
            <p:ph type="clipArt" sz="half" idx="1"/>
          </p:nvPr>
        </p:nvPicPr>
        <p:blipFill>
          <a:blip r:embed="rId3" cstate="print">
            <a:lum bright="10000" contrast="50000"/>
          </a:blip>
          <a:srcRect/>
          <a:stretch>
            <a:fillRect/>
          </a:stretch>
        </p:blipFill>
        <p:spPr>
          <a:xfrm>
            <a:off x="407988" y="156679"/>
            <a:ext cx="8318500" cy="6238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109" name="Text Box 7"/>
          <p:cNvSpPr txBox="1">
            <a:spLocks noChangeArrowheads="1"/>
          </p:cNvSpPr>
          <p:nvPr/>
        </p:nvSpPr>
        <p:spPr bwMode="auto">
          <a:xfrm>
            <a:off x="3403600" y="6259513"/>
            <a:ext cx="2327275" cy="530225"/>
          </a:xfrm>
          <a:prstGeom prst="rect">
            <a:avLst/>
          </a:prstGeom>
          <a:noFill/>
          <a:ln w="12700">
            <a:noFill/>
            <a:miter lim="800000"/>
            <a:headEnd/>
            <a:tailEnd/>
          </a:ln>
        </p:spPr>
        <p:txBody>
          <a:bodyPr wrap="none">
            <a:spAutoFit/>
          </a:bodyPr>
          <a:lstStyle/>
          <a:p>
            <a:pPr algn="l">
              <a:lnSpc>
                <a:spcPct val="120000"/>
              </a:lnSpc>
            </a:pPr>
            <a:r>
              <a:rPr lang="en-US" sz="2400" b="0" i="1"/>
              <a:t>Haram Boundary</a:t>
            </a:r>
          </a:p>
        </p:txBody>
      </p:sp>
    </p:spTree>
  </p:cSld>
  <p:clrMapOvr>
    <a:masterClrMapping/>
  </p:clrMapOvr>
  <p:transition advTm="2000">
    <p:pull/>
  </p:transition>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Slide Number Placeholder 6"/>
          <p:cNvSpPr>
            <a:spLocks noGrp="1"/>
          </p:cNvSpPr>
          <p:nvPr>
            <p:ph type="sldNum" sz="quarter" idx="12"/>
          </p:nvPr>
        </p:nvSpPr>
        <p:spPr>
          <a:noFill/>
        </p:spPr>
        <p:txBody>
          <a:bodyPr/>
          <a:lstStyle/>
          <a:p>
            <a:fld id="{609C0A8D-3AB3-43BD-9A08-A1583707EE9E}" type="slidenum">
              <a:rPr lang="en-US"/>
              <a:pPr/>
              <a:t>150</a:t>
            </a:fld>
            <a:endParaRPr lang="en-US"/>
          </a:p>
        </p:txBody>
      </p:sp>
      <p:sp>
        <p:nvSpPr>
          <p:cNvPr id="190466" name="Rectangle 2"/>
          <p:cNvSpPr>
            <a:spLocks noGrp="1" noChangeArrowheads="1"/>
          </p:cNvSpPr>
          <p:nvPr>
            <p:ph type="title"/>
          </p:nvPr>
        </p:nvSpPr>
        <p:spPr/>
        <p:txBody>
          <a:bodyPr/>
          <a:lstStyle/>
          <a:p>
            <a:pPr eaLnBrk="1" hangingPunct="1">
              <a:defRPr/>
            </a:pPr>
            <a:r>
              <a:rPr lang="en-US" dirty="0"/>
              <a:t>Makkah - </a:t>
            </a:r>
            <a:r>
              <a:rPr lang="en-US" dirty="0">
                <a:solidFill>
                  <a:schemeClr val="hlink"/>
                </a:solidFill>
              </a:rPr>
              <a:t>Last day</a:t>
            </a:r>
          </a:p>
        </p:txBody>
      </p:sp>
      <p:sp>
        <p:nvSpPr>
          <p:cNvPr id="190467" name="Rectangle 3"/>
          <p:cNvSpPr>
            <a:spLocks noGrp="1" noChangeArrowheads="1"/>
          </p:cNvSpPr>
          <p:nvPr>
            <p:ph type="body" sz="half" idx="1"/>
          </p:nvPr>
        </p:nvSpPr>
        <p:spPr>
          <a:xfrm>
            <a:off x="-19050" y="1152525"/>
            <a:ext cx="3736975" cy="4648200"/>
          </a:xfrm>
        </p:spPr>
        <p:txBody>
          <a:bodyPr/>
          <a:lstStyle/>
          <a:p>
            <a:pPr eaLnBrk="1" hangingPunct="1">
              <a:lnSpc>
                <a:spcPct val="120000"/>
              </a:lnSpc>
            </a:pPr>
            <a:r>
              <a:rPr lang="en-US" sz="1600" dirty="0"/>
              <a:t>The Prophet (</a:t>
            </a:r>
            <a:r>
              <a:rPr lang="ar-SA" sz="1600" dirty="0">
                <a:ea typeface="Times New Roman (Arabic)"/>
                <a:cs typeface="Times New Roman (Arabic)"/>
              </a:rPr>
              <a:t>صلى الله عليه وسلم</a:t>
            </a:r>
            <a:r>
              <a:rPr lang="en-US" sz="1600" dirty="0"/>
              <a:t>) said: "</a:t>
            </a:r>
            <a:r>
              <a:rPr lang="en-US" sz="1600" dirty="0">
                <a:solidFill>
                  <a:schemeClr val="folHlink"/>
                </a:solidFill>
              </a:rPr>
              <a:t>None of you should depart until he makes his last act </a:t>
            </a:r>
            <a:r>
              <a:rPr lang="en-US" sz="1600" dirty="0" err="1">
                <a:solidFill>
                  <a:schemeClr val="folHlink"/>
                </a:solidFill>
              </a:rPr>
              <a:t>Tawaf</a:t>
            </a:r>
            <a:r>
              <a:rPr lang="en-US" sz="1600" dirty="0">
                <a:solidFill>
                  <a:schemeClr val="folHlink"/>
                </a:solidFill>
              </a:rPr>
              <a:t> of the House</a:t>
            </a:r>
            <a:r>
              <a:rPr lang="en-US" sz="1600" dirty="0"/>
              <a:t>."</a:t>
            </a:r>
          </a:p>
          <a:p>
            <a:pPr eaLnBrk="1" hangingPunct="1">
              <a:lnSpc>
                <a:spcPct val="120000"/>
              </a:lnSpc>
            </a:pPr>
            <a:r>
              <a:rPr lang="en-US" sz="1600" dirty="0"/>
              <a:t>Farewell </a:t>
            </a:r>
            <a:r>
              <a:rPr lang="en-US" sz="1600" dirty="0" err="1"/>
              <a:t>Tawaf</a:t>
            </a:r>
            <a:r>
              <a:rPr lang="en-US" sz="1600" dirty="0"/>
              <a:t> (al-Wada’) is an obligatory act on everyone except menstruating women who are excused.</a:t>
            </a:r>
          </a:p>
          <a:p>
            <a:pPr eaLnBrk="1" hangingPunct="1">
              <a:lnSpc>
                <a:spcPct val="120000"/>
              </a:lnSpc>
            </a:pPr>
            <a:r>
              <a:rPr lang="en-US" sz="1600" dirty="0"/>
              <a:t>The prophet (</a:t>
            </a:r>
            <a:r>
              <a:rPr lang="ar-SA" sz="1600" dirty="0">
                <a:ea typeface="Times New Roman (Arabic)"/>
                <a:cs typeface="Times New Roman (Arabic)"/>
              </a:rPr>
              <a:t>صلى الله عليه وسلم</a:t>
            </a:r>
            <a:r>
              <a:rPr lang="en-US" sz="1600" dirty="0"/>
              <a:t>) used to carry </a:t>
            </a:r>
            <a:r>
              <a:rPr lang="en-US" sz="1600" dirty="0" err="1"/>
              <a:t>Zamzam</a:t>
            </a:r>
            <a:r>
              <a:rPr lang="en-US" sz="1600" dirty="0"/>
              <a:t> water with him in water skins and containers, and he used to pour it upon the sick and give it to them to drink. </a:t>
            </a:r>
          </a:p>
          <a:p>
            <a:pPr eaLnBrk="1" hangingPunct="1">
              <a:lnSpc>
                <a:spcPct val="120000"/>
              </a:lnSpc>
            </a:pPr>
            <a:r>
              <a:rPr lang="en-US" sz="1600" dirty="0"/>
              <a:t>When you finish the </a:t>
            </a:r>
            <a:r>
              <a:rPr lang="en-US" sz="1600" dirty="0" err="1"/>
              <a:t>Tawaf</a:t>
            </a:r>
            <a:r>
              <a:rPr lang="en-US" sz="1600" dirty="0"/>
              <a:t> you leave the </a:t>
            </a:r>
            <a:r>
              <a:rPr lang="en-US" sz="1600" dirty="0" err="1"/>
              <a:t>Masjid</a:t>
            </a:r>
            <a:r>
              <a:rPr lang="en-US" sz="1600" dirty="0"/>
              <a:t> walking normally - not backwards.</a:t>
            </a:r>
          </a:p>
        </p:txBody>
      </p:sp>
      <p:pic>
        <p:nvPicPr>
          <p:cNvPr id="174085" name="Picture 4" descr="E:\Documents and Settings\Administrator\My Documents\Hajj\Makkah\Kaaba.jpg"/>
          <p:cNvPicPr>
            <a:picLocks noGrp="1" noChangeAspect="1" noChangeArrowheads="1"/>
          </p:cNvPicPr>
          <p:nvPr>
            <p:ph type="clipArt" sz="half" idx="2"/>
          </p:nvPr>
        </p:nvPicPr>
        <p:blipFill>
          <a:blip r:embed="rId3" cstate="print"/>
          <a:srcRect/>
          <a:stretch>
            <a:fillRect/>
          </a:stretch>
        </p:blipFill>
        <p:spPr>
          <a:xfrm>
            <a:off x="3688374" y="1828800"/>
            <a:ext cx="5410200" cy="4057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 calcmode="lin" valueType="num">
                                      <p:cBhvr additive="base">
                                        <p:cTn id="7" dur="500" fill="hold"/>
                                        <p:tgtEl>
                                          <p:spTgt spid="190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0467">
                                            <p:txEl>
                                              <p:pRg st="1" end="1"/>
                                            </p:txEl>
                                          </p:spTgt>
                                        </p:tgtEl>
                                        <p:attrNameLst>
                                          <p:attrName>style.visibility</p:attrName>
                                        </p:attrNameLst>
                                      </p:cBhvr>
                                      <p:to>
                                        <p:strVal val="visible"/>
                                      </p:to>
                                    </p:set>
                                    <p:anim calcmode="lin" valueType="num">
                                      <p:cBhvr additive="base">
                                        <p:cTn id="13" dur="500" fill="hold"/>
                                        <p:tgtEl>
                                          <p:spTgt spid="1904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04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0467">
                                            <p:txEl>
                                              <p:pRg st="2" end="2"/>
                                            </p:txEl>
                                          </p:spTgt>
                                        </p:tgtEl>
                                        <p:attrNameLst>
                                          <p:attrName>style.visibility</p:attrName>
                                        </p:attrNameLst>
                                      </p:cBhvr>
                                      <p:to>
                                        <p:strVal val="visible"/>
                                      </p:to>
                                    </p:set>
                                    <p:anim calcmode="lin" valueType="num">
                                      <p:cBhvr additive="base">
                                        <p:cTn id="19" dur="500" fill="hold"/>
                                        <p:tgtEl>
                                          <p:spTgt spid="1904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04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0467">
                                            <p:txEl>
                                              <p:pRg st="3" end="3"/>
                                            </p:txEl>
                                          </p:spTgt>
                                        </p:tgtEl>
                                        <p:attrNameLst>
                                          <p:attrName>style.visibility</p:attrName>
                                        </p:attrNameLst>
                                      </p:cBhvr>
                                      <p:to>
                                        <p:strVal val="visible"/>
                                      </p:to>
                                    </p:set>
                                    <p:anim calcmode="lin" valueType="num">
                                      <p:cBhvr additive="base">
                                        <p:cTn id="25" dur="500" fill="hold"/>
                                        <p:tgtEl>
                                          <p:spTgt spid="1904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04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Slide Number Placeholder 4"/>
          <p:cNvSpPr>
            <a:spLocks noGrp="1"/>
          </p:cNvSpPr>
          <p:nvPr>
            <p:ph type="sldNum" sz="quarter" idx="12"/>
          </p:nvPr>
        </p:nvSpPr>
        <p:spPr>
          <a:noFill/>
        </p:spPr>
        <p:txBody>
          <a:bodyPr/>
          <a:lstStyle/>
          <a:p>
            <a:fld id="{211C7F51-C69C-432E-BF84-E4311FDFF866}" type="slidenum">
              <a:rPr lang="en-US"/>
              <a:pPr/>
              <a:t>151</a:t>
            </a:fld>
            <a:endParaRPr lang="en-US"/>
          </a:p>
        </p:txBody>
      </p:sp>
      <p:sp>
        <p:nvSpPr>
          <p:cNvPr id="328706" name="Rectangle 2"/>
          <p:cNvSpPr>
            <a:spLocks noGrp="1" noChangeArrowheads="1"/>
          </p:cNvSpPr>
          <p:nvPr>
            <p:ph type="title"/>
          </p:nvPr>
        </p:nvSpPr>
        <p:spPr>
          <a:xfrm>
            <a:off x="2486025" y="50800"/>
            <a:ext cx="4175125" cy="452438"/>
          </a:xfrm>
        </p:spPr>
        <p:txBody>
          <a:bodyPr/>
          <a:lstStyle/>
          <a:p>
            <a:pPr eaLnBrk="1" hangingPunct="1">
              <a:defRPr/>
            </a:pPr>
            <a:r>
              <a:rPr lang="en-US" sz="3200" u="sng"/>
              <a:t>Hajj Summary</a:t>
            </a:r>
          </a:p>
        </p:txBody>
      </p:sp>
      <p:sp>
        <p:nvSpPr>
          <p:cNvPr id="328707" name="AutoShape 3" descr="Parchment"/>
          <p:cNvSpPr>
            <a:spLocks noChangeArrowheads="1"/>
          </p:cNvSpPr>
          <p:nvPr/>
        </p:nvSpPr>
        <p:spPr bwMode="auto">
          <a:xfrm>
            <a:off x="28575" y="36513"/>
            <a:ext cx="3560763" cy="1727200"/>
          </a:xfrm>
          <a:prstGeom prst="roundRect">
            <a:avLst>
              <a:gd name="adj" fmla="val 16667"/>
            </a:avLst>
          </a:prstGeom>
          <a:blipFill dpi="0" rotWithShape="0">
            <a:blip r:embed="rId4" cstate="print"/>
            <a:srcRect/>
            <a:tile tx="0" ty="0" sx="100000" sy="100000" flip="none" algn="tl"/>
          </a:blipFill>
          <a:ln w="12700">
            <a:noFill/>
            <a:round/>
            <a:headEnd/>
            <a:tailEnd/>
          </a:ln>
        </p:spPr>
        <p:txBody>
          <a:bodyPr lIns="0" tIns="27432" rIns="0" bIns="27432" anchor="ctr">
            <a:spAutoFit/>
          </a:bodyPr>
          <a:lstStyle/>
          <a:p>
            <a:pPr>
              <a:lnSpc>
                <a:spcPct val="75000"/>
              </a:lnSpc>
            </a:pPr>
            <a:r>
              <a:rPr lang="en-US" sz="1400" dirty="0">
                <a:solidFill>
                  <a:srgbClr val="A50021"/>
                </a:solidFill>
              </a:rPr>
              <a:t>1</a:t>
            </a:r>
            <a:r>
              <a:rPr lang="en-US" sz="1400" dirty="0">
                <a:solidFill>
                  <a:srgbClr val="FD1705"/>
                </a:solidFill>
              </a:rPr>
              <a:t> - Ihram</a:t>
            </a:r>
          </a:p>
          <a:p>
            <a:pPr algn="l">
              <a:lnSpc>
                <a:spcPct val="75000"/>
              </a:lnSpc>
              <a:buFontTx/>
              <a:buChar char="•"/>
            </a:pPr>
            <a:r>
              <a:rPr lang="en-US" sz="1200" b="0" dirty="0">
                <a:solidFill>
                  <a:schemeClr val="bg2"/>
                </a:solidFill>
              </a:rPr>
              <a:t> Assume Ihram from a </a:t>
            </a:r>
            <a:r>
              <a:rPr lang="en-US" sz="1200" b="0" dirty="0" err="1">
                <a:solidFill>
                  <a:schemeClr val="bg2"/>
                </a:solidFill>
              </a:rPr>
              <a:t>Meeqat</a:t>
            </a:r>
            <a:r>
              <a:rPr lang="en-US" sz="1200" b="0" dirty="0">
                <a:solidFill>
                  <a:schemeClr val="bg2"/>
                </a:solidFill>
              </a:rPr>
              <a:t> or your residence if you are in Makkah</a:t>
            </a:r>
          </a:p>
          <a:p>
            <a:pPr algn="l">
              <a:lnSpc>
                <a:spcPct val="75000"/>
              </a:lnSpc>
              <a:buFontTx/>
              <a:buChar char="•"/>
            </a:pPr>
            <a:r>
              <a:rPr lang="en-US" sz="1200" b="0" dirty="0">
                <a:solidFill>
                  <a:schemeClr val="bg2"/>
                </a:solidFill>
              </a:rPr>
              <a:t> Clean yourself and take a shower</a:t>
            </a:r>
          </a:p>
          <a:p>
            <a:pPr algn="l">
              <a:lnSpc>
                <a:spcPct val="75000"/>
              </a:lnSpc>
              <a:buFontTx/>
              <a:buChar char="•"/>
            </a:pPr>
            <a:r>
              <a:rPr lang="en-US" sz="1200" b="0" dirty="0">
                <a:solidFill>
                  <a:schemeClr val="bg2"/>
                </a:solidFill>
              </a:rPr>
              <a:t> Put on two Ihram garments &amp; slippers/sandals</a:t>
            </a:r>
          </a:p>
          <a:p>
            <a:pPr algn="l">
              <a:lnSpc>
                <a:spcPct val="75000"/>
              </a:lnSpc>
              <a:buFontTx/>
              <a:buChar char="•"/>
            </a:pPr>
            <a:r>
              <a:rPr lang="en-US" sz="1200" b="0" dirty="0">
                <a:solidFill>
                  <a:schemeClr val="bg2"/>
                </a:solidFill>
              </a:rPr>
              <a:t> Pray two </a:t>
            </a:r>
            <a:r>
              <a:rPr lang="en-US" sz="1200" b="0" dirty="0" err="1">
                <a:solidFill>
                  <a:schemeClr val="bg2"/>
                </a:solidFill>
              </a:rPr>
              <a:t>Rak'at</a:t>
            </a:r>
            <a:r>
              <a:rPr lang="en-US" sz="1200" b="0" dirty="0">
                <a:solidFill>
                  <a:schemeClr val="bg2"/>
                </a:solidFill>
              </a:rPr>
              <a:t> or a prescribed </a:t>
            </a:r>
            <a:r>
              <a:rPr lang="en-US" sz="1200" b="0" dirty="0" err="1">
                <a:solidFill>
                  <a:schemeClr val="bg2"/>
                </a:solidFill>
              </a:rPr>
              <a:t>Salat</a:t>
            </a:r>
            <a:endParaRPr lang="en-US" sz="1200" b="0" dirty="0">
              <a:solidFill>
                <a:schemeClr val="bg2"/>
              </a:solidFill>
            </a:endParaRPr>
          </a:p>
          <a:p>
            <a:pPr algn="l">
              <a:lnSpc>
                <a:spcPct val="75000"/>
              </a:lnSpc>
              <a:buFontTx/>
              <a:buChar char="•"/>
            </a:pPr>
            <a:r>
              <a:rPr lang="en-US" sz="1200" b="0" dirty="0">
                <a:solidFill>
                  <a:schemeClr val="bg2"/>
                </a:solidFill>
              </a:rPr>
              <a:t> Make intention and say "</a:t>
            </a:r>
            <a:r>
              <a:rPr lang="en-US" sz="1200" b="0" dirty="0" err="1">
                <a:solidFill>
                  <a:schemeClr val="bg2"/>
                </a:solidFill>
              </a:rPr>
              <a:t>labbayk</a:t>
            </a:r>
            <a:r>
              <a:rPr lang="en-US" sz="1200" b="0" dirty="0">
                <a:solidFill>
                  <a:schemeClr val="bg2"/>
                </a:solidFill>
              </a:rPr>
              <a:t> </a:t>
            </a:r>
            <a:r>
              <a:rPr lang="en-US" sz="1200" b="0" dirty="0" err="1">
                <a:solidFill>
                  <a:schemeClr val="bg2"/>
                </a:solidFill>
              </a:rPr>
              <a:t>Allahumma</a:t>
            </a:r>
            <a:r>
              <a:rPr lang="en-US" sz="1200" b="0" dirty="0">
                <a:solidFill>
                  <a:schemeClr val="bg2"/>
                </a:solidFill>
              </a:rPr>
              <a:t> </a:t>
            </a:r>
            <a:r>
              <a:rPr lang="en-US" sz="1200" b="0" dirty="0" err="1">
                <a:solidFill>
                  <a:schemeClr val="bg2"/>
                </a:solidFill>
              </a:rPr>
              <a:t>Hajjaa</a:t>
            </a:r>
            <a:r>
              <a:rPr lang="en-US" sz="1200" b="0" dirty="0">
                <a:solidFill>
                  <a:schemeClr val="bg2"/>
                </a:solidFill>
              </a:rPr>
              <a:t>"</a:t>
            </a:r>
          </a:p>
          <a:p>
            <a:pPr algn="l">
              <a:lnSpc>
                <a:spcPct val="75000"/>
              </a:lnSpc>
              <a:buFontTx/>
              <a:buChar char="•"/>
            </a:pPr>
            <a:r>
              <a:rPr lang="en-US" sz="1200" b="0" dirty="0">
                <a:solidFill>
                  <a:schemeClr val="bg2"/>
                </a:solidFill>
              </a:rPr>
              <a:t> Recite </a:t>
            </a:r>
            <a:r>
              <a:rPr lang="en-US" sz="1200" b="0" dirty="0" err="1">
                <a:solidFill>
                  <a:schemeClr val="bg2"/>
                </a:solidFill>
              </a:rPr>
              <a:t>Talbiyah</a:t>
            </a:r>
            <a:endParaRPr lang="en-US" sz="1200" b="0" dirty="0">
              <a:solidFill>
                <a:schemeClr val="bg2"/>
              </a:solidFill>
            </a:endParaRPr>
          </a:p>
          <a:p>
            <a:pPr algn="l">
              <a:lnSpc>
                <a:spcPct val="75000"/>
              </a:lnSpc>
              <a:buFontTx/>
              <a:buChar char="•"/>
            </a:pPr>
            <a:r>
              <a:rPr lang="en-US" sz="1200" b="0" dirty="0">
                <a:solidFill>
                  <a:schemeClr val="bg2"/>
                </a:solidFill>
              </a:rPr>
              <a:t> Go to Mina</a:t>
            </a:r>
          </a:p>
        </p:txBody>
      </p:sp>
      <p:pic>
        <p:nvPicPr>
          <p:cNvPr id="9222" name="Picture 12" descr="C:\Documents and Settings\Omar\My Documents\Hajj\Makkah\Ka^bah Night small.jpg"/>
          <p:cNvPicPr>
            <a:picLocks noChangeAspect="1" noChangeArrowheads="1"/>
          </p:cNvPicPr>
          <p:nvPr/>
        </p:nvPicPr>
        <p:blipFill>
          <a:blip r:embed="rId5" cstate="print"/>
          <a:srcRect/>
          <a:stretch>
            <a:fillRect/>
          </a:stretch>
        </p:blipFill>
        <p:spPr bwMode="auto">
          <a:xfrm>
            <a:off x="257175" y="2711450"/>
            <a:ext cx="1362075" cy="1022350"/>
          </a:xfrm>
          <a:prstGeom prst="bevel">
            <a:avLst/>
          </a:prstGeom>
          <a:noFill/>
          <a:ln w="9525">
            <a:noFill/>
            <a:miter lim="800000"/>
            <a:headEnd/>
            <a:tailEnd/>
          </a:ln>
        </p:spPr>
      </p:pic>
      <p:grpSp>
        <p:nvGrpSpPr>
          <p:cNvPr id="2" name="Group 13"/>
          <p:cNvGrpSpPr>
            <a:grpSpLocks/>
          </p:cNvGrpSpPr>
          <p:nvPr/>
        </p:nvGrpSpPr>
        <p:grpSpPr bwMode="auto">
          <a:xfrm>
            <a:off x="4715297" y="2324100"/>
            <a:ext cx="1455001" cy="1016000"/>
            <a:chOff x="1938" y="3062"/>
            <a:chExt cx="948" cy="672"/>
          </a:xfrm>
        </p:grpSpPr>
        <p:pic>
          <p:nvPicPr>
            <p:cNvPr id="9282" name="Picture 14" descr="C:\Documents and Settings\Omar\My Documents\Hajj\Muzdalifah\AlMash'arAlHaraamSmall.jpg"/>
            <p:cNvPicPr>
              <a:picLocks noChangeAspect="1" noChangeArrowheads="1"/>
            </p:cNvPicPr>
            <p:nvPr/>
          </p:nvPicPr>
          <p:blipFill>
            <a:blip r:embed="rId6" cstate="print"/>
            <a:srcRect/>
            <a:stretch>
              <a:fillRect/>
            </a:stretch>
          </p:blipFill>
          <p:spPr bwMode="auto">
            <a:xfrm>
              <a:off x="1946" y="3127"/>
              <a:ext cx="934" cy="607"/>
            </a:xfrm>
            <a:prstGeom prst="bevel">
              <a:avLst/>
            </a:prstGeom>
            <a:noFill/>
            <a:ln w="9525">
              <a:noFill/>
              <a:miter lim="800000"/>
              <a:headEnd/>
              <a:tailEnd/>
            </a:ln>
          </p:spPr>
        </p:pic>
        <p:sp>
          <p:nvSpPr>
            <p:cNvPr id="9283" name="Text Box 15"/>
            <p:cNvSpPr txBox="1">
              <a:spLocks noChangeArrowheads="1"/>
            </p:cNvSpPr>
            <p:nvPr/>
          </p:nvSpPr>
          <p:spPr bwMode="auto">
            <a:xfrm>
              <a:off x="1938" y="3062"/>
              <a:ext cx="948" cy="348"/>
            </a:xfrm>
            <a:prstGeom prst="bevel">
              <a:avLst/>
            </a:prstGeom>
            <a:noFill/>
            <a:ln w="12700">
              <a:noFill/>
              <a:miter lim="800000"/>
              <a:headEnd/>
              <a:tailEnd/>
            </a:ln>
          </p:spPr>
          <p:txBody>
            <a:bodyPr wrap="none">
              <a:spAutoFit/>
            </a:bodyPr>
            <a:lstStyle/>
            <a:p>
              <a:pPr algn="l">
                <a:lnSpc>
                  <a:spcPct val="120000"/>
                </a:lnSpc>
              </a:pPr>
              <a:r>
                <a:rPr lang="en-US" dirty="0" err="1">
                  <a:solidFill>
                    <a:srgbClr val="C00000"/>
                  </a:solidFill>
                </a:rPr>
                <a:t>Muzdalifah</a:t>
              </a:r>
              <a:endParaRPr lang="en-US" dirty="0">
                <a:solidFill>
                  <a:srgbClr val="C00000"/>
                </a:solidFill>
              </a:endParaRPr>
            </a:p>
          </p:txBody>
        </p:sp>
      </p:grpSp>
      <p:grpSp>
        <p:nvGrpSpPr>
          <p:cNvPr id="3" name="Group 16"/>
          <p:cNvGrpSpPr>
            <a:grpSpLocks/>
          </p:cNvGrpSpPr>
          <p:nvPr/>
        </p:nvGrpSpPr>
        <p:grpSpPr bwMode="auto">
          <a:xfrm>
            <a:off x="2667000" y="2303464"/>
            <a:ext cx="1439863" cy="1125538"/>
            <a:chOff x="1973" y="2127"/>
            <a:chExt cx="907" cy="709"/>
          </a:xfrm>
        </p:grpSpPr>
        <p:pic>
          <p:nvPicPr>
            <p:cNvPr id="9280" name="Picture 17" descr="C:\Documents and Settings\Omar\My Documents\Hajj\Mina\Minaa2small.jpg"/>
            <p:cNvPicPr>
              <a:picLocks noChangeAspect="1" noChangeArrowheads="1"/>
            </p:cNvPicPr>
            <p:nvPr/>
          </p:nvPicPr>
          <p:blipFill>
            <a:blip r:embed="rId7" cstate="print"/>
            <a:srcRect/>
            <a:stretch>
              <a:fillRect/>
            </a:stretch>
          </p:blipFill>
          <p:spPr bwMode="auto">
            <a:xfrm>
              <a:off x="1973" y="2160"/>
              <a:ext cx="907" cy="676"/>
            </a:xfrm>
            <a:prstGeom prst="bevel">
              <a:avLst/>
            </a:prstGeom>
            <a:noFill/>
            <a:ln w="9525">
              <a:noFill/>
              <a:miter lim="800000"/>
              <a:headEnd/>
              <a:tailEnd/>
            </a:ln>
          </p:spPr>
        </p:pic>
        <p:sp>
          <p:nvSpPr>
            <p:cNvPr id="9281" name="Rectangle 18"/>
            <p:cNvSpPr>
              <a:spLocks noChangeArrowheads="1"/>
            </p:cNvSpPr>
            <p:nvPr/>
          </p:nvSpPr>
          <p:spPr bwMode="auto">
            <a:xfrm>
              <a:off x="2156" y="2127"/>
              <a:ext cx="530" cy="331"/>
            </a:xfrm>
            <a:prstGeom prst="bevel">
              <a:avLst/>
            </a:prstGeom>
            <a:noFill/>
            <a:ln w="12700">
              <a:noFill/>
              <a:miter lim="800000"/>
              <a:headEnd/>
              <a:tailEnd/>
            </a:ln>
          </p:spPr>
          <p:txBody>
            <a:bodyPr wrap="none">
              <a:spAutoFit/>
            </a:bodyPr>
            <a:lstStyle/>
            <a:p>
              <a:pPr algn="l">
                <a:lnSpc>
                  <a:spcPct val="120000"/>
                </a:lnSpc>
              </a:pPr>
              <a:r>
                <a:rPr lang="en-US" dirty="0">
                  <a:solidFill>
                    <a:srgbClr val="FFFF00"/>
                  </a:solidFill>
                </a:rPr>
                <a:t>Mina</a:t>
              </a:r>
            </a:p>
          </p:txBody>
        </p:sp>
      </p:grpSp>
      <p:grpSp>
        <p:nvGrpSpPr>
          <p:cNvPr id="4" name="Group 31"/>
          <p:cNvGrpSpPr>
            <a:grpSpLocks/>
          </p:cNvGrpSpPr>
          <p:nvPr/>
        </p:nvGrpSpPr>
        <p:grpSpPr bwMode="auto">
          <a:xfrm>
            <a:off x="7124700" y="2344738"/>
            <a:ext cx="1568450" cy="969962"/>
            <a:chOff x="2072" y="3281"/>
            <a:chExt cx="988" cy="611"/>
          </a:xfrm>
        </p:grpSpPr>
        <p:pic>
          <p:nvPicPr>
            <p:cNvPr id="9278" name="Picture 32" descr="C:\Documents and Settings\Omar\My Documents\Hajj\Arafah\Jabal ^ArafatSmall.jpg"/>
            <p:cNvPicPr>
              <a:picLocks noChangeAspect="1" noChangeArrowheads="1"/>
            </p:cNvPicPr>
            <p:nvPr/>
          </p:nvPicPr>
          <p:blipFill>
            <a:blip r:embed="rId8" cstate="print"/>
            <a:srcRect/>
            <a:stretch>
              <a:fillRect/>
            </a:stretch>
          </p:blipFill>
          <p:spPr bwMode="auto">
            <a:xfrm>
              <a:off x="2072" y="3349"/>
              <a:ext cx="988" cy="543"/>
            </a:xfrm>
            <a:prstGeom prst="bevel">
              <a:avLst/>
            </a:prstGeom>
            <a:noFill/>
            <a:ln w="9525">
              <a:noFill/>
              <a:miter lim="800000"/>
              <a:headEnd/>
              <a:tailEnd/>
            </a:ln>
          </p:spPr>
        </p:pic>
        <p:sp>
          <p:nvSpPr>
            <p:cNvPr id="9279" name="Rectangle 33"/>
            <p:cNvSpPr>
              <a:spLocks noChangeArrowheads="1"/>
            </p:cNvSpPr>
            <p:nvPr/>
          </p:nvSpPr>
          <p:spPr bwMode="auto">
            <a:xfrm>
              <a:off x="2247" y="3281"/>
              <a:ext cx="729" cy="331"/>
            </a:xfrm>
            <a:prstGeom prst="bevel">
              <a:avLst/>
            </a:prstGeom>
            <a:noFill/>
            <a:ln w="12700">
              <a:noFill/>
              <a:miter lim="800000"/>
              <a:headEnd/>
              <a:tailEnd/>
            </a:ln>
          </p:spPr>
          <p:txBody>
            <a:bodyPr wrap="square">
              <a:spAutoFit/>
            </a:bodyPr>
            <a:lstStyle/>
            <a:p>
              <a:pPr algn="l">
                <a:lnSpc>
                  <a:spcPct val="120000"/>
                </a:lnSpc>
              </a:pPr>
              <a:r>
                <a:rPr lang="en-US" dirty="0" err="1">
                  <a:solidFill>
                    <a:schemeClr val="accent3">
                      <a:lumMod val="10000"/>
                    </a:schemeClr>
                  </a:solidFill>
                </a:rPr>
                <a:t>Arafah</a:t>
              </a:r>
              <a:endParaRPr lang="en-US" dirty="0">
                <a:solidFill>
                  <a:schemeClr val="accent3">
                    <a:lumMod val="10000"/>
                  </a:schemeClr>
                </a:solidFill>
              </a:endParaRPr>
            </a:p>
          </p:txBody>
        </p:sp>
      </p:grpSp>
      <p:grpSp>
        <p:nvGrpSpPr>
          <p:cNvPr id="5" name="Group 81"/>
          <p:cNvGrpSpPr>
            <a:grpSpLocks/>
          </p:cNvGrpSpPr>
          <p:nvPr/>
        </p:nvGrpSpPr>
        <p:grpSpPr bwMode="auto">
          <a:xfrm>
            <a:off x="3387725" y="114300"/>
            <a:ext cx="5743575" cy="2338388"/>
            <a:chOff x="2134" y="72"/>
            <a:chExt cx="3618" cy="1473"/>
          </a:xfrm>
        </p:grpSpPr>
        <p:sp>
          <p:nvSpPr>
            <p:cNvPr id="9272" name="AutoShape 5" descr="Parchment"/>
            <p:cNvSpPr>
              <a:spLocks noChangeArrowheads="1"/>
            </p:cNvSpPr>
            <p:nvPr/>
          </p:nvSpPr>
          <p:spPr bwMode="auto">
            <a:xfrm>
              <a:off x="4121" y="72"/>
              <a:ext cx="1631" cy="1011"/>
            </a:xfrm>
            <a:prstGeom prst="roundRect">
              <a:avLst>
                <a:gd name="adj" fmla="val 16667"/>
              </a:avLst>
            </a:prstGeom>
            <a:blipFill dpi="0" rotWithShape="0">
              <a:blip r:embed="rId4" cstate="print"/>
              <a:srcRect/>
              <a:tile tx="0" ty="0" sx="100000" sy="100000" flip="none" algn="tl"/>
            </a:blipFill>
            <a:ln w="12700">
              <a:noFill/>
              <a:round/>
              <a:headEnd/>
              <a:tailEnd/>
            </a:ln>
          </p:spPr>
          <p:txBody>
            <a:bodyPr lIns="0" tIns="27432" rIns="0" bIns="27432" anchor="ctr">
              <a:spAutoFit/>
            </a:bodyPr>
            <a:lstStyle/>
            <a:p>
              <a:pPr>
                <a:lnSpc>
                  <a:spcPct val="75000"/>
                </a:lnSpc>
              </a:pPr>
              <a:r>
                <a:rPr lang="en-US" sz="1400">
                  <a:solidFill>
                    <a:srgbClr val="A50021"/>
                  </a:solidFill>
                </a:rPr>
                <a:t>3</a:t>
              </a:r>
              <a:r>
                <a:rPr lang="en-US" sz="1400">
                  <a:solidFill>
                    <a:srgbClr val="FD1705"/>
                  </a:solidFill>
                </a:rPr>
                <a:t> - Day of Arafah</a:t>
              </a:r>
              <a:r>
                <a:rPr lang="en-US" sz="1400">
                  <a:solidFill>
                    <a:schemeClr val="bg2"/>
                  </a:solidFill>
                </a:rPr>
                <a:t> - </a:t>
              </a:r>
              <a:r>
                <a:rPr lang="en-US" sz="1400">
                  <a:solidFill>
                    <a:srgbClr val="0A21F8"/>
                  </a:solidFill>
                </a:rPr>
                <a:t>9</a:t>
              </a:r>
              <a:r>
                <a:rPr lang="en-US" sz="1400" baseline="30000">
                  <a:solidFill>
                    <a:srgbClr val="0A21F8"/>
                  </a:solidFill>
                </a:rPr>
                <a:t>th</a:t>
              </a:r>
              <a:endParaRPr lang="en-US" sz="1400">
                <a:solidFill>
                  <a:srgbClr val="0A21F8"/>
                </a:solidFill>
              </a:endParaRPr>
            </a:p>
            <a:p>
              <a:pPr algn="l">
                <a:lnSpc>
                  <a:spcPct val="75000"/>
                </a:lnSpc>
                <a:buFontTx/>
                <a:buChar char="•"/>
              </a:pPr>
              <a:r>
                <a:rPr lang="en-US" sz="1200" b="0">
                  <a:solidFill>
                    <a:schemeClr val="bg2"/>
                  </a:solidFill>
                </a:rPr>
                <a:t> Arrive in Arafah before or around Duhr on the 9</a:t>
              </a:r>
              <a:r>
                <a:rPr lang="en-US" sz="1200" b="0" baseline="30000">
                  <a:solidFill>
                    <a:schemeClr val="bg2"/>
                  </a:solidFill>
                </a:rPr>
                <a:t>th</a:t>
              </a:r>
              <a:endParaRPr lang="en-US" sz="1200" b="0">
                <a:solidFill>
                  <a:schemeClr val="bg2"/>
                </a:solidFill>
              </a:endParaRPr>
            </a:p>
            <a:p>
              <a:pPr algn="l">
                <a:lnSpc>
                  <a:spcPct val="75000"/>
                </a:lnSpc>
                <a:buFontTx/>
                <a:buChar char="•"/>
              </a:pPr>
              <a:r>
                <a:rPr lang="en-US" sz="1200" b="0">
                  <a:solidFill>
                    <a:schemeClr val="bg2"/>
                  </a:solidFill>
                </a:rPr>
                <a:t> Pray Duhr and Asr combined with Qasr early in the time of Duhr</a:t>
              </a:r>
            </a:p>
            <a:p>
              <a:pPr algn="l">
                <a:lnSpc>
                  <a:spcPct val="75000"/>
                </a:lnSpc>
                <a:buFontTx/>
                <a:buChar char="•"/>
              </a:pPr>
              <a:r>
                <a:rPr lang="en-US" sz="1200" b="0">
                  <a:solidFill>
                    <a:schemeClr val="bg2"/>
                  </a:solidFill>
                </a:rPr>
                <a:t> Spend the day in supplication and remembrence of Allah</a:t>
              </a:r>
            </a:p>
            <a:p>
              <a:pPr algn="l">
                <a:lnSpc>
                  <a:spcPct val="75000"/>
                </a:lnSpc>
                <a:buFontTx/>
                <a:buChar char="•"/>
              </a:pPr>
              <a:r>
                <a:rPr lang="en-US" sz="1200" b="0">
                  <a:solidFill>
                    <a:schemeClr val="bg2"/>
                  </a:solidFill>
                </a:rPr>
                <a:t> Leave Arafah for Muzdalifah after sunset</a:t>
              </a:r>
            </a:p>
          </p:txBody>
        </p:sp>
        <p:grpSp>
          <p:nvGrpSpPr>
            <p:cNvPr id="6" name="Group 74"/>
            <p:cNvGrpSpPr>
              <a:grpSpLocks/>
            </p:cNvGrpSpPr>
            <p:nvPr/>
          </p:nvGrpSpPr>
          <p:grpSpPr bwMode="auto">
            <a:xfrm>
              <a:off x="2134" y="906"/>
              <a:ext cx="2848" cy="639"/>
              <a:chOff x="2134" y="906"/>
              <a:chExt cx="2848" cy="639"/>
            </a:xfrm>
          </p:grpSpPr>
          <p:sp>
            <p:nvSpPr>
              <p:cNvPr id="9274" name="AutoShape 25"/>
              <p:cNvSpPr>
                <a:spLocks noChangeArrowheads="1"/>
              </p:cNvSpPr>
              <p:nvPr/>
            </p:nvSpPr>
            <p:spPr bwMode="auto">
              <a:xfrm rot="18699045" flipH="1">
                <a:off x="3900" y="804"/>
                <a:ext cx="189" cy="394"/>
              </a:xfrm>
              <a:prstGeom prst="curvedLeftArrow">
                <a:avLst>
                  <a:gd name="adj1" fmla="val 41693"/>
                  <a:gd name="adj2" fmla="val 83386"/>
                  <a:gd name="adj3" fmla="val 54000"/>
                </a:avLst>
              </a:prstGeom>
              <a:solidFill>
                <a:srgbClr val="DEDEDE"/>
              </a:solidFill>
              <a:ln w="12700">
                <a:solidFill>
                  <a:srgbClr val="DEDEDE"/>
                </a:solidFill>
                <a:miter lim="800000"/>
                <a:headEnd/>
                <a:tailEnd/>
              </a:ln>
            </p:spPr>
            <p:txBody>
              <a:bodyPr anchor="ctr">
                <a:spAutoFit/>
              </a:bodyPr>
              <a:lstStyle/>
              <a:p>
                <a:endParaRPr lang="en-US"/>
              </a:p>
            </p:txBody>
          </p:sp>
          <p:grpSp>
            <p:nvGrpSpPr>
              <p:cNvPr id="7" name="Group 67"/>
              <p:cNvGrpSpPr>
                <a:grpSpLocks/>
              </p:cNvGrpSpPr>
              <p:nvPr/>
            </p:nvGrpSpPr>
            <p:grpSpPr bwMode="auto">
              <a:xfrm>
                <a:off x="2134" y="996"/>
                <a:ext cx="2848" cy="549"/>
                <a:chOff x="2134" y="996"/>
                <a:chExt cx="2848" cy="549"/>
              </a:xfrm>
            </p:grpSpPr>
            <p:cxnSp>
              <p:nvCxnSpPr>
                <p:cNvPr id="9276" name="AutoShape 20"/>
                <p:cNvCxnSpPr>
                  <a:cxnSpLocks noChangeShapeType="1"/>
                </p:cNvCxnSpPr>
                <p:nvPr/>
              </p:nvCxnSpPr>
              <p:spPr bwMode="auto">
                <a:xfrm rot="5400000" flipV="1">
                  <a:off x="3527" y="91"/>
                  <a:ext cx="61" cy="2848"/>
                </a:xfrm>
                <a:prstGeom prst="curvedConnector3">
                  <a:avLst>
                    <a:gd name="adj1" fmla="val -447542"/>
                  </a:avLst>
                </a:prstGeom>
                <a:noFill/>
                <a:ln w="57150">
                  <a:solidFill>
                    <a:srgbClr val="DEDEDE"/>
                  </a:solidFill>
                  <a:round/>
                  <a:headEnd/>
                  <a:tailEnd type="triangle" w="med" len="med"/>
                </a:ln>
              </p:spPr>
            </p:cxnSp>
            <p:sp>
              <p:nvSpPr>
                <p:cNvPr id="9277" name="Text Box 40"/>
                <p:cNvSpPr txBox="1">
                  <a:spLocks noChangeArrowheads="1"/>
                </p:cNvSpPr>
                <p:nvPr/>
              </p:nvSpPr>
              <p:spPr bwMode="auto">
                <a:xfrm>
                  <a:off x="3438" y="996"/>
                  <a:ext cx="180" cy="243"/>
                </a:xfrm>
                <a:prstGeom prst="rect">
                  <a:avLst/>
                </a:prstGeom>
                <a:noFill/>
                <a:ln w="12700">
                  <a:noFill/>
                  <a:miter lim="800000"/>
                  <a:headEnd/>
                  <a:tailEnd/>
                </a:ln>
              </p:spPr>
              <p:txBody>
                <a:bodyPr wrap="none">
                  <a:spAutoFit/>
                </a:bodyPr>
                <a:lstStyle/>
                <a:p>
                  <a:pPr algn="l">
                    <a:lnSpc>
                      <a:spcPct val="120000"/>
                    </a:lnSpc>
                  </a:pPr>
                  <a:r>
                    <a:rPr lang="en-US" sz="1600"/>
                    <a:t>2</a:t>
                  </a:r>
                </a:p>
              </p:txBody>
            </p:sp>
          </p:grpSp>
        </p:grpSp>
      </p:grpSp>
      <p:sp>
        <p:nvSpPr>
          <p:cNvPr id="9227" name="Text Box 51"/>
          <p:cNvSpPr txBox="1">
            <a:spLocks noChangeArrowheads="1"/>
          </p:cNvSpPr>
          <p:nvPr/>
        </p:nvSpPr>
        <p:spPr bwMode="auto">
          <a:xfrm>
            <a:off x="153988" y="1827213"/>
            <a:ext cx="920750" cy="422275"/>
          </a:xfrm>
          <a:prstGeom prst="rect">
            <a:avLst/>
          </a:prstGeom>
          <a:noFill/>
          <a:ln w="12700">
            <a:noFill/>
            <a:miter lim="800000"/>
            <a:headEnd/>
            <a:tailEnd/>
          </a:ln>
        </p:spPr>
        <p:txBody>
          <a:bodyPr wrap="none">
            <a:spAutoFit/>
          </a:bodyPr>
          <a:lstStyle/>
          <a:p>
            <a:pPr algn="l">
              <a:lnSpc>
                <a:spcPct val="120000"/>
              </a:lnSpc>
            </a:pPr>
            <a:r>
              <a:rPr lang="en-US"/>
              <a:t>Meeqat</a:t>
            </a:r>
          </a:p>
        </p:txBody>
      </p:sp>
      <p:grpSp>
        <p:nvGrpSpPr>
          <p:cNvPr id="8" name="Group 80"/>
          <p:cNvGrpSpPr>
            <a:grpSpLocks/>
          </p:cNvGrpSpPr>
          <p:nvPr/>
        </p:nvGrpSpPr>
        <p:grpSpPr bwMode="auto">
          <a:xfrm>
            <a:off x="1074738" y="127000"/>
            <a:ext cx="5384800" cy="3095625"/>
            <a:chOff x="677" y="80"/>
            <a:chExt cx="3392" cy="1950"/>
          </a:xfrm>
        </p:grpSpPr>
        <p:sp>
          <p:nvSpPr>
            <p:cNvPr id="9263" name="AutoShape 4" descr="Parchment"/>
            <p:cNvSpPr>
              <a:spLocks noChangeArrowheads="1"/>
            </p:cNvSpPr>
            <p:nvPr/>
          </p:nvSpPr>
          <p:spPr bwMode="auto">
            <a:xfrm>
              <a:off x="2309" y="80"/>
              <a:ext cx="1760" cy="725"/>
            </a:xfrm>
            <a:prstGeom prst="roundRect">
              <a:avLst>
                <a:gd name="adj" fmla="val 16667"/>
              </a:avLst>
            </a:prstGeom>
            <a:blipFill dpi="0" rotWithShape="0">
              <a:blip r:embed="rId4" cstate="print"/>
              <a:srcRect/>
              <a:tile tx="0" ty="0" sx="100000" sy="100000" flip="none" algn="tl"/>
            </a:blipFill>
            <a:ln w="12700">
              <a:noFill/>
              <a:round/>
              <a:headEnd/>
              <a:tailEnd/>
            </a:ln>
          </p:spPr>
          <p:txBody>
            <a:bodyPr lIns="0" tIns="27432" rIns="0" bIns="27432" anchor="ctr">
              <a:spAutoFit/>
            </a:bodyPr>
            <a:lstStyle/>
            <a:p>
              <a:pPr>
                <a:lnSpc>
                  <a:spcPct val="75000"/>
                </a:lnSpc>
              </a:pPr>
              <a:r>
                <a:rPr lang="en-US" sz="1400">
                  <a:solidFill>
                    <a:srgbClr val="A50021"/>
                  </a:solidFill>
                </a:rPr>
                <a:t>2</a:t>
              </a:r>
              <a:r>
                <a:rPr lang="en-US" sz="1400">
                  <a:solidFill>
                    <a:srgbClr val="FD1705"/>
                  </a:solidFill>
                </a:rPr>
                <a:t> - Mina</a:t>
              </a:r>
              <a:r>
                <a:rPr lang="en-US" sz="1400">
                  <a:solidFill>
                    <a:schemeClr val="bg2"/>
                  </a:solidFill>
                </a:rPr>
                <a:t> - </a:t>
              </a:r>
              <a:r>
                <a:rPr lang="en-US" sz="1400">
                  <a:solidFill>
                    <a:srgbClr val="0A21F8"/>
                  </a:solidFill>
                </a:rPr>
                <a:t>8</a:t>
              </a:r>
              <a:r>
                <a:rPr lang="en-US" sz="1400" baseline="30000">
                  <a:solidFill>
                    <a:srgbClr val="0A21F8"/>
                  </a:solidFill>
                </a:rPr>
                <a:t>th</a:t>
              </a:r>
              <a:endParaRPr lang="en-US" sz="1400">
                <a:solidFill>
                  <a:srgbClr val="0A21F8"/>
                </a:solidFill>
              </a:endParaRPr>
            </a:p>
            <a:p>
              <a:pPr algn="l">
                <a:lnSpc>
                  <a:spcPct val="75000"/>
                </a:lnSpc>
                <a:buFontTx/>
                <a:buChar char="•"/>
              </a:pPr>
              <a:r>
                <a:rPr lang="en-US" sz="1200" b="0">
                  <a:solidFill>
                    <a:schemeClr val="bg2"/>
                  </a:solidFill>
                </a:rPr>
                <a:t> Arrive in Mina in the morning</a:t>
              </a:r>
            </a:p>
            <a:p>
              <a:pPr algn="l">
                <a:lnSpc>
                  <a:spcPct val="75000"/>
                </a:lnSpc>
                <a:buFontTx/>
                <a:buChar char="•"/>
              </a:pPr>
              <a:r>
                <a:rPr lang="en-US" sz="1200" b="0">
                  <a:solidFill>
                    <a:schemeClr val="bg2"/>
                  </a:solidFill>
                </a:rPr>
                <a:t> Spend the day and night there</a:t>
              </a:r>
            </a:p>
            <a:p>
              <a:pPr algn="l">
                <a:lnSpc>
                  <a:spcPct val="75000"/>
                </a:lnSpc>
                <a:buFontTx/>
                <a:buChar char="•"/>
              </a:pPr>
              <a:r>
                <a:rPr lang="en-US" sz="1200" b="0">
                  <a:solidFill>
                    <a:schemeClr val="bg2"/>
                  </a:solidFill>
                </a:rPr>
                <a:t> Pray Duhr, Asr, Maghrib, Isha and Fajr in their time with Qasr</a:t>
              </a:r>
            </a:p>
            <a:p>
              <a:pPr algn="l">
                <a:lnSpc>
                  <a:spcPct val="75000"/>
                </a:lnSpc>
                <a:buFontTx/>
                <a:buChar char="•"/>
              </a:pPr>
              <a:r>
                <a:rPr lang="en-US" sz="1200" b="0">
                  <a:solidFill>
                    <a:schemeClr val="bg2"/>
                  </a:solidFill>
                </a:rPr>
                <a:t> Leave Mina for Arafah after sunrise (9</a:t>
              </a:r>
              <a:r>
                <a:rPr lang="en-US" sz="1200" b="0" baseline="30000">
                  <a:solidFill>
                    <a:schemeClr val="bg2"/>
                  </a:solidFill>
                </a:rPr>
                <a:t>th</a:t>
              </a:r>
              <a:r>
                <a:rPr lang="en-US" sz="1200" b="0">
                  <a:solidFill>
                    <a:schemeClr val="bg2"/>
                  </a:solidFill>
                </a:rPr>
                <a:t>)</a:t>
              </a:r>
            </a:p>
          </p:txBody>
        </p:sp>
        <p:grpSp>
          <p:nvGrpSpPr>
            <p:cNvPr id="9" name="Group 66"/>
            <p:cNvGrpSpPr>
              <a:grpSpLocks/>
            </p:cNvGrpSpPr>
            <p:nvPr/>
          </p:nvGrpSpPr>
          <p:grpSpPr bwMode="auto">
            <a:xfrm>
              <a:off x="677" y="857"/>
              <a:ext cx="1966" cy="1173"/>
              <a:chOff x="677" y="857"/>
              <a:chExt cx="1966" cy="1173"/>
            </a:xfrm>
          </p:grpSpPr>
          <p:grpSp>
            <p:nvGrpSpPr>
              <p:cNvPr id="10" name="Group 65"/>
              <p:cNvGrpSpPr>
                <a:grpSpLocks/>
              </p:cNvGrpSpPr>
              <p:nvPr/>
            </p:nvGrpSpPr>
            <p:grpSpPr bwMode="auto">
              <a:xfrm>
                <a:off x="1020" y="1783"/>
                <a:ext cx="660" cy="247"/>
                <a:chOff x="1020" y="1783"/>
                <a:chExt cx="660" cy="247"/>
              </a:xfrm>
            </p:grpSpPr>
            <p:cxnSp>
              <p:nvCxnSpPr>
                <p:cNvPr id="9270" name="AutoShape 19"/>
                <p:cNvCxnSpPr>
                  <a:cxnSpLocks noChangeShapeType="1"/>
                </p:cNvCxnSpPr>
                <p:nvPr/>
              </p:nvCxnSpPr>
              <p:spPr bwMode="auto">
                <a:xfrm flipV="1">
                  <a:off x="1020" y="1822"/>
                  <a:ext cx="660" cy="208"/>
                </a:xfrm>
                <a:prstGeom prst="curvedConnector3">
                  <a:avLst>
                    <a:gd name="adj1" fmla="val 50000"/>
                  </a:avLst>
                </a:prstGeom>
                <a:noFill/>
                <a:ln w="57150">
                  <a:solidFill>
                    <a:schemeClr val="folHlink"/>
                  </a:solidFill>
                  <a:round/>
                  <a:headEnd/>
                  <a:tailEnd type="triangle" w="med" len="med"/>
                </a:ln>
              </p:spPr>
            </p:cxnSp>
            <p:sp>
              <p:nvSpPr>
                <p:cNvPr id="9271" name="Text Box 38"/>
                <p:cNvSpPr txBox="1">
                  <a:spLocks noChangeArrowheads="1"/>
                </p:cNvSpPr>
                <p:nvPr/>
              </p:nvSpPr>
              <p:spPr bwMode="auto">
                <a:xfrm>
                  <a:off x="1083" y="1783"/>
                  <a:ext cx="180" cy="243"/>
                </a:xfrm>
                <a:prstGeom prst="rect">
                  <a:avLst/>
                </a:prstGeom>
                <a:noFill/>
                <a:ln w="12700">
                  <a:noFill/>
                  <a:miter lim="800000"/>
                  <a:headEnd/>
                  <a:tailEnd/>
                </a:ln>
              </p:spPr>
              <p:txBody>
                <a:bodyPr wrap="none">
                  <a:spAutoFit/>
                </a:bodyPr>
                <a:lstStyle/>
                <a:p>
                  <a:pPr algn="l">
                    <a:lnSpc>
                      <a:spcPct val="120000"/>
                    </a:lnSpc>
                  </a:pPr>
                  <a:r>
                    <a:rPr lang="en-US" sz="1600"/>
                    <a:t>1</a:t>
                  </a:r>
                </a:p>
              </p:txBody>
            </p:sp>
          </p:grpSp>
          <p:grpSp>
            <p:nvGrpSpPr>
              <p:cNvPr id="11" name="Group 64"/>
              <p:cNvGrpSpPr>
                <a:grpSpLocks/>
              </p:cNvGrpSpPr>
              <p:nvPr/>
            </p:nvGrpSpPr>
            <p:grpSpPr bwMode="auto">
              <a:xfrm>
                <a:off x="677" y="1090"/>
                <a:ext cx="1003" cy="732"/>
                <a:chOff x="677" y="1090"/>
                <a:chExt cx="1003" cy="732"/>
              </a:xfrm>
            </p:grpSpPr>
            <p:sp>
              <p:nvSpPr>
                <p:cNvPr id="9268" name="Text Box 37"/>
                <p:cNvSpPr txBox="1">
                  <a:spLocks noChangeArrowheads="1"/>
                </p:cNvSpPr>
                <p:nvPr/>
              </p:nvSpPr>
              <p:spPr bwMode="auto">
                <a:xfrm>
                  <a:off x="876" y="1090"/>
                  <a:ext cx="180" cy="243"/>
                </a:xfrm>
                <a:prstGeom prst="rect">
                  <a:avLst/>
                </a:prstGeom>
                <a:noFill/>
                <a:ln w="12700">
                  <a:noFill/>
                  <a:miter lim="800000"/>
                  <a:headEnd/>
                  <a:tailEnd/>
                </a:ln>
              </p:spPr>
              <p:txBody>
                <a:bodyPr wrap="none">
                  <a:spAutoFit/>
                </a:bodyPr>
                <a:lstStyle/>
                <a:p>
                  <a:pPr algn="l">
                    <a:lnSpc>
                      <a:spcPct val="120000"/>
                    </a:lnSpc>
                  </a:pPr>
                  <a:r>
                    <a:rPr lang="en-US" sz="1600"/>
                    <a:t>1</a:t>
                  </a:r>
                </a:p>
              </p:txBody>
            </p:sp>
            <p:cxnSp>
              <p:nvCxnSpPr>
                <p:cNvPr id="9269" name="AutoShape 52"/>
                <p:cNvCxnSpPr>
                  <a:cxnSpLocks noChangeShapeType="1"/>
                  <a:stCxn id="9227" idx="3"/>
                </p:cNvCxnSpPr>
                <p:nvPr/>
              </p:nvCxnSpPr>
              <p:spPr bwMode="auto">
                <a:xfrm>
                  <a:off x="677" y="1284"/>
                  <a:ext cx="1003" cy="538"/>
                </a:xfrm>
                <a:prstGeom prst="curvedConnector3">
                  <a:avLst>
                    <a:gd name="adj1" fmla="val 49949"/>
                  </a:avLst>
                </a:prstGeom>
                <a:noFill/>
                <a:ln w="57150">
                  <a:solidFill>
                    <a:schemeClr val="folHlink"/>
                  </a:solidFill>
                  <a:round/>
                  <a:headEnd/>
                  <a:tailEnd type="triangle" w="med" len="med"/>
                </a:ln>
              </p:spPr>
            </p:cxnSp>
          </p:grpSp>
          <p:sp>
            <p:nvSpPr>
              <p:cNvPr id="9267" name="AutoShape 54"/>
              <p:cNvSpPr>
                <a:spLocks noChangeArrowheads="1"/>
              </p:cNvSpPr>
              <p:nvPr/>
            </p:nvSpPr>
            <p:spPr bwMode="auto">
              <a:xfrm rot="3873108" flipV="1">
                <a:off x="2351" y="755"/>
                <a:ext cx="189" cy="394"/>
              </a:xfrm>
              <a:prstGeom prst="curvedLeftArrow">
                <a:avLst>
                  <a:gd name="adj1" fmla="val 41693"/>
                  <a:gd name="adj2" fmla="val 83386"/>
                  <a:gd name="adj3" fmla="val 54000"/>
                </a:avLst>
              </a:prstGeom>
              <a:solidFill>
                <a:schemeClr val="folHlink"/>
              </a:solidFill>
              <a:ln w="12700">
                <a:solidFill>
                  <a:schemeClr val="folHlink"/>
                </a:solidFill>
                <a:miter lim="800000"/>
                <a:headEnd/>
                <a:tailEnd/>
              </a:ln>
            </p:spPr>
            <p:txBody>
              <a:bodyPr anchor="ctr">
                <a:spAutoFit/>
              </a:bodyPr>
              <a:lstStyle/>
              <a:p>
                <a:endParaRPr lang="en-US"/>
              </a:p>
            </p:txBody>
          </p:sp>
        </p:grpSp>
      </p:grpSp>
      <p:grpSp>
        <p:nvGrpSpPr>
          <p:cNvPr id="12" name="Group 82"/>
          <p:cNvGrpSpPr>
            <a:grpSpLocks/>
          </p:cNvGrpSpPr>
          <p:nvPr/>
        </p:nvGrpSpPr>
        <p:grpSpPr bwMode="auto">
          <a:xfrm>
            <a:off x="5710238" y="1712913"/>
            <a:ext cx="3386137" cy="3271837"/>
            <a:chOff x="3597" y="1079"/>
            <a:chExt cx="2133" cy="2061"/>
          </a:xfrm>
        </p:grpSpPr>
        <p:sp>
          <p:nvSpPr>
            <p:cNvPr id="9257" name="AutoShape 6" descr="Parchment"/>
            <p:cNvSpPr>
              <a:spLocks noChangeArrowheads="1"/>
            </p:cNvSpPr>
            <p:nvPr/>
          </p:nvSpPr>
          <p:spPr bwMode="auto">
            <a:xfrm>
              <a:off x="3597" y="2390"/>
              <a:ext cx="2133" cy="750"/>
            </a:xfrm>
            <a:prstGeom prst="roundRect">
              <a:avLst>
                <a:gd name="adj" fmla="val 16667"/>
              </a:avLst>
            </a:prstGeom>
            <a:blipFill dpi="0" rotWithShape="0">
              <a:blip r:embed="rId4" cstate="print"/>
              <a:srcRect/>
              <a:tile tx="0" ty="0" sx="100000" sy="100000" flip="none" algn="tl"/>
            </a:blipFill>
            <a:ln w="12700">
              <a:noFill/>
              <a:round/>
              <a:headEnd/>
              <a:tailEnd/>
            </a:ln>
          </p:spPr>
          <p:txBody>
            <a:bodyPr lIns="0" tIns="27432" rIns="0" bIns="27432" anchor="ctr">
              <a:spAutoFit/>
            </a:bodyPr>
            <a:lstStyle/>
            <a:p>
              <a:pPr>
                <a:lnSpc>
                  <a:spcPct val="75000"/>
                </a:lnSpc>
              </a:pPr>
              <a:r>
                <a:rPr lang="en-US" sz="1400">
                  <a:solidFill>
                    <a:srgbClr val="A50021"/>
                  </a:solidFill>
                </a:rPr>
                <a:t>4</a:t>
              </a:r>
              <a:r>
                <a:rPr lang="en-US" sz="1400">
                  <a:solidFill>
                    <a:srgbClr val="FD1705"/>
                  </a:solidFill>
                </a:rPr>
                <a:t> - Muzdalifah</a:t>
              </a:r>
              <a:r>
                <a:rPr lang="en-US" sz="1400">
                  <a:solidFill>
                    <a:schemeClr val="bg2"/>
                  </a:solidFill>
                </a:rPr>
                <a:t> - </a:t>
              </a:r>
              <a:r>
                <a:rPr lang="en-US" sz="1400">
                  <a:solidFill>
                    <a:srgbClr val="0A21F8"/>
                  </a:solidFill>
                </a:rPr>
                <a:t>10</a:t>
              </a:r>
              <a:r>
                <a:rPr lang="en-US" sz="1400" baseline="30000">
                  <a:solidFill>
                    <a:srgbClr val="0A21F8"/>
                  </a:solidFill>
                </a:rPr>
                <a:t>th</a:t>
              </a:r>
              <a:endParaRPr lang="en-US" sz="1400">
                <a:solidFill>
                  <a:srgbClr val="0A21F8"/>
                </a:solidFill>
              </a:endParaRPr>
            </a:p>
            <a:p>
              <a:pPr algn="l">
                <a:lnSpc>
                  <a:spcPct val="75000"/>
                </a:lnSpc>
                <a:buFontTx/>
                <a:buChar char="•"/>
              </a:pPr>
              <a:r>
                <a:rPr lang="en-US" sz="1200" b="0">
                  <a:solidFill>
                    <a:schemeClr val="bg2"/>
                  </a:solidFill>
                </a:rPr>
                <a:t> Arrive in Muzdalifah at night</a:t>
              </a:r>
            </a:p>
            <a:p>
              <a:pPr algn="l">
                <a:lnSpc>
                  <a:spcPct val="75000"/>
                </a:lnSpc>
                <a:buFontTx/>
                <a:buChar char="•"/>
              </a:pPr>
              <a:r>
                <a:rPr lang="en-US" sz="1200" b="0">
                  <a:solidFill>
                    <a:schemeClr val="bg2"/>
                  </a:solidFill>
                </a:rPr>
                <a:t> Pray Maghrib and Isha combined with Qasr</a:t>
              </a:r>
            </a:p>
            <a:p>
              <a:pPr algn="l">
                <a:lnSpc>
                  <a:spcPct val="75000"/>
                </a:lnSpc>
                <a:buFontTx/>
                <a:buChar char="•"/>
              </a:pPr>
              <a:r>
                <a:rPr lang="en-US" sz="1200" b="0">
                  <a:solidFill>
                    <a:schemeClr val="bg2"/>
                  </a:solidFill>
                </a:rPr>
                <a:t> Sleep the night until Fajr</a:t>
              </a:r>
            </a:p>
            <a:p>
              <a:pPr algn="l">
                <a:lnSpc>
                  <a:spcPct val="75000"/>
                </a:lnSpc>
                <a:buFontTx/>
                <a:buChar char="•"/>
              </a:pPr>
              <a:r>
                <a:rPr lang="en-US" sz="1200" b="0">
                  <a:solidFill>
                    <a:schemeClr val="bg2"/>
                  </a:solidFill>
                </a:rPr>
                <a:t> Pray Fajr early in its time &amp; then make Dhikr</a:t>
              </a:r>
            </a:p>
            <a:p>
              <a:pPr algn="l">
                <a:lnSpc>
                  <a:spcPct val="75000"/>
                </a:lnSpc>
                <a:buFontTx/>
                <a:buChar char="•"/>
              </a:pPr>
              <a:r>
                <a:rPr lang="en-US" sz="1200" b="0">
                  <a:solidFill>
                    <a:schemeClr val="bg2"/>
                  </a:solidFill>
                </a:rPr>
                <a:t> Leave Muzdalifah for Mina shortly before sunrise</a:t>
              </a:r>
            </a:p>
          </p:txBody>
        </p:sp>
        <p:grpSp>
          <p:nvGrpSpPr>
            <p:cNvPr id="13" name="Group 75"/>
            <p:cNvGrpSpPr>
              <a:grpSpLocks/>
            </p:cNvGrpSpPr>
            <p:nvPr/>
          </p:nvGrpSpPr>
          <p:grpSpPr bwMode="auto">
            <a:xfrm>
              <a:off x="3881" y="1079"/>
              <a:ext cx="1773" cy="1314"/>
              <a:chOff x="3881" y="1079"/>
              <a:chExt cx="1773" cy="1314"/>
            </a:xfrm>
          </p:grpSpPr>
          <p:grpSp>
            <p:nvGrpSpPr>
              <p:cNvPr id="14" name="Group 68"/>
              <p:cNvGrpSpPr>
                <a:grpSpLocks/>
              </p:cNvGrpSpPr>
              <p:nvPr/>
            </p:nvGrpSpPr>
            <p:grpSpPr bwMode="auto">
              <a:xfrm>
                <a:off x="3881" y="1763"/>
                <a:ext cx="607" cy="243"/>
                <a:chOff x="3881" y="1763"/>
                <a:chExt cx="607" cy="243"/>
              </a:xfrm>
            </p:grpSpPr>
            <p:cxnSp>
              <p:nvCxnSpPr>
                <p:cNvPr id="9261" name="AutoShape 21"/>
                <p:cNvCxnSpPr>
                  <a:cxnSpLocks noChangeShapeType="1"/>
                </p:cNvCxnSpPr>
                <p:nvPr/>
              </p:nvCxnSpPr>
              <p:spPr bwMode="auto">
                <a:xfrm rot="10800000">
                  <a:off x="3881" y="1815"/>
                  <a:ext cx="607" cy="2"/>
                </a:xfrm>
                <a:prstGeom prst="curvedConnector3">
                  <a:avLst>
                    <a:gd name="adj1" fmla="val 49917"/>
                  </a:avLst>
                </a:prstGeom>
                <a:noFill/>
                <a:ln w="57150">
                  <a:solidFill>
                    <a:srgbClr val="00FF00"/>
                  </a:solidFill>
                  <a:round/>
                  <a:headEnd/>
                  <a:tailEnd type="triangle" w="med" len="med"/>
                </a:ln>
              </p:spPr>
            </p:cxnSp>
            <p:sp>
              <p:nvSpPr>
                <p:cNvPr id="9262" name="Text Box 42"/>
                <p:cNvSpPr txBox="1">
                  <a:spLocks noChangeArrowheads="1"/>
                </p:cNvSpPr>
                <p:nvPr/>
              </p:nvSpPr>
              <p:spPr bwMode="auto">
                <a:xfrm>
                  <a:off x="4183" y="1763"/>
                  <a:ext cx="180" cy="243"/>
                </a:xfrm>
                <a:prstGeom prst="rect">
                  <a:avLst/>
                </a:prstGeom>
                <a:noFill/>
                <a:ln w="12700">
                  <a:noFill/>
                  <a:miter lim="800000"/>
                  <a:headEnd/>
                  <a:tailEnd/>
                </a:ln>
              </p:spPr>
              <p:txBody>
                <a:bodyPr wrap="none">
                  <a:spAutoFit/>
                </a:bodyPr>
                <a:lstStyle/>
                <a:p>
                  <a:pPr algn="l">
                    <a:lnSpc>
                      <a:spcPct val="120000"/>
                    </a:lnSpc>
                  </a:pPr>
                  <a:r>
                    <a:rPr lang="en-US" sz="1600"/>
                    <a:t>3</a:t>
                  </a:r>
                </a:p>
              </p:txBody>
            </p:sp>
          </p:grpSp>
          <p:sp>
            <p:nvSpPr>
              <p:cNvPr id="9260" name="AutoShape 57"/>
              <p:cNvSpPr>
                <a:spLocks noChangeArrowheads="1"/>
              </p:cNvSpPr>
              <p:nvPr/>
            </p:nvSpPr>
            <p:spPr bwMode="auto">
              <a:xfrm>
                <a:off x="5507" y="1079"/>
                <a:ext cx="147" cy="1314"/>
              </a:xfrm>
              <a:prstGeom prst="downArrow">
                <a:avLst>
                  <a:gd name="adj1" fmla="val 50000"/>
                  <a:gd name="adj2" fmla="val 223469"/>
                </a:avLst>
              </a:prstGeom>
              <a:solidFill>
                <a:srgbClr val="00FF00"/>
              </a:solidFill>
              <a:ln w="12700">
                <a:solidFill>
                  <a:srgbClr val="00FF00"/>
                </a:solidFill>
                <a:miter lim="800000"/>
                <a:headEnd/>
                <a:tailEnd/>
              </a:ln>
            </p:spPr>
            <p:txBody>
              <a:bodyPr anchor="ctr">
                <a:spAutoFit/>
              </a:bodyPr>
              <a:lstStyle/>
              <a:p>
                <a:endParaRPr lang="en-US"/>
              </a:p>
            </p:txBody>
          </p:sp>
        </p:grpSp>
      </p:grpSp>
      <p:grpSp>
        <p:nvGrpSpPr>
          <p:cNvPr id="15" name="Group 83"/>
          <p:cNvGrpSpPr>
            <a:grpSpLocks/>
          </p:cNvGrpSpPr>
          <p:nvPr/>
        </p:nvGrpSpPr>
        <p:grpSpPr bwMode="auto">
          <a:xfrm>
            <a:off x="4106863" y="2827338"/>
            <a:ext cx="4999037" cy="3979862"/>
            <a:chOff x="2587" y="1781"/>
            <a:chExt cx="3149" cy="2507"/>
          </a:xfrm>
        </p:grpSpPr>
        <p:sp>
          <p:nvSpPr>
            <p:cNvPr id="9251" name="AutoShape 7" descr="Parchment"/>
            <p:cNvSpPr>
              <a:spLocks noChangeArrowheads="1"/>
            </p:cNvSpPr>
            <p:nvPr/>
          </p:nvSpPr>
          <p:spPr bwMode="auto">
            <a:xfrm>
              <a:off x="3591" y="3200"/>
              <a:ext cx="2145" cy="1088"/>
            </a:xfrm>
            <a:prstGeom prst="roundRect">
              <a:avLst>
                <a:gd name="adj" fmla="val 16667"/>
              </a:avLst>
            </a:prstGeom>
            <a:blipFill dpi="0" rotWithShape="0">
              <a:blip r:embed="rId4" cstate="print"/>
              <a:srcRect/>
              <a:tile tx="0" ty="0" sx="100000" sy="100000" flip="none" algn="tl"/>
            </a:blipFill>
            <a:ln w="12700">
              <a:noFill/>
              <a:round/>
              <a:headEnd/>
              <a:tailEnd/>
            </a:ln>
          </p:spPr>
          <p:txBody>
            <a:bodyPr lIns="0" tIns="27432" rIns="0" bIns="27432" anchor="ctr">
              <a:spAutoFit/>
            </a:bodyPr>
            <a:lstStyle/>
            <a:p>
              <a:pPr>
                <a:lnSpc>
                  <a:spcPct val="75000"/>
                </a:lnSpc>
              </a:pPr>
              <a:r>
                <a:rPr lang="en-US" sz="1400" dirty="0">
                  <a:solidFill>
                    <a:srgbClr val="A50021"/>
                  </a:solidFill>
                </a:rPr>
                <a:t>5</a:t>
              </a:r>
              <a:r>
                <a:rPr lang="en-US" sz="1400" dirty="0">
                  <a:solidFill>
                    <a:srgbClr val="FD1705"/>
                  </a:solidFill>
                </a:rPr>
                <a:t> - Mina</a:t>
              </a:r>
              <a:r>
                <a:rPr lang="en-US" sz="1400" dirty="0">
                  <a:solidFill>
                    <a:schemeClr val="bg2"/>
                  </a:solidFill>
                </a:rPr>
                <a:t> - </a:t>
              </a:r>
              <a:r>
                <a:rPr lang="en-US" sz="1400" dirty="0">
                  <a:solidFill>
                    <a:srgbClr val="0A21F8"/>
                  </a:solidFill>
                </a:rPr>
                <a:t>10</a:t>
              </a:r>
              <a:r>
                <a:rPr lang="en-US" sz="1400" baseline="30000" dirty="0">
                  <a:solidFill>
                    <a:srgbClr val="0A21F8"/>
                  </a:solidFill>
                </a:rPr>
                <a:t>th</a:t>
              </a:r>
              <a:endParaRPr lang="en-US" sz="1400" dirty="0">
                <a:solidFill>
                  <a:srgbClr val="0A21F8"/>
                </a:solidFill>
              </a:endParaRPr>
            </a:p>
            <a:p>
              <a:pPr algn="l">
                <a:lnSpc>
                  <a:spcPct val="75000"/>
                </a:lnSpc>
                <a:buFontTx/>
                <a:buChar char="•"/>
              </a:pPr>
              <a:r>
                <a:rPr lang="en-US" sz="1200" b="0" dirty="0">
                  <a:solidFill>
                    <a:schemeClr val="bg2"/>
                  </a:solidFill>
                </a:rPr>
                <a:t> Arrive in Mina in the morning</a:t>
              </a:r>
            </a:p>
            <a:p>
              <a:pPr algn="l">
                <a:lnSpc>
                  <a:spcPct val="75000"/>
                </a:lnSpc>
                <a:buFontTx/>
                <a:buChar char="•"/>
              </a:pPr>
              <a:r>
                <a:rPr lang="en-US" sz="1200" b="0" dirty="0">
                  <a:solidFill>
                    <a:schemeClr val="bg2"/>
                  </a:solidFill>
                </a:rPr>
                <a:t> Go to </a:t>
              </a:r>
              <a:r>
                <a:rPr lang="en-US" sz="1200" b="0" dirty="0" err="1">
                  <a:solidFill>
                    <a:schemeClr val="bg2"/>
                  </a:solidFill>
                </a:rPr>
                <a:t>Jamrat</a:t>
              </a:r>
              <a:r>
                <a:rPr lang="en-US" sz="1200" b="0" dirty="0">
                  <a:solidFill>
                    <a:schemeClr val="bg2"/>
                  </a:solidFill>
                </a:rPr>
                <a:t> al-</a:t>
              </a:r>
              <a:r>
                <a:rPr lang="en-US" sz="1200" b="0" dirty="0" err="1">
                  <a:solidFill>
                    <a:schemeClr val="bg2"/>
                  </a:solidFill>
                </a:rPr>
                <a:t>Aqabah</a:t>
              </a:r>
              <a:r>
                <a:rPr lang="en-US" sz="1200" b="0" dirty="0">
                  <a:solidFill>
                    <a:schemeClr val="bg2"/>
                  </a:solidFill>
                </a:rPr>
                <a:t> and stone it with 7 pebbles</a:t>
              </a:r>
            </a:p>
            <a:p>
              <a:pPr algn="l">
                <a:lnSpc>
                  <a:spcPct val="75000"/>
                </a:lnSpc>
                <a:buFontTx/>
                <a:buChar char="•"/>
              </a:pPr>
              <a:r>
                <a:rPr lang="en-US" sz="1200" b="0" dirty="0">
                  <a:solidFill>
                    <a:schemeClr val="bg2"/>
                  </a:solidFill>
                </a:rPr>
                <a:t> Slaughter your animal</a:t>
              </a:r>
            </a:p>
            <a:p>
              <a:pPr algn="l">
                <a:lnSpc>
                  <a:spcPct val="75000"/>
                </a:lnSpc>
                <a:buFontTx/>
                <a:buChar char="•"/>
              </a:pPr>
              <a:r>
                <a:rPr lang="en-US" sz="1200" b="0" dirty="0">
                  <a:solidFill>
                    <a:schemeClr val="bg2"/>
                  </a:solidFill>
                </a:rPr>
                <a:t> Shave or trim off your hair</a:t>
              </a:r>
            </a:p>
            <a:p>
              <a:pPr algn="l">
                <a:lnSpc>
                  <a:spcPct val="75000"/>
                </a:lnSpc>
                <a:buFontTx/>
                <a:buChar char="•"/>
              </a:pPr>
              <a:r>
                <a:rPr lang="en-US" sz="1200" b="0" dirty="0">
                  <a:solidFill>
                    <a:schemeClr val="bg2"/>
                  </a:solidFill>
                </a:rPr>
                <a:t> First </a:t>
              </a:r>
              <a:r>
                <a:rPr lang="en-US" sz="1200" b="0" dirty="0" err="1">
                  <a:solidFill>
                    <a:schemeClr val="bg2"/>
                  </a:solidFill>
                </a:rPr>
                <a:t>TaHallul</a:t>
              </a:r>
              <a:r>
                <a:rPr lang="en-US" sz="1200" b="0" dirty="0">
                  <a:solidFill>
                    <a:schemeClr val="bg2"/>
                  </a:solidFill>
                </a:rPr>
                <a:t>: Take off Ihram towels. All restrictions lifted except sexual intercourse</a:t>
              </a:r>
            </a:p>
            <a:p>
              <a:pPr algn="l">
                <a:lnSpc>
                  <a:spcPct val="75000"/>
                </a:lnSpc>
                <a:buFontTx/>
                <a:buChar char="•"/>
              </a:pPr>
              <a:r>
                <a:rPr lang="en-US" sz="1200" b="0" dirty="0">
                  <a:solidFill>
                    <a:schemeClr val="bg2"/>
                  </a:solidFill>
                </a:rPr>
                <a:t> Take a shower and put on normal clothes</a:t>
              </a:r>
            </a:p>
            <a:p>
              <a:pPr algn="l">
                <a:lnSpc>
                  <a:spcPct val="75000"/>
                </a:lnSpc>
                <a:buFontTx/>
                <a:buChar char="•"/>
              </a:pPr>
              <a:r>
                <a:rPr lang="en-US" sz="1200" b="0" dirty="0">
                  <a:solidFill>
                    <a:schemeClr val="bg2"/>
                  </a:solidFill>
                </a:rPr>
                <a:t> Go to Makkah for </a:t>
              </a:r>
              <a:r>
                <a:rPr lang="en-US" sz="1200" b="0" dirty="0" err="1">
                  <a:solidFill>
                    <a:schemeClr val="bg2"/>
                  </a:solidFill>
                </a:rPr>
                <a:t>Tawaf</a:t>
              </a:r>
              <a:r>
                <a:rPr lang="en-US" sz="1200" b="0" dirty="0">
                  <a:solidFill>
                    <a:schemeClr val="bg2"/>
                  </a:solidFill>
                </a:rPr>
                <a:t> al-</a:t>
              </a:r>
              <a:r>
                <a:rPr lang="en-US" sz="1200" b="0" dirty="0" err="1">
                  <a:solidFill>
                    <a:schemeClr val="bg2"/>
                  </a:solidFill>
                </a:rPr>
                <a:t>Ifadah</a:t>
              </a:r>
              <a:endParaRPr lang="en-US" sz="1200" b="0" dirty="0">
                <a:solidFill>
                  <a:schemeClr val="bg2"/>
                </a:solidFill>
              </a:endParaRPr>
            </a:p>
          </p:txBody>
        </p:sp>
        <p:grpSp>
          <p:nvGrpSpPr>
            <p:cNvPr id="16" name="Group 76"/>
            <p:cNvGrpSpPr>
              <a:grpSpLocks/>
            </p:cNvGrpSpPr>
            <p:nvPr/>
          </p:nvGrpSpPr>
          <p:grpSpPr bwMode="auto">
            <a:xfrm>
              <a:off x="2587" y="1781"/>
              <a:ext cx="1015" cy="1600"/>
              <a:chOff x="2587" y="1781"/>
              <a:chExt cx="1015" cy="1600"/>
            </a:xfrm>
          </p:grpSpPr>
          <p:grpSp>
            <p:nvGrpSpPr>
              <p:cNvPr id="17" name="Group 69"/>
              <p:cNvGrpSpPr>
                <a:grpSpLocks/>
              </p:cNvGrpSpPr>
              <p:nvPr/>
            </p:nvGrpSpPr>
            <p:grpSpPr bwMode="auto">
              <a:xfrm>
                <a:off x="2587" y="1781"/>
                <a:ext cx="391" cy="243"/>
                <a:chOff x="2587" y="1781"/>
                <a:chExt cx="391" cy="243"/>
              </a:xfrm>
            </p:grpSpPr>
            <p:cxnSp>
              <p:nvCxnSpPr>
                <p:cNvPr id="9255" name="AutoShape 22"/>
                <p:cNvCxnSpPr>
                  <a:cxnSpLocks noChangeShapeType="1"/>
                </p:cNvCxnSpPr>
                <p:nvPr/>
              </p:nvCxnSpPr>
              <p:spPr bwMode="auto">
                <a:xfrm rot="10800000" flipV="1">
                  <a:off x="2587" y="1815"/>
                  <a:ext cx="391" cy="7"/>
                </a:xfrm>
                <a:prstGeom prst="curvedConnector3">
                  <a:avLst>
                    <a:gd name="adj1" fmla="val 49870"/>
                  </a:avLst>
                </a:prstGeom>
                <a:noFill/>
                <a:ln w="57150">
                  <a:solidFill>
                    <a:srgbClr val="FF99FF"/>
                  </a:solidFill>
                  <a:round/>
                  <a:headEnd/>
                  <a:tailEnd type="triangle" w="med" len="med"/>
                </a:ln>
              </p:spPr>
            </p:cxnSp>
            <p:sp>
              <p:nvSpPr>
                <p:cNvPr id="9256" name="Text Box 43"/>
                <p:cNvSpPr txBox="1">
                  <a:spLocks noChangeArrowheads="1"/>
                </p:cNvSpPr>
                <p:nvPr/>
              </p:nvSpPr>
              <p:spPr bwMode="auto">
                <a:xfrm>
                  <a:off x="2749" y="1781"/>
                  <a:ext cx="180" cy="243"/>
                </a:xfrm>
                <a:prstGeom prst="rect">
                  <a:avLst/>
                </a:prstGeom>
                <a:noFill/>
                <a:ln w="12700">
                  <a:noFill/>
                  <a:miter lim="800000"/>
                  <a:headEnd/>
                  <a:tailEnd/>
                </a:ln>
              </p:spPr>
              <p:txBody>
                <a:bodyPr wrap="none">
                  <a:spAutoFit/>
                </a:bodyPr>
                <a:lstStyle/>
                <a:p>
                  <a:pPr algn="l">
                    <a:lnSpc>
                      <a:spcPct val="120000"/>
                    </a:lnSpc>
                  </a:pPr>
                  <a:r>
                    <a:rPr lang="en-US" sz="1600"/>
                    <a:t>4</a:t>
                  </a:r>
                </a:p>
              </p:txBody>
            </p:sp>
          </p:grpSp>
          <p:sp>
            <p:nvSpPr>
              <p:cNvPr id="9254" name="AutoShape 61"/>
              <p:cNvSpPr>
                <a:spLocks noChangeArrowheads="1"/>
              </p:cNvSpPr>
              <p:nvPr/>
            </p:nvSpPr>
            <p:spPr bwMode="auto">
              <a:xfrm rot="21321119" flipH="1">
                <a:off x="3413" y="2987"/>
                <a:ext cx="189" cy="394"/>
              </a:xfrm>
              <a:prstGeom prst="curvedLeftArrow">
                <a:avLst>
                  <a:gd name="adj1" fmla="val 41693"/>
                  <a:gd name="adj2" fmla="val 83386"/>
                  <a:gd name="adj3" fmla="val 54000"/>
                </a:avLst>
              </a:prstGeom>
              <a:solidFill>
                <a:srgbClr val="FF99FF"/>
              </a:solidFill>
              <a:ln w="12700">
                <a:solidFill>
                  <a:srgbClr val="FF99FF"/>
                </a:solidFill>
                <a:miter lim="800000"/>
                <a:headEnd/>
                <a:tailEnd/>
              </a:ln>
            </p:spPr>
            <p:txBody>
              <a:bodyPr anchor="ctr">
                <a:spAutoFit/>
              </a:bodyPr>
              <a:lstStyle/>
              <a:p>
                <a:endParaRPr lang="en-US"/>
              </a:p>
            </p:txBody>
          </p:sp>
        </p:grpSp>
      </p:grpSp>
      <p:grpSp>
        <p:nvGrpSpPr>
          <p:cNvPr id="18" name="Group 73"/>
          <p:cNvGrpSpPr>
            <a:grpSpLocks/>
          </p:cNvGrpSpPr>
          <p:nvPr/>
        </p:nvGrpSpPr>
        <p:grpSpPr bwMode="auto">
          <a:xfrm>
            <a:off x="3292475" y="4430713"/>
            <a:ext cx="1893888" cy="674687"/>
            <a:chOff x="1859" y="2831"/>
            <a:chExt cx="1193" cy="425"/>
          </a:xfrm>
        </p:grpSpPr>
        <p:graphicFrame>
          <p:nvGraphicFramePr>
            <p:cNvPr id="9218" name="Object 11"/>
            <p:cNvGraphicFramePr>
              <a:graphicFrameLocks noChangeAspect="1"/>
            </p:cNvGraphicFramePr>
            <p:nvPr/>
          </p:nvGraphicFramePr>
          <p:xfrm>
            <a:off x="2084" y="2831"/>
            <a:ext cx="968" cy="425"/>
          </p:xfrm>
          <a:graphic>
            <a:graphicData uri="http://schemas.openxmlformats.org/presentationml/2006/ole">
              <mc:AlternateContent xmlns:mc="http://schemas.openxmlformats.org/markup-compatibility/2006">
                <mc:Choice xmlns:v="urn:schemas-microsoft-com:vml" Requires="v">
                  <p:oleObj spid="_x0000_s43015" name="Photo Editor Photo" r:id="rId9" imgW="2734057" imgH="1200318" progId="">
                    <p:embed/>
                  </p:oleObj>
                </mc:Choice>
                <mc:Fallback>
                  <p:oleObj name="Photo Editor Photo" r:id="rId9" imgW="2734057" imgH="1200318" progId="">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4" y="2831"/>
                          <a:ext cx="968"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50" name="AutoShape 63"/>
            <p:cNvSpPr>
              <a:spLocks noChangeArrowheads="1"/>
            </p:cNvSpPr>
            <p:nvPr/>
          </p:nvSpPr>
          <p:spPr bwMode="auto">
            <a:xfrm>
              <a:off x="1859" y="3067"/>
              <a:ext cx="227" cy="97"/>
            </a:xfrm>
            <a:prstGeom prst="rightArrow">
              <a:avLst>
                <a:gd name="adj1" fmla="val 50000"/>
                <a:gd name="adj2" fmla="val 58505"/>
              </a:avLst>
            </a:prstGeom>
            <a:noFill/>
            <a:ln w="12700">
              <a:solidFill>
                <a:schemeClr val="hlink"/>
              </a:solidFill>
              <a:miter lim="800000"/>
              <a:headEnd/>
              <a:tailEnd/>
            </a:ln>
          </p:spPr>
          <p:txBody>
            <a:bodyPr wrap="none" anchor="ctr">
              <a:spAutoFit/>
            </a:bodyPr>
            <a:lstStyle/>
            <a:p>
              <a:endParaRPr lang="en-US"/>
            </a:p>
          </p:txBody>
        </p:sp>
      </p:grpSp>
      <p:grpSp>
        <p:nvGrpSpPr>
          <p:cNvPr id="19" name="Group 90"/>
          <p:cNvGrpSpPr>
            <a:grpSpLocks/>
          </p:cNvGrpSpPr>
          <p:nvPr/>
        </p:nvGrpSpPr>
        <p:grpSpPr bwMode="auto">
          <a:xfrm>
            <a:off x="938213" y="3429000"/>
            <a:ext cx="4735512" cy="3324225"/>
            <a:chOff x="591" y="2160"/>
            <a:chExt cx="2983" cy="2094"/>
          </a:xfrm>
        </p:grpSpPr>
        <p:sp>
          <p:nvSpPr>
            <p:cNvPr id="9245" name="AutoShape 8" descr="Parchment"/>
            <p:cNvSpPr>
              <a:spLocks noChangeArrowheads="1"/>
            </p:cNvSpPr>
            <p:nvPr/>
          </p:nvSpPr>
          <p:spPr bwMode="auto">
            <a:xfrm>
              <a:off x="1879" y="3504"/>
              <a:ext cx="1505" cy="750"/>
            </a:xfrm>
            <a:prstGeom prst="roundRect">
              <a:avLst>
                <a:gd name="adj" fmla="val 16667"/>
              </a:avLst>
            </a:prstGeom>
            <a:blipFill dpi="0" rotWithShape="0">
              <a:blip r:embed="rId4" cstate="print"/>
              <a:srcRect/>
              <a:tile tx="0" ty="0" sx="100000" sy="100000" flip="none" algn="tl"/>
            </a:blipFill>
            <a:ln w="12700">
              <a:noFill/>
              <a:round/>
              <a:headEnd/>
              <a:tailEnd/>
            </a:ln>
          </p:spPr>
          <p:txBody>
            <a:bodyPr lIns="0" tIns="27432" rIns="0" bIns="27432" anchor="ctr">
              <a:spAutoFit/>
            </a:bodyPr>
            <a:lstStyle/>
            <a:p>
              <a:pPr>
                <a:lnSpc>
                  <a:spcPct val="75000"/>
                </a:lnSpc>
              </a:pPr>
              <a:r>
                <a:rPr lang="en-US" sz="1400" dirty="0">
                  <a:solidFill>
                    <a:srgbClr val="A50021"/>
                  </a:solidFill>
                </a:rPr>
                <a:t>6</a:t>
              </a:r>
              <a:r>
                <a:rPr lang="en-US" sz="1400" dirty="0">
                  <a:solidFill>
                    <a:srgbClr val="FD1705"/>
                  </a:solidFill>
                </a:rPr>
                <a:t> - Makkah</a:t>
              </a:r>
              <a:r>
                <a:rPr lang="en-US" sz="1400" dirty="0">
                  <a:solidFill>
                    <a:schemeClr val="bg2"/>
                  </a:solidFill>
                </a:rPr>
                <a:t> - </a:t>
              </a:r>
              <a:r>
                <a:rPr lang="en-US" sz="1400" dirty="0">
                  <a:solidFill>
                    <a:srgbClr val="0A21F8"/>
                  </a:solidFill>
                </a:rPr>
                <a:t>10</a:t>
              </a:r>
              <a:r>
                <a:rPr lang="en-US" sz="1400" baseline="30000" dirty="0">
                  <a:solidFill>
                    <a:srgbClr val="0A21F8"/>
                  </a:solidFill>
                </a:rPr>
                <a:t>th</a:t>
              </a:r>
              <a:endParaRPr lang="en-US" sz="1400" b="0" dirty="0">
                <a:solidFill>
                  <a:srgbClr val="0A21F8"/>
                </a:solidFill>
              </a:endParaRPr>
            </a:p>
            <a:p>
              <a:pPr algn="l">
                <a:lnSpc>
                  <a:spcPct val="75000"/>
                </a:lnSpc>
                <a:buFontTx/>
                <a:buChar char="•"/>
              </a:pPr>
              <a:r>
                <a:rPr lang="en-US" sz="1200" b="0" dirty="0">
                  <a:solidFill>
                    <a:schemeClr val="bg2"/>
                  </a:solidFill>
                </a:rPr>
                <a:t> Proceed to al-</a:t>
              </a:r>
              <a:r>
                <a:rPr lang="en-US" sz="1200" b="0" dirty="0" err="1">
                  <a:solidFill>
                    <a:schemeClr val="bg2"/>
                  </a:solidFill>
                </a:rPr>
                <a:t>Masjid</a:t>
              </a:r>
              <a:r>
                <a:rPr lang="en-US" sz="1200" b="0" dirty="0">
                  <a:solidFill>
                    <a:schemeClr val="bg2"/>
                  </a:solidFill>
                </a:rPr>
                <a:t> al-</a:t>
              </a:r>
              <a:r>
                <a:rPr lang="en-US" sz="1200" b="0" dirty="0" err="1">
                  <a:solidFill>
                    <a:schemeClr val="bg2"/>
                  </a:solidFill>
                </a:rPr>
                <a:t>Haram</a:t>
              </a:r>
              <a:endParaRPr lang="en-US" sz="1200" b="0" dirty="0">
                <a:solidFill>
                  <a:schemeClr val="bg2"/>
                </a:solidFill>
              </a:endParaRPr>
            </a:p>
            <a:p>
              <a:pPr algn="l">
                <a:lnSpc>
                  <a:spcPct val="75000"/>
                </a:lnSpc>
                <a:buFontTx/>
                <a:buChar char="•"/>
              </a:pPr>
              <a:r>
                <a:rPr lang="en-US" sz="1200" b="0" dirty="0">
                  <a:solidFill>
                    <a:schemeClr val="bg2"/>
                  </a:solidFill>
                </a:rPr>
                <a:t> Perform </a:t>
              </a:r>
              <a:r>
                <a:rPr lang="en-US" sz="1200" b="0" dirty="0" err="1">
                  <a:solidFill>
                    <a:schemeClr val="bg2"/>
                  </a:solidFill>
                </a:rPr>
                <a:t>Tawaf</a:t>
              </a:r>
              <a:r>
                <a:rPr lang="en-US" sz="1200" b="0" dirty="0">
                  <a:solidFill>
                    <a:schemeClr val="bg2"/>
                  </a:solidFill>
                </a:rPr>
                <a:t> al-</a:t>
              </a:r>
              <a:r>
                <a:rPr lang="en-US" sz="1200" b="0" dirty="0" err="1">
                  <a:solidFill>
                    <a:schemeClr val="bg2"/>
                  </a:solidFill>
                </a:rPr>
                <a:t>Ifadah</a:t>
              </a:r>
              <a:endParaRPr lang="en-US" sz="1200" b="0" dirty="0">
                <a:solidFill>
                  <a:schemeClr val="bg2"/>
                </a:solidFill>
              </a:endParaRPr>
            </a:p>
            <a:p>
              <a:pPr algn="l">
                <a:lnSpc>
                  <a:spcPct val="75000"/>
                </a:lnSpc>
                <a:buFontTx/>
                <a:buChar char="•"/>
              </a:pPr>
              <a:r>
                <a:rPr lang="en-US" sz="1200" b="0" dirty="0">
                  <a:solidFill>
                    <a:schemeClr val="bg2"/>
                  </a:solidFill>
                </a:rPr>
                <a:t> Perform </a:t>
              </a:r>
              <a:r>
                <a:rPr lang="en-US" sz="1200" b="0" dirty="0" err="1">
                  <a:solidFill>
                    <a:schemeClr val="bg2"/>
                  </a:solidFill>
                </a:rPr>
                <a:t>Sa'y</a:t>
              </a:r>
              <a:endParaRPr lang="en-US" sz="1200" b="0" dirty="0">
                <a:solidFill>
                  <a:schemeClr val="bg2"/>
                </a:solidFill>
              </a:endParaRPr>
            </a:p>
            <a:p>
              <a:pPr algn="l">
                <a:lnSpc>
                  <a:spcPct val="75000"/>
                </a:lnSpc>
                <a:buFontTx/>
                <a:buChar char="•"/>
              </a:pPr>
              <a:r>
                <a:rPr lang="en-US" sz="1200" b="0" dirty="0">
                  <a:solidFill>
                    <a:schemeClr val="bg2"/>
                  </a:solidFill>
                </a:rPr>
                <a:t> Full </a:t>
              </a:r>
              <a:r>
                <a:rPr lang="en-US" sz="1200" b="0" dirty="0" err="1">
                  <a:solidFill>
                    <a:schemeClr val="bg2"/>
                  </a:solidFill>
                </a:rPr>
                <a:t>taHallul</a:t>
              </a:r>
              <a:r>
                <a:rPr lang="en-US" sz="1200" b="0" dirty="0">
                  <a:solidFill>
                    <a:schemeClr val="bg2"/>
                  </a:solidFill>
                </a:rPr>
                <a:t>: All restrictions lifted</a:t>
              </a:r>
            </a:p>
            <a:p>
              <a:pPr algn="l">
                <a:lnSpc>
                  <a:spcPct val="75000"/>
                </a:lnSpc>
                <a:buFontTx/>
                <a:buChar char="•"/>
              </a:pPr>
              <a:r>
                <a:rPr lang="en-US" sz="1200" b="0" dirty="0">
                  <a:solidFill>
                    <a:schemeClr val="bg2"/>
                  </a:solidFill>
                </a:rPr>
                <a:t> Go back to Mina</a:t>
              </a:r>
            </a:p>
          </p:txBody>
        </p:sp>
        <p:grpSp>
          <p:nvGrpSpPr>
            <p:cNvPr id="20" name="Group 70"/>
            <p:cNvGrpSpPr>
              <a:grpSpLocks/>
            </p:cNvGrpSpPr>
            <p:nvPr/>
          </p:nvGrpSpPr>
          <p:grpSpPr bwMode="auto">
            <a:xfrm>
              <a:off x="591" y="2160"/>
              <a:ext cx="1543" cy="332"/>
              <a:chOff x="591" y="2160"/>
              <a:chExt cx="1543" cy="332"/>
            </a:xfrm>
          </p:grpSpPr>
          <p:cxnSp>
            <p:nvCxnSpPr>
              <p:cNvPr id="9248" name="AutoShape 23"/>
              <p:cNvCxnSpPr>
                <a:cxnSpLocks noChangeShapeType="1"/>
              </p:cNvCxnSpPr>
              <p:nvPr/>
            </p:nvCxnSpPr>
            <p:spPr bwMode="auto">
              <a:xfrm rot="5400000">
                <a:off x="1267" y="1484"/>
                <a:ext cx="192" cy="1543"/>
              </a:xfrm>
              <a:prstGeom prst="curvedConnector3">
                <a:avLst>
                  <a:gd name="adj1" fmla="val 161977"/>
                </a:avLst>
              </a:prstGeom>
              <a:noFill/>
              <a:ln w="57150">
                <a:solidFill>
                  <a:srgbClr val="B80000"/>
                </a:solidFill>
                <a:round/>
                <a:headEnd/>
                <a:tailEnd type="triangle" w="med" len="med"/>
              </a:ln>
            </p:spPr>
          </p:cxnSp>
          <p:sp>
            <p:nvSpPr>
              <p:cNvPr id="9249" name="Text Box 47"/>
              <p:cNvSpPr txBox="1">
                <a:spLocks noChangeArrowheads="1"/>
              </p:cNvSpPr>
              <p:nvPr/>
            </p:nvSpPr>
            <p:spPr bwMode="auto">
              <a:xfrm>
                <a:off x="1256" y="2249"/>
                <a:ext cx="180" cy="243"/>
              </a:xfrm>
              <a:prstGeom prst="rect">
                <a:avLst/>
              </a:prstGeom>
              <a:noFill/>
              <a:ln w="12700">
                <a:noFill/>
                <a:miter lim="800000"/>
                <a:headEnd/>
                <a:tailEnd/>
              </a:ln>
            </p:spPr>
            <p:txBody>
              <a:bodyPr wrap="none">
                <a:spAutoFit/>
              </a:bodyPr>
              <a:lstStyle/>
              <a:p>
                <a:pPr algn="l">
                  <a:lnSpc>
                    <a:spcPct val="120000"/>
                  </a:lnSpc>
                </a:pPr>
                <a:r>
                  <a:rPr lang="en-US" sz="1600"/>
                  <a:t>5</a:t>
                </a:r>
              </a:p>
            </p:txBody>
          </p:sp>
        </p:grpSp>
        <p:sp>
          <p:nvSpPr>
            <p:cNvPr id="9247" name="AutoShape 87"/>
            <p:cNvSpPr>
              <a:spLocks noChangeArrowheads="1"/>
            </p:cNvSpPr>
            <p:nvPr/>
          </p:nvSpPr>
          <p:spPr bwMode="auto">
            <a:xfrm flipH="1">
              <a:off x="3156" y="3369"/>
              <a:ext cx="418" cy="126"/>
            </a:xfrm>
            <a:prstGeom prst="curvedDownArrow">
              <a:avLst>
                <a:gd name="adj1" fmla="val 66349"/>
                <a:gd name="adj2" fmla="val 132698"/>
                <a:gd name="adj3" fmla="val 33333"/>
              </a:avLst>
            </a:prstGeom>
            <a:solidFill>
              <a:srgbClr val="B80000"/>
            </a:solidFill>
            <a:ln w="12700">
              <a:solidFill>
                <a:srgbClr val="B80000"/>
              </a:solidFill>
              <a:miter lim="800000"/>
              <a:headEnd/>
              <a:tailEnd/>
            </a:ln>
          </p:spPr>
          <p:txBody>
            <a:bodyPr wrap="none" anchor="ctr">
              <a:spAutoFit/>
            </a:bodyPr>
            <a:lstStyle/>
            <a:p>
              <a:endParaRPr lang="en-US"/>
            </a:p>
          </p:txBody>
        </p:sp>
      </p:grpSp>
      <p:grpSp>
        <p:nvGrpSpPr>
          <p:cNvPr id="21" name="Group 91"/>
          <p:cNvGrpSpPr>
            <a:grpSpLocks/>
          </p:cNvGrpSpPr>
          <p:nvPr/>
        </p:nvGrpSpPr>
        <p:grpSpPr bwMode="auto">
          <a:xfrm>
            <a:off x="225425" y="3429000"/>
            <a:ext cx="3162300" cy="3298825"/>
            <a:chOff x="142" y="2160"/>
            <a:chExt cx="1992" cy="2078"/>
          </a:xfrm>
        </p:grpSpPr>
        <p:sp>
          <p:nvSpPr>
            <p:cNvPr id="9240" name="AutoShape 9" descr="Parchment"/>
            <p:cNvSpPr>
              <a:spLocks noChangeArrowheads="1"/>
            </p:cNvSpPr>
            <p:nvPr/>
          </p:nvSpPr>
          <p:spPr bwMode="auto">
            <a:xfrm>
              <a:off x="142" y="3442"/>
              <a:ext cx="1565" cy="796"/>
            </a:xfrm>
            <a:prstGeom prst="roundRect">
              <a:avLst>
                <a:gd name="adj" fmla="val 16667"/>
              </a:avLst>
            </a:prstGeom>
            <a:blipFill dpi="0" rotWithShape="0">
              <a:blip r:embed="rId4" cstate="print"/>
              <a:srcRect/>
              <a:tile tx="0" ty="0" sx="100000" sy="100000" flip="none" algn="tl"/>
            </a:blipFill>
            <a:ln w="12700">
              <a:noFill/>
              <a:round/>
              <a:headEnd/>
              <a:tailEnd/>
            </a:ln>
          </p:spPr>
          <p:txBody>
            <a:bodyPr lIns="0" tIns="27432" rIns="0" bIns="27432" anchor="ctr">
              <a:spAutoFit/>
            </a:bodyPr>
            <a:lstStyle/>
            <a:p>
              <a:pPr>
                <a:lnSpc>
                  <a:spcPct val="75000"/>
                </a:lnSpc>
              </a:pPr>
              <a:r>
                <a:rPr lang="en-US" sz="1400">
                  <a:solidFill>
                    <a:srgbClr val="A50021"/>
                  </a:solidFill>
                </a:rPr>
                <a:t>7</a:t>
              </a:r>
              <a:r>
                <a:rPr lang="en-US" sz="1400">
                  <a:solidFill>
                    <a:srgbClr val="FD1705"/>
                  </a:solidFill>
                </a:rPr>
                <a:t> - Mina</a:t>
              </a:r>
              <a:r>
                <a:rPr lang="en-US" sz="1400">
                  <a:solidFill>
                    <a:schemeClr val="bg2"/>
                  </a:solidFill>
                </a:rPr>
                <a:t> - </a:t>
              </a:r>
              <a:r>
                <a:rPr lang="en-US" sz="1400">
                  <a:solidFill>
                    <a:srgbClr val="0A21F8"/>
                  </a:solidFill>
                </a:rPr>
                <a:t>11</a:t>
              </a:r>
              <a:r>
                <a:rPr lang="en-US" sz="1400" baseline="30000">
                  <a:solidFill>
                    <a:srgbClr val="0A21F8"/>
                  </a:solidFill>
                </a:rPr>
                <a:t>th</a:t>
              </a:r>
              <a:r>
                <a:rPr lang="en-US" sz="1400">
                  <a:solidFill>
                    <a:srgbClr val="0A21F8"/>
                  </a:solidFill>
                </a:rPr>
                <a:t>, 12</a:t>
              </a:r>
              <a:r>
                <a:rPr lang="en-US" sz="1400" baseline="30000">
                  <a:solidFill>
                    <a:srgbClr val="0A21F8"/>
                  </a:solidFill>
                </a:rPr>
                <a:t>th</a:t>
              </a:r>
              <a:r>
                <a:rPr lang="en-US" sz="1400">
                  <a:solidFill>
                    <a:srgbClr val="0A21F8"/>
                  </a:solidFill>
                </a:rPr>
                <a:t> &amp; 13</a:t>
              </a:r>
              <a:r>
                <a:rPr lang="en-US" sz="1400" baseline="30000">
                  <a:solidFill>
                    <a:srgbClr val="0A21F8"/>
                  </a:solidFill>
                </a:rPr>
                <a:t>th</a:t>
              </a:r>
              <a:endParaRPr lang="en-US" sz="1400" b="0">
                <a:solidFill>
                  <a:srgbClr val="0A21F8"/>
                </a:solidFill>
              </a:endParaRPr>
            </a:p>
            <a:p>
              <a:pPr algn="l">
                <a:lnSpc>
                  <a:spcPct val="75000"/>
                </a:lnSpc>
                <a:buFontTx/>
                <a:buChar char="•"/>
              </a:pPr>
              <a:r>
                <a:rPr lang="en-US" sz="1200" b="0">
                  <a:solidFill>
                    <a:schemeClr val="bg2"/>
                  </a:solidFill>
                </a:rPr>
                <a:t> Spend the days of Tashreeq and their nights in Mina</a:t>
              </a:r>
            </a:p>
            <a:p>
              <a:pPr algn="l">
                <a:lnSpc>
                  <a:spcPct val="75000"/>
                </a:lnSpc>
                <a:buFontTx/>
                <a:buChar char="•"/>
              </a:pPr>
              <a:r>
                <a:rPr lang="en-US" sz="1200" b="0">
                  <a:solidFill>
                    <a:schemeClr val="bg2"/>
                  </a:solidFill>
                </a:rPr>
                <a:t> Stone the 3 Jamarat every day between Duhr and Maghrib</a:t>
              </a:r>
            </a:p>
            <a:p>
              <a:pPr algn="l">
                <a:lnSpc>
                  <a:spcPct val="75000"/>
                </a:lnSpc>
                <a:buFontTx/>
                <a:buChar char="•"/>
              </a:pPr>
              <a:r>
                <a:rPr lang="en-US" sz="1200" b="0">
                  <a:solidFill>
                    <a:schemeClr val="bg2"/>
                  </a:solidFill>
                </a:rPr>
                <a:t> You may leave on the 12</a:t>
              </a:r>
              <a:r>
                <a:rPr lang="en-US" sz="1200" b="0" baseline="30000">
                  <a:solidFill>
                    <a:schemeClr val="bg2"/>
                  </a:solidFill>
                </a:rPr>
                <a:t>th</a:t>
              </a:r>
              <a:r>
                <a:rPr lang="en-US" sz="1200" b="0">
                  <a:solidFill>
                    <a:schemeClr val="bg2"/>
                  </a:solidFill>
                </a:rPr>
                <a:t> after stoning and before sunrise if you wish</a:t>
              </a:r>
            </a:p>
          </p:txBody>
        </p:sp>
        <p:grpSp>
          <p:nvGrpSpPr>
            <p:cNvPr id="22" name="Group 71"/>
            <p:cNvGrpSpPr>
              <a:grpSpLocks/>
            </p:cNvGrpSpPr>
            <p:nvPr/>
          </p:nvGrpSpPr>
          <p:grpSpPr bwMode="auto">
            <a:xfrm>
              <a:off x="591" y="2160"/>
              <a:ext cx="1543" cy="567"/>
              <a:chOff x="591" y="2160"/>
              <a:chExt cx="1543" cy="567"/>
            </a:xfrm>
          </p:grpSpPr>
          <p:cxnSp>
            <p:nvCxnSpPr>
              <p:cNvPr id="9243" name="AutoShape 35"/>
              <p:cNvCxnSpPr>
                <a:cxnSpLocks noChangeShapeType="1"/>
              </p:cNvCxnSpPr>
              <p:nvPr/>
            </p:nvCxnSpPr>
            <p:spPr bwMode="auto">
              <a:xfrm rot="5400000" flipH="1" flipV="1">
                <a:off x="1267" y="1484"/>
                <a:ext cx="192" cy="1543"/>
              </a:xfrm>
              <a:prstGeom prst="curvedConnector3">
                <a:avLst>
                  <a:gd name="adj1" fmla="val -186463"/>
                </a:avLst>
              </a:prstGeom>
              <a:noFill/>
              <a:ln w="57150">
                <a:solidFill>
                  <a:srgbClr val="66FFFF"/>
                </a:solidFill>
                <a:round/>
                <a:headEnd/>
                <a:tailEnd type="triangle" w="med" len="med"/>
              </a:ln>
            </p:spPr>
          </p:cxnSp>
          <p:sp>
            <p:nvSpPr>
              <p:cNvPr id="9244" name="Text Box 45"/>
              <p:cNvSpPr txBox="1">
                <a:spLocks noChangeArrowheads="1"/>
              </p:cNvSpPr>
              <p:nvPr/>
            </p:nvSpPr>
            <p:spPr bwMode="auto">
              <a:xfrm>
                <a:off x="1251" y="2484"/>
                <a:ext cx="180" cy="243"/>
              </a:xfrm>
              <a:prstGeom prst="rect">
                <a:avLst/>
              </a:prstGeom>
              <a:noFill/>
              <a:ln w="12700">
                <a:noFill/>
                <a:miter lim="800000"/>
                <a:headEnd/>
                <a:tailEnd/>
              </a:ln>
            </p:spPr>
            <p:txBody>
              <a:bodyPr wrap="none">
                <a:spAutoFit/>
              </a:bodyPr>
              <a:lstStyle/>
              <a:p>
                <a:pPr algn="l">
                  <a:lnSpc>
                    <a:spcPct val="120000"/>
                  </a:lnSpc>
                </a:pPr>
                <a:r>
                  <a:rPr lang="en-US" sz="1600"/>
                  <a:t>6</a:t>
                </a:r>
              </a:p>
            </p:txBody>
          </p:sp>
        </p:grpSp>
        <p:sp>
          <p:nvSpPr>
            <p:cNvPr id="9242" name="AutoShape 88"/>
            <p:cNvSpPr>
              <a:spLocks noChangeArrowheads="1"/>
            </p:cNvSpPr>
            <p:nvPr/>
          </p:nvSpPr>
          <p:spPr bwMode="auto">
            <a:xfrm rot="748997" flipH="1">
              <a:off x="1571" y="3355"/>
              <a:ext cx="418" cy="126"/>
            </a:xfrm>
            <a:prstGeom prst="curvedDownArrow">
              <a:avLst>
                <a:gd name="adj1" fmla="val 66349"/>
                <a:gd name="adj2" fmla="val 132698"/>
                <a:gd name="adj3" fmla="val 33333"/>
              </a:avLst>
            </a:prstGeom>
            <a:solidFill>
              <a:srgbClr val="66FFFF"/>
            </a:solidFill>
            <a:ln w="12700">
              <a:solidFill>
                <a:srgbClr val="66FFFF"/>
              </a:solidFill>
              <a:miter lim="800000"/>
              <a:headEnd/>
              <a:tailEnd/>
            </a:ln>
          </p:spPr>
          <p:txBody>
            <a:bodyPr wrap="none" anchor="ctr">
              <a:spAutoFit/>
            </a:bodyPr>
            <a:lstStyle/>
            <a:p>
              <a:endParaRPr lang="en-US"/>
            </a:p>
          </p:txBody>
        </p:sp>
      </p:grpSp>
      <p:grpSp>
        <p:nvGrpSpPr>
          <p:cNvPr id="23" name="Group 92"/>
          <p:cNvGrpSpPr>
            <a:grpSpLocks/>
          </p:cNvGrpSpPr>
          <p:nvPr/>
        </p:nvGrpSpPr>
        <p:grpSpPr bwMode="auto">
          <a:xfrm>
            <a:off x="157163" y="1773238"/>
            <a:ext cx="3230562" cy="3735387"/>
            <a:chOff x="99" y="1117"/>
            <a:chExt cx="2035" cy="2353"/>
          </a:xfrm>
        </p:grpSpPr>
        <p:sp>
          <p:nvSpPr>
            <p:cNvPr id="9235" name="AutoShape 10" descr="Parchment"/>
            <p:cNvSpPr>
              <a:spLocks noChangeArrowheads="1"/>
            </p:cNvSpPr>
            <p:nvPr/>
          </p:nvSpPr>
          <p:spPr bwMode="auto">
            <a:xfrm>
              <a:off x="248" y="2889"/>
              <a:ext cx="1784" cy="389"/>
            </a:xfrm>
            <a:prstGeom prst="roundRect">
              <a:avLst>
                <a:gd name="adj" fmla="val 16667"/>
              </a:avLst>
            </a:prstGeom>
            <a:blipFill dpi="0" rotWithShape="0">
              <a:blip r:embed="rId4" cstate="print"/>
              <a:srcRect/>
              <a:tile tx="0" ty="0" sx="100000" sy="100000" flip="none" algn="tl"/>
            </a:blipFill>
            <a:ln w="12700">
              <a:noFill/>
              <a:round/>
              <a:headEnd/>
              <a:tailEnd/>
            </a:ln>
          </p:spPr>
          <p:txBody>
            <a:bodyPr lIns="0" tIns="27432" rIns="0" bIns="27432" anchor="ctr">
              <a:spAutoFit/>
            </a:bodyPr>
            <a:lstStyle/>
            <a:p>
              <a:pPr>
                <a:lnSpc>
                  <a:spcPct val="75000"/>
                </a:lnSpc>
              </a:pPr>
              <a:r>
                <a:rPr lang="en-US" sz="1400" dirty="0">
                  <a:solidFill>
                    <a:srgbClr val="A50021"/>
                  </a:solidFill>
                </a:rPr>
                <a:t>8</a:t>
              </a:r>
              <a:r>
                <a:rPr lang="en-US" sz="1400" dirty="0">
                  <a:solidFill>
                    <a:srgbClr val="FD1705"/>
                  </a:solidFill>
                </a:rPr>
                <a:t> - Makkah</a:t>
              </a:r>
              <a:r>
                <a:rPr lang="en-US" sz="1400" dirty="0">
                  <a:solidFill>
                    <a:schemeClr val="bg2"/>
                  </a:solidFill>
                </a:rPr>
                <a:t> – </a:t>
              </a:r>
              <a:r>
                <a:rPr lang="en-US" sz="1400" dirty="0">
                  <a:solidFill>
                    <a:srgbClr val="0A21F8"/>
                  </a:solidFill>
                </a:rPr>
                <a:t>Last Day</a:t>
              </a:r>
              <a:endParaRPr lang="en-US" sz="1400" b="0" dirty="0">
                <a:solidFill>
                  <a:srgbClr val="0A21F8"/>
                </a:solidFill>
              </a:endParaRPr>
            </a:p>
            <a:p>
              <a:pPr algn="l">
                <a:lnSpc>
                  <a:spcPct val="75000"/>
                </a:lnSpc>
                <a:buFontTx/>
                <a:buChar char="•"/>
              </a:pPr>
              <a:r>
                <a:rPr lang="en-US" sz="1200" b="0" dirty="0">
                  <a:solidFill>
                    <a:schemeClr val="bg2"/>
                  </a:solidFill>
                </a:rPr>
                <a:t> Perform </a:t>
              </a:r>
              <a:r>
                <a:rPr lang="en-US" sz="1200" b="0" dirty="0" err="1">
                  <a:solidFill>
                    <a:schemeClr val="bg2"/>
                  </a:solidFill>
                </a:rPr>
                <a:t>Tawaf</a:t>
              </a:r>
              <a:r>
                <a:rPr lang="en-US" sz="1200" b="0" dirty="0">
                  <a:solidFill>
                    <a:schemeClr val="bg2"/>
                  </a:solidFill>
                </a:rPr>
                <a:t> al-Wada' (farewell </a:t>
              </a:r>
              <a:r>
                <a:rPr lang="en-US" sz="1200" b="0" dirty="0" err="1">
                  <a:solidFill>
                    <a:schemeClr val="bg2"/>
                  </a:solidFill>
                </a:rPr>
                <a:t>Tawaf</a:t>
              </a:r>
              <a:r>
                <a:rPr lang="en-US" sz="1200" b="0" dirty="0">
                  <a:solidFill>
                    <a:schemeClr val="bg2"/>
                  </a:solidFill>
                </a:rPr>
                <a:t>)</a:t>
              </a:r>
            </a:p>
            <a:p>
              <a:pPr algn="l">
                <a:lnSpc>
                  <a:spcPct val="75000"/>
                </a:lnSpc>
                <a:buFontTx/>
                <a:buChar char="•"/>
              </a:pPr>
              <a:r>
                <a:rPr lang="en-US" sz="1200" b="0" dirty="0">
                  <a:solidFill>
                    <a:schemeClr val="bg2"/>
                  </a:solidFill>
                </a:rPr>
                <a:t> Make it the last thing you do in Makkah</a:t>
              </a:r>
            </a:p>
          </p:txBody>
        </p:sp>
        <p:grpSp>
          <p:nvGrpSpPr>
            <p:cNvPr id="24" name="Group 72"/>
            <p:cNvGrpSpPr>
              <a:grpSpLocks/>
            </p:cNvGrpSpPr>
            <p:nvPr/>
          </p:nvGrpSpPr>
          <p:grpSpPr bwMode="auto">
            <a:xfrm>
              <a:off x="591" y="1117"/>
              <a:ext cx="1543" cy="591"/>
              <a:chOff x="591" y="1117"/>
              <a:chExt cx="1543" cy="591"/>
            </a:xfrm>
          </p:grpSpPr>
          <p:cxnSp>
            <p:nvCxnSpPr>
              <p:cNvPr id="9238" name="AutoShape 34"/>
              <p:cNvCxnSpPr>
                <a:cxnSpLocks noChangeShapeType="1"/>
              </p:cNvCxnSpPr>
              <p:nvPr/>
            </p:nvCxnSpPr>
            <p:spPr bwMode="auto">
              <a:xfrm rot="-5400000" flipH="1" flipV="1">
                <a:off x="1251" y="824"/>
                <a:ext cx="224" cy="1543"/>
              </a:xfrm>
              <a:prstGeom prst="curvedConnector3">
                <a:avLst>
                  <a:gd name="adj1" fmla="val -64287"/>
                </a:avLst>
              </a:prstGeom>
              <a:noFill/>
              <a:ln w="57150">
                <a:solidFill>
                  <a:schemeClr val="hlink"/>
                </a:solidFill>
                <a:round/>
                <a:headEnd/>
                <a:tailEnd type="triangle" w="med" len="med"/>
              </a:ln>
            </p:spPr>
          </p:cxnSp>
          <p:sp>
            <p:nvSpPr>
              <p:cNvPr id="9239" name="Text Box 49"/>
              <p:cNvSpPr txBox="1">
                <a:spLocks noChangeArrowheads="1"/>
              </p:cNvSpPr>
              <p:nvPr/>
            </p:nvSpPr>
            <p:spPr bwMode="auto">
              <a:xfrm>
                <a:off x="1368" y="1117"/>
                <a:ext cx="180" cy="243"/>
              </a:xfrm>
              <a:prstGeom prst="rect">
                <a:avLst/>
              </a:prstGeom>
              <a:noFill/>
              <a:ln w="12700">
                <a:noFill/>
                <a:miter lim="800000"/>
                <a:headEnd/>
                <a:tailEnd/>
              </a:ln>
            </p:spPr>
            <p:txBody>
              <a:bodyPr wrap="none">
                <a:spAutoFit/>
              </a:bodyPr>
              <a:lstStyle/>
              <a:p>
                <a:pPr algn="l">
                  <a:lnSpc>
                    <a:spcPct val="120000"/>
                  </a:lnSpc>
                </a:pPr>
                <a:r>
                  <a:rPr lang="en-US" sz="1600"/>
                  <a:t>7</a:t>
                </a:r>
              </a:p>
            </p:txBody>
          </p:sp>
        </p:grpSp>
        <p:sp>
          <p:nvSpPr>
            <p:cNvPr id="9237" name="AutoShape 89"/>
            <p:cNvSpPr>
              <a:spLocks noChangeArrowheads="1"/>
            </p:cNvSpPr>
            <p:nvPr/>
          </p:nvSpPr>
          <p:spPr bwMode="auto">
            <a:xfrm rot="760823" flipV="1">
              <a:off x="99" y="3138"/>
              <a:ext cx="128" cy="332"/>
            </a:xfrm>
            <a:prstGeom prst="curvedRightArrow">
              <a:avLst>
                <a:gd name="adj1" fmla="val 51875"/>
                <a:gd name="adj2" fmla="val 103750"/>
                <a:gd name="adj3" fmla="val 33333"/>
              </a:avLst>
            </a:prstGeom>
            <a:solidFill>
              <a:schemeClr val="hlink"/>
            </a:solidFill>
            <a:ln w="12700">
              <a:solidFill>
                <a:schemeClr val="hlink"/>
              </a:solidFill>
              <a:miter lim="800000"/>
              <a:headEnd/>
              <a:tailEnd/>
            </a:ln>
          </p:spPr>
          <p:txBody>
            <a:bodyPr anchor="ctr">
              <a:spAutoFit/>
            </a:bodyPr>
            <a:lstStyle/>
            <a:p>
              <a:endParaRPr lang="en-US"/>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28706"/>
                                        </p:tgtEl>
                                        <p:attrNameLst>
                                          <p:attrName>style.visibility</p:attrName>
                                        </p:attrNameLst>
                                      </p:cBhvr>
                                      <p:to>
                                        <p:strVal val="visible"/>
                                      </p:to>
                                    </p:set>
                                    <p:animEffect transition="in" filter="barn(outVertical)">
                                      <p:cBhvr>
                                        <p:cTn id="7" dur="500"/>
                                        <p:tgtEl>
                                          <p:spTgt spid="328706"/>
                                        </p:tgtEl>
                                      </p:cBhvr>
                                    </p:animEffect>
                                  </p:childTnLst>
                                  <p:subTnLst>
                                    <p:set>
                                      <p:cBhvr override="childStyle">
                                        <p:cTn dur="1" fill="hold" display="0" masterRel="nextClick" afterEffect="1"/>
                                        <p:tgtEl>
                                          <p:spTgt spid="32870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28707"/>
                                        </p:tgtEl>
                                        <p:attrNameLst>
                                          <p:attrName>style.visibility</p:attrName>
                                        </p:attrNameLst>
                                      </p:cBhvr>
                                      <p:to>
                                        <p:strVal val="visible"/>
                                      </p:to>
                                    </p:set>
                                    <p:anim calcmode="lin" valueType="num">
                                      <p:cBhvr>
                                        <p:cTn id="12" dur="500" fill="hold"/>
                                        <p:tgtEl>
                                          <p:spTgt spid="328707"/>
                                        </p:tgtEl>
                                        <p:attrNameLst>
                                          <p:attrName>ppt_w</p:attrName>
                                        </p:attrNameLst>
                                      </p:cBhvr>
                                      <p:tavLst>
                                        <p:tav tm="0">
                                          <p:val>
                                            <p:fltVal val="0"/>
                                          </p:val>
                                        </p:tav>
                                        <p:tav tm="100000">
                                          <p:val>
                                            <p:strVal val="#ppt_w"/>
                                          </p:val>
                                        </p:tav>
                                      </p:tavLst>
                                    </p:anim>
                                    <p:anim calcmode="lin" valueType="num">
                                      <p:cBhvr>
                                        <p:cTn id="13" dur="500" fill="hold"/>
                                        <p:tgtEl>
                                          <p:spTgt spid="32870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ppt_w/2"/>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ppt_x</p:attrName>
                                        </p:attrNameLst>
                                      </p:cBhvr>
                                      <p:tavLst>
                                        <p:tav tm="0">
                                          <p:val>
                                            <p:strVal val="#ppt_x-#ppt_w/2"/>
                                          </p:val>
                                        </p:tav>
                                        <p:tav tm="100000">
                                          <p:val>
                                            <p:strVal val="#ppt_x"/>
                                          </p:val>
                                        </p:tav>
                                      </p:tavLst>
                                    </p:anim>
                                    <p:anim calcmode="lin" valueType="num">
                                      <p:cBhvr>
                                        <p:cTn id="27" dur="500" fill="hold"/>
                                        <p:tgtEl>
                                          <p:spTgt spid="5"/>
                                        </p:tgtEl>
                                        <p:attrNameLst>
                                          <p:attrName>ppt_y</p:attrName>
                                        </p:attrNameLst>
                                      </p:cBhvr>
                                      <p:tavLst>
                                        <p:tav tm="0">
                                          <p:val>
                                            <p:strVal val="#ppt_y"/>
                                          </p:val>
                                        </p:tav>
                                        <p:tav tm="100000">
                                          <p:val>
                                            <p:strVal val="#ppt_y"/>
                                          </p:val>
                                        </p:tav>
                                      </p:tavLst>
                                    </p:anim>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2"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ppt_x</p:attrName>
                                        </p:attrNameLst>
                                      </p:cBhvr>
                                      <p:tavLst>
                                        <p:tav tm="0">
                                          <p:val>
                                            <p:strVal val="#ppt_x+#ppt_w/2"/>
                                          </p:val>
                                        </p:tav>
                                        <p:tav tm="100000">
                                          <p:val>
                                            <p:strVal val="#ppt_x"/>
                                          </p:val>
                                        </p:tav>
                                      </p:tavLst>
                                    </p:anim>
                                    <p:anim calcmode="lin" valueType="num">
                                      <p:cBhvr>
                                        <p:cTn id="35" dur="500" fill="hold"/>
                                        <p:tgtEl>
                                          <p:spTgt spid="12"/>
                                        </p:tgtEl>
                                        <p:attrNameLst>
                                          <p:attrName>ppt_y</p:attrName>
                                        </p:attrNameLst>
                                      </p:cBhvr>
                                      <p:tavLst>
                                        <p:tav tm="0">
                                          <p:val>
                                            <p:strVal val="#ppt_y"/>
                                          </p:val>
                                        </p:tav>
                                        <p:tav tm="100000">
                                          <p:val>
                                            <p:strVal val="#ppt_y"/>
                                          </p:val>
                                        </p:tav>
                                      </p:tavLst>
                                    </p:anim>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2"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ppt_x</p:attrName>
                                        </p:attrNameLst>
                                      </p:cBhvr>
                                      <p:tavLst>
                                        <p:tav tm="0">
                                          <p:val>
                                            <p:strVal val="#ppt_x+#ppt_w/2"/>
                                          </p:val>
                                        </p:tav>
                                        <p:tav tm="100000">
                                          <p:val>
                                            <p:strVal val="#ppt_x"/>
                                          </p:val>
                                        </p:tav>
                                      </p:tavLst>
                                    </p:anim>
                                    <p:anim calcmode="lin" valueType="num">
                                      <p:cBhvr>
                                        <p:cTn id="43" dur="500" fill="hold"/>
                                        <p:tgtEl>
                                          <p:spTgt spid="15"/>
                                        </p:tgtEl>
                                        <p:attrNameLst>
                                          <p:attrName>ppt_y</p:attrName>
                                        </p:attrNameLst>
                                      </p:cBhvr>
                                      <p:tavLst>
                                        <p:tav tm="0">
                                          <p:val>
                                            <p:strVal val="#ppt_y"/>
                                          </p:val>
                                        </p:tav>
                                        <p:tav tm="100000">
                                          <p:val>
                                            <p:strVal val="#ppt_y"/>
                                          </p:val>
                                        </p:tav>
                                      </p:tavLst>
                                    </p:anim>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2"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ppt_x</p:attrName>
                                        </p:attrNameLst>
                                      </p:cBhvr>
                                      <p:tavLst>
                                        <p:tav tm="0">
                                          <p:val>
                                            <p:strVal val="#ppt_x+#ppt_w/2"/>
                                          </p:val>
                                        </p:tav>
                                        <p:tav tm="100000">
                                          <p:val>
                                            <p:strVal val="#ppt_x"/>
                                          </p:val>
                                        </p:tav>
                                      </p:tavLst>
                                    </p:anim>
                                    <p:anim calcmode="lin" valueType="num">
                                      <p:cBhvr>
                                        <p:cTn id="51" dur="500" fill="hold"/>
                                        <p:tgtEl>
                                          <p:spTgt spid="19"/>
                                        </p:tgtEl>
                                        <p:attrNameLst>
                                          <p:attrName>ppt_y</p:attrName>
                                        </p:attrNameLst>
                                      </p:cBhvr>
                                      <p:tavLst>
                                        <p:tav tm="0">
                                          <p:val>
                                            <p:strVal val="#ppt_y"/>
                                          </p:val>
                                        </p:tav>
                                        <p:tav tm="100000">
                                          <p:val>
                                            <p:strVal val="#ppt_y"/>
                                          </p:val>
                                        </p:tav>
                                      </p:tavLst>
                                    </p:anim>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ppt_x</p:attrName>
                                        </p:attrNameLst>
                                      </p:cBhvr>
                                      <p:tavLst>
                                        <p:tav tm="0">
                                          <p:val>
                                            <p:strVal val="#ppt_x-#ppt_w/2"/>
                                          </p:val>
                                        </p:tav>
                                        <p:tav tm="100000">
                                          <p:val>
                                            <p:strVal val="#ppt_x"/>
                                          </p:val>
                                        </p:tav>
                                      </p:tavLst>
                                    </p:anim>
                                    <p:anim calcmode="lin" valueType="num">
                                      <p:cBhvr>
                                        <p:cTn id="59" dur="500" fill="hold"/>
                                        <p:tgtEl>
                                          <p:spTgt spid="21"/>
                                        </p:tgtEl>
                                        <p:attrNameLst>
                                          <p:attrName>ppt_y</p:attrName>
                                        </p:attrNameLst>
                                      </p:cBhvr>
                                      <p:tavLst>
                                        <p:tav tm="0">
                                          <p:val>
                                            <p:strVal val="#ppt_y"/>
                                          </p:val>
                                        </p:tav>
                                        <p:tav tm="100000">
                                          <p:val>
                                            <p:strVal val="#ppt_y"/>
                                          </p:val>
                                        </p:tav>
                                      </p:tavLst>
                                    </p:anim>
                                    <p:anim calcmode="lin" valueType="num">
                                      <p:cBhvr>
                                        <p:cTn id="60" dur="500" fill="hold"/>
                                        <p:tgtEl>
                                          <p:spTgt spid="21"/>
                                        </p:tgtEl>
                                        <p:attrNameLst>
                                          <p:attrName>ppt_w</p:attrName>
                                        </p:attrNameLst>
                                      </p:cBhvr>
                                      <p:tavLst>
                                        <p:tav tm="0">
                                          <p:val>
                                            <p:fltVal val="0"/>
                                          </p:val>
                                        </p:tav>
                                        <p:tav tm="100000">
                                          <p:val>
                                            <p:strVal val="#ppt_w"/>
                                          </p:val>
                                        </p:tav>
                                      </p:tavLst>
                                    </p:anim>
                                    <p:anim calcmode="lin" valueType="num">
                                      <p:cBhvr>
                                        <p:cTn id="61"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7" presetClass="entr" presetSubtype="2"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p:cTn id="66" dur="500" fill="hold"/>
                                        <p:tgtEl>
                                          <p:spTgt spid="23"/>
                                        </p:tgtEl>
                                        <p:attrNameLst>
                                          <p:attrName>ppt_x</p:attrName>
                                        </p:attrNameLst>
                                      </p:cBhvr>
                                      <p:tavLst>
                                        <p:tav tm="0">
                                          <p:val>
                                            <p:strVal val="#ppt_x+#ppt_w/2"/>
                                          </p:val>
                                        </p:tav>
                                        <p:tav tm="100000">
                                          <p:val>
                                            <p:strVal val="#ppt_x"/>
                                          </p:val>
                                        </p:tav>
                                      </p:tavLst>
                                    </p:anim>
                                    <p:anim calcmode="lin" valueType="num">
                                      <p:cBhvr>
                                        <p:cTn id="67" dur="500" fill="hold"/>
                                        <p:tgtEl>
                                          <p:spTgt spid="23"/>
                                        </p:tgtEl>
                                        <p:attrNameLst>
                                          <p:attrName>ppt_y</p:attrName>
                                        </p:attrNameLst>
                                      </p:cBhvr>
                                      <p:tavLst>
                                        <p:tav tm="0">
                                          <p:val>
                                            <p:strVal val="#ppt_y"/>
                                          </p:val>
                                        </p:tav>
                                        <p:tav tm="100000">
                                          <p:val>
                                            <p:strVal val="#ppt_y"/>
                                          </p:val>
                                        </p:tav>
                                      </p:tavLst>
                                    </p:anim>
                                    <p:anim calcmode="lin" valueType="num">
                                      <p:cBhvr>
                                        <p:cTn id="68" dur="500" fill="hold"/>
                                        <p:tgtEl>
                                          <p:spTgt spid="23"/>
                                        </p:tgtEl>
                                        <p:attrNameLst>
                                          <p:attrName>ppt_w</p:attrName>
                                        </p:attrNameLst>
                                      </p:cBhvr>
                                      <p:tavLst>
                                        <p:tav tm="0">
                                          <p:val>
                                            <p:fltVal val="0"/>
                                          </p:val>
                                        </p:tav>
                                        <p:tav tm="100000">
                                          <p:val>
                                            <p:strVal val="#ppt_w"/>
                                          </p:val>
                                        </p:tav>
                                      </p:tavLst>
                                    </p:anim>
                                    <p:anim calcmode="lin" valueType="num">
                                      <p:cBhvr>
                                        <p:cTn id="69"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6" grpId="0" autoUpdateAnimBg="0"/>
      <p:bldP spid="328707" grpId="0" animBg="1"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6" name="Slide Number Placeholder 6"/>
          <p:cNvSpPr>
            <a:spLocks noGrp="1"/>
          </p:cNvSpPr>
          <p:nvPr>
            <p:ph type="sldNum" sz="quarter" idx="12"/>
          </p:nvPr>
        </p:nvSpPr>
        <p:spPr>
          <a:noFill/>
        </p:spPr>
        <p:txBody>
          <a:bodyPr/>
          <a:lstStyle/>
          <a:p>
            <a:fld id="{B33EF4E3-A44B-4506-A215-89EE2894D38B}" type="slidenum">
              <a:rPr lang="en-US"/>
              <a:pPr/>
              <a:t>152</a:t>
            </a:fld>
            <a:endParaRPr lang="en-US"/>
          </a:p>
        </p:txBody>
      </p:sp>
      <p:sp>
        <p:nvSpPr>
          <p:cNvPr id="453634" name="Rectangle 2"/>
          <p:cNvSpPr>
            <a:spLocks noGrp="1" noChangeArrowheads="1"/>
          </p:cNvSpPr>
          <p:nvPr>
            <p:ph type="title"/>
          </p:nvPr>
        </p:nvSpPr>
        <p:spPr/>
        <p:txBody>
          <a:bodyPr/>
          <a:lstStyle/>
          <a:p>
            <a:pPr eaLnBrk="1" hangingPunct="1">
              <a:defRPr/>
            </a:pPr>
            <a:r>
              <a:rPr lang="en-US"/>
              <a:t>Pillars of Hajj</a:t>
            </a:r>
          </a:p>
        </p:txBody>
      </p:sp>
      <p:sp>
        <p:nvSpPr>
          <p:cNvPr id="453635" name="Rectangle 3"/>
          <p:cNvSpPr>
            <a:spLocks noGrp="1" noChangeArrowheads="1"/>
          </p:cNvSpPr>
          <p:nvPr>
            <p:ph type="body" sz="half" idx="1"/>
          </p:nvPr>
        </p:nvSpPr>
        <p:spPr>
          <a:xfrm>
            <a:off x="1098550" y="1182688"/>
            <a:ext cx="6950075" cy="2317750"/>
          </a:xfrm>
          <a:solidFill>
            <a:srgbClr val="66FFFF"/>
          </a:solidFill>
          <a:ln>
            <a:solidFill>
              <a:schemeClr val="hlink"/>
            </a:solidFill>
          </a:ln>
        </p:spPr>
        <p:txBody>
          <a:bodyPr bIns="137160">
            <a:spAutoFit/>
          </a:bodyPr>
          <a:lstStyle/>
          <a:p>
            <a:pPr marL="381000" indent="-381000" algn="ctr" eaLnBrk="1" hangingPunct="1">
              <a:buFont typeface="Wingdings" pitchFamily="2" charset="2"/>
              <a:buNone/>
            </a:pPr>
            <a:r>
              <a:rPr lang="en-US" sz="2000" b="1" dirty="0">
                <a:solidFill>
                  <a:schemeClr val="bg1"/>
                </a:solidFill>
                <a:effectLst>
                  <a:outerShdw blurRad="38100" dist="38100" dir="2700000" algn="tl">
                    <a:srgbClr val="000000">
                      <a:alpha val="43137"/>
                    </a:srgbClr>
                  </a:outerShdw>
                </a:effectLst>
              </a:rPr>
              <a:t>Pillars of Hajj – </a:t>
            </a:r>
            <a:r>
              <a:rPr lang="ar-EG" sz="2400" b="1" dirty="0">
                <a:solidFill>
                  <a:schemeClr val="bg1"/>
                </a:solidFill>
                <a:effectLst>
                  <a:outerShdw blurRad="38100" dist="38100" dir="2700000" algn="tl">
                    <a:srgbClr val="000000">
                      <a:alpha val="43137"/>
                    </a:srgbClr>
                  </a:outerShdw>
                </a:effectLst>
                <a:ea typeface="Times New Roman (Arabic)"/>
                <a:cs typeface="Times New Roman (Arabic)"/>
              </a:rPr>
              <a:t>أركان الحج</a:t>
            </a:r>
            <a:endParaRPr lang="en-US" sz="2400" b="1"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SzTx/>
              <a:buFont typeface="Wingdings" pitchFamily="2" charset="2"/>
              <a:buAutoNum type="arabicPeriod"/>
            </a:pPr>
            <a:r>
              <a:rPr lang="en-US" sz="1800" dirty="0">
                <a:solidFill>
                  <a:schemeClr val="bg1"/>
                </a:solidFill>
                <a:effectLst>
                  <a:outerShdw blurRad="38100" dist="38100" dir="2700000" algn="tl">
                    <a:srgbClr val="000000">
                      <a:alpha val="43137"/>
                    </a:srgbClr>
                  </a:outerShdw>
                </a:effectLst>
              </a:rPr>
              <a:t>Ihram - </a:t>
            </a:r>
            <a:r>
              <a:rPr lang="ar-SA" sz="1800" dirty="0">
                <a:solidFill>
                  <a:schemeClr val="bg1"/>
                </a:solidFill>
                <a:effectLst>
                  <a:outerShdw blurRad="38100" dist="38100" dir="2700000" algn="tl">
                    <a:srgbClr val="000000">
                      <a:alpha val="43137"/>
                    </a:srgbClr>
                  </a:outerShdw>
                </a:effectLst>
                <a:cs typeface="Times New Roman" pitchFamily="18" charset="0"/>
              </a:rPr>
              <a:t>الإحرام</a:t>
            </a:r>
            <a:endParaRPr lang="en-US" sz="1800" dirty="0">
              <a:solidFill>
                <a:schemeClr val="bg1"/>
              </a:solidFill>
              <a:effectLst>
                <a:outerShdw blurRad="38100" dist="38100" dir="2700000" algn="tl">
                  <a:srgbClr val="000000">
                    <a:alpha val="43137"/>
                  </a:srgbClr>
                </a:outerShdw>
              </a:effectLst>
            </a:endParaRPr>
          </a:p>
          <a:p>
            <a:pPr marL="381000" indent="-381000" eaLnBrk="1" hangingPunct="1">
              <a:buClr>
                <a:schemeClr val="bg1"/>
              </a:buClr>
              <a:buSzTx/>
              <a:buFont typeface="Wingdings" pitchFamily="2" charset="2"/>
              <a:buAutoNum type="arabicPeriod"/>
            </a:pPr>
            <a:r>
              <a:rPr lang="en-US" sz="1800" dirty="0">
                <a:solidFill>
                  <a:schemeClr val="bg1"/>
                </a:solidFill>
                <a:effectLst>
                  <a:outerShdw blurRad="38100" dist="38100" dir="2700000" algn="tl">
                    <a:srgbClr val="000000">
                      <a:alpha val="43137"/>
                    </a:srgbClr>
                  </a:outerShdw>
                </a:effectLst>
              </a:rPr>
              <a:t>Standing in </a:t>
            </a:r>
            <a:r>
              <a:rPr lang="en-US" sz="1800" dirty="0" err="1">
                <a:solidFill>
                  <a:schemeClr val="bg1"/>
                </a:solidFill>
                <a:effectLst>
                  <a:outerShdw blurRad="38100" dist="38100" dir="2700000" algn="tl">
                    <a:srgbClr val="000000">
                      <a:alpha val="43137"/>
                    </a:srgbClr>
                  </a:outerShdw>
                </a:effectLst>
              </a:rPr>
              <a:t>Arafah</a:t>
            </a:r>
            <a:r>
              <a:rPr lang="en-US" sz="1800" dirty="0">
                <a:solidFill>
                  <a:schemeClr val="bg1"/>
                </a:solidFill>
                <a:effectLst>
                  <a:outerShdw blurRad="38100" dist="38100" dir="2700000" algn="tl">
                    <a:srgbClr val="000000">
                      <a:alpha val="43137"/>
                    </a:srgbClr>
                  </a:outerShdw>
                </a:effectLst>
              </a:rPr>
              <a: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الوقوف بعرفة</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SzTx/>
              <a:buFont typeface="Wingdings" pitchFamily="2" charset="2"/>
              <a:buAutoNum type="arabicPeriod"/>
            </a:pPr>
            <a:r>
              <a:rPr lang="en-US" sz="1800" dirty="0" err="1">
                <a:solidFill>
                  <a:schemeClr val="bg1"/>
                </a:solidFill>
                <a:effectLst>
                  <a:outerShdw blurRad="38100" dist="38100" dir="2700000" algn="tl">
                    <a:srgbClr val="000000">
                      <a:alpha val="43137"/>
                    </a:srgbClr>
                  </a:outerShdw>
                </a:effectLst>
              </a:rPr>
              <a:t>Tawaf</a:t>
            </a:r>
            <a:r>
              <a:rPr lang="en-US" sz="1800" dirty="0">
                <a:solidFill>
                  <a:schemeClr val="bg1"/>
                </a:solidFill>
                <a:effectLst>
                  <a:outerShdw blurRad="38100" dist="38100" dir="2700000" algn="tl">
                    <a:srgbClr val="000000">
                      <a:alpha val="43137"/>
                    </a:srgbClr>
                  </a:outerShdw>
                </a:effectLst>
              </a:rPr>
              <a:t> al-</a:t>
            </a:r>
            <a:r>
              <a:rPr lang="en-US" sz="1800" dirty="0" err="1">
                <a:solidFill>
                  <a:schemeClr val="bg1"/>
                </a:solidFill>
                <a:effectLst>
                  <a:outerShdw blurRad="38100" dist="38100" dir="2700000" algn="tl">
                    <a:srgbClr val="000000">
                      <a:alpha val="43137"/>
                    </a:srgbClr>
                  </a:outerShdw>
                </a:effectLst>
              </a:rPr>
              <a:t>Ifadah</a:t>
            </a:r>
            <a:r>
              <a:rPr lang="en-US" sz="1800" dirty="0">
                <a:solidFill>
                  <a:schemeClr val="bg1"/>
                </a:solidFill>
                <a:effectLst>
                  <a:outerShdw blurRad="38100" dist="38100" dir="2700000" algn="tl">
                    <a:srgbClr val="000000">
                      <a:alpha val="43137"/>
                    </a:srgbClr>
                  </a:outerShdw>
                </a:effectLst>
              </a:rPr>
              <a: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طواف </a:t>
            </a:r>
            <a:r>
              <a:rPr lang="ar-SA" sz="1800" dirty="0">
                <a:solidFill>
                  <a:schemeClr val="bg1"/>
                </a:solidFill>
                <a:effectLst>
                  <a:outerShdw blurRad="38100" dist="38100" dir="2700000" algn="tl">
                    <a:srgbClr val="000000">
                      <a:alpha val="43137"/>
                    </a:srgbClr>
                  </a:outerShdw>
                </a:effectLst>
                <a:cs typeface="Times New Roman" pitchFamily="18" charset="0"/>
              </a:rPr>
              <a:t>الإفاضة</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 </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SzTx/>
              <a:buFont typeface="Wingdings" pitchFamily="2" charset="2"/>
              <a:buAutoNum type="arabicPeriod"/>
            </a:pPr>
            <a:r>
              <a:rPr lang="en-US" sz="1800" dirty="0" err="1">
                <a:solidFill>
                  <a:schemeClr val="bg1"/>
                </a:solidFill>
                <a:effectLst>
                  <a:outerShdw blurRad="38100" dist="38100" dir="2700000" algn="tl">
                    <a:srgbClr val="000000">
                      <a:alpha val="43137"/>
                    </a:srgbClr>
                  </a:outerShdw>
                </a:effectLst>
              </a:rPr>
              <a:t>Sa’y</a:t>
            </a:r>
            <a:r>
              <a:rPr lang="en-US" sz="1800" dirty="0">
                <a:solidFill>
                  <a:schemeClr val="bg1"/>
                </a:solidFill>
                <a:effectLst>
                  <a:outerShdw blurRad="38100" dist="38100" dir="2700000" algn="tl">
                    <a:srgbClr val="000000">
                      <a:alpha val="43137"/>
                    </a:srgbClr>
                  </a:outerShdw>
                </a:effectLst>
              </a:rPr>
              <a:t> between the </a:t>
            </a:r>
            <a:r>
              <a:rPr lang="en-US" sz="1800" dirty="0" err="1">
                <a:solidFill>
                  <a:schemeClr val="bg1"/>
                </a:solidFill>
                <a:effectLst>
                  <a:outerShdw blurRad="38100" dist="38100" dir="2700000" algn="tl">
                    <a:srgbClr val="000000">
                      <a:alpha val="43137"/>
                    </a:srgbClr>
                  </a:outerShdw>
                </a:effectLst>
              </a:rPr>
              <a:t>Safa</a:t>
            </a:r>
            <a:r>
              <a:rPr lang="en-US" sz="1800" dirty="0">
                <a:solidFill>
                  <a:schemeClr val="bg1"/>
                </a:solidFill>
                <a:effectLst>
                  <a:outerShdw blurRad="38100" dist="38100" dir="2700000" algn="tl">
                    <a:srgbClr val="000000">
                      <a:alpha val="43137"/>
                    </a:srgbClr>
                  </a:outerShdw>
                </a:effectLst>
              </a:rPr>
              <a:t> and </a:t>
            </a:r>
            <a:r>
              <a:rPr lang="en-US" sz="1800" dirty="0" err="1">
                <a:solidFill>
                  <a:schemeClr val="bg1"/>
                </a:solidFill>
                <a:effectLst>
                  <a:outerShdw blurRad="38100" dist="38100" dir="2700000" algn="tl">
                    <a:srgbClr val="000000">
                      <a:alpha val="43137"/>
                    </a:srgbClr>
                  </a:outerShdw>
                </a:effectLst>
              </a:rPr>
              <a:t>Marwa</a:t>
            </a:r>
            <a:r>
              <a:rPr lang="en-US" sz="1800" dirty="0">
                <a:solidFill>
                  <a:schemeClr val="bg1"/>
                </a:solidFill>
                <a:effectLst>
                  <a:outerShdw blurRad="38100" dist="38100" dir="2700000" algn="tl">
                    <a:srgbClr val="000000">
                      <a:alpha val="43137"/>
                    </a:srgbClr>
                  </a:outerShdw>
                </a:effectLst>
              </a:rPr>
              <a: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السعي بين الصفا والمروة</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p:txBody>
      </p:sp>
      <p:grpSp>
        <p:nvGrpSpPr>
          <p:cNvPr id="2" name="Group 10"/>
          <p:cNvGrpSpPr>
            <a:grpSpLocks/>
          </p:cNvGrpSpPr>
          <p:nvPr/>
        </p:nvGrpSpPr>
        <p:grpSpPr bwMode="auto">
          <a:xfrm>
            <a:off x="361950" y="3922713"/>
            <a:ext cx="3048000" cy="2286000"/>
            <a:chOff x="228" y="2471"/>
            <a:chExt cx="1920" cy="1440"/>
          </a:xfrm>
        </p:grpSpPr>
        <p:pic>
          <p:nvPicPr>
            <p:cNvPr id="175112" name="Picture 6" descr="C:\Documents and Settings\obellal\My Documents\Hajj\presentation pictures\Pillars.gif"/>
            <p:cNvPicPr>
              <a:picLocks noChangeAspect="1" noChangeArrowheads="1"/>
            </p:cNvPicPr>
            <p:nvPr/>
          </p:nvPicPr>
          <p:blipFill>
            <a:blip r:embed="rId4" cstate="print"/>
            <a:srcRect/>
            <a:stretch>
              <a:fillRect/>
            </a:stretch>
          </p:blipFill>
          <p:spPr bwMode="auto">
            <a:xfrm>
              <a:off x="228" y="2471"/>
              <a:ext cx="1920" cy="1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5113" name="Text Box 7"/>
            <p:cNvSpPr txBox="1">
              <a:spLocks noChangeArrowheads="1"/>
            </p:cNvSpPr>
            <p:nvPr/>
          </p:nvSpPr>
          <p:spPr bwMode="auto">
            <a:xfrm>
              <a:off x="616" y="3421"/>
              <a:ext cx="901" cy="276"/>
            </a:xfrm>
            <a:prstGeom prst="rect">
              <a:avLst/>
            </a:prstGeom>
            <a:noFill/>
            <a:ln w="38100">
              <a:noFill/>
              <a:prstDash val="sysDot"/>
              <a:miter lim="800000"/>
              <a:headEnd/>
              <a:tailEnd/>
            </a:ln>
          </p:spPr>
          <p:txBody>
            <a:bodyPr wrap="none" tIns="137160">
              <a:spAutoFit/>
            </a:bodyPr>
            <a:lstStyle/>
            <a:p>
              <a:r>
                <a:rPr lang="en-US" sz="2800" b="0">
                  <a:latin typeface="Arial Black" pitchFamily="34" charset="0"/>
                </a:rPr>
                <a:t>TO DO</a:t>
              </a:r>
            </a:p>
          </p:txBody>
        </p:sp>
      </p:grpSp>
      <p:sp>
        <p:nvSpPr>
          <p:cNvPr id="453640" name="Text Box 8"/>
          <p:cNvSpPr txBox="1">
            <a:spLocks noChangeArrowheads="1"/>
          </p:cNvSpPr>
          <p:nvPr/>
        </p:nvSpPr>
        <p:spPr bwMode="auto">
          <a:xfrm>
            <a:off x="3440113" y="4821238"/>
            <a:ext cx="2255837" cy="608012"/>
          </a:xfrm>
          <a:prstGeom prst="rect">
            <a:avLst/>
          </a:prstGeom>
          <a:noFill/>
          <a:ln w="38100">
            <a:noFill/>
            <a:prstDash val="sysDot"/>
            <a:miter lim="800000"/>
            <a:headEnd/>
            <a:tailEnd/>
          </a:ln>
        </p:spPr>
        <p:txBody>
          <a:bodyPr wrap="none" tIns="137160">
            <a:spAutoFit/>
          </a:bodyPr>
          <a:lstStyle/>
          <a:p>
            <a:r>
              <a:rPr lang="en-US" sz="2000" b="0">
                <a:latin typeface="Arial Black" pitchFamily="34" charset="0"/>
              </a:rPr>
              <a:t>OR </a:t>
            </a:r>
          </a:p>
          <a:p>
            <a:r>
              <a:rPr lang="en-US" sz="2000" b="0">
                <a:latin typeface="Arial Black" pitchFamily="34" charset="0"/>
              </a:rPr>
              <a:t>your Hajj will…</a:t>
            </a:r>
          </a:p>
        </p:txBody>
      </p:sp>
      <p:pic>
        <p:nvPicPr>
          <p:cNvPr id="453641" name="Picture 9" descr="C:\Documents and Settings\obellal\My Documents\Hajj\presentation pictures\building-demolition1.jpg"/>
          <p:cNvPicPr>
            <a:picLocks noChangeAspect="1" noChangeArrowheads="1"/>
          </p:cNvPicPr>
          <p:nvPr/>
        </p:nvPicPr>
        <p:blipFill>
          <a:blip r:embed="rId5" cstate="print"/>
          <a:srcRect/>
          <a:stretch>
            <a:fillRect/>
          </a:stretch>
        </p:blipFill>
        <p:spPr bwMode="auto">
          <a:xfrm>
            <a:off x="5640388" y="3924300"/>
            <a:ext cx="3402012" cy="2259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53635">
                                            <p:txEl>
                                              <p:pRg st="0" end="0"/>
                                            </p:txEl>
                                          </p:spTgt>
                                        </p:tgtEl>
                                        <p:attrNameLst>
                                          <p:attrName>style.visibility</p:attrName>
                                        </p:attrNameLst>
                                      </p:cBhvr>
                                      <p:to>
                                        <p:strVal val="visible"/>
                                      </p:to>
                                    </p:set>
                                    <p:anim calcmode="lin" valueType="num">
                                      <p:cBhvr>
                                        <p:cTn id="7" dur="500" fill="hold"/>
                                        <p:tgtEl>
                                          <p:spTgt spid="45363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5363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53635">
                                            <p:txEl>
                                              <p:pRg st="1" end="1"/>
                                            </p:txEl>
                                          </p:spTgt>
                                        </p:tgtEl>
                                        <p:attrNameLst>
                                          <p:attrName>style.visibility</p:attrName>
                                        </p:attrNameLst>
                                      </p:cBhvr>
                                      <p:to>
                                        <p:strVal val="visible"/>
                                      </p:to>
                                    </p:set>
                                    <p:anim calcmode="lin" valueType="num">
                                      <p:cBhvr>
                                        <p:cTn id="13" dur="500" fill="hold"/>
                                        <p:tgtEl>
                                          <p:spTgt spid="453635">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5363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53635">
                                            <p:txEl>
                                              <p:pRg st="2" end="2"/>
                                            </p:txEl>
                                          </p:spTgt>
                                        </p:tgtEl>
                                        <p:attrNameLst>
                                          <p:attrName>style.visibility</p:attrName>
                                        </p:attrNameLst>
                                      </p:cBhvr>
                                      <p:to>
                                        <p:strVal val="visible"/>
                                      </p:to>
                                    </p:set>
                                    <p:anim calcmode="lin" valueType="num">
                                      <p:cBhvr>
                                        <p:cTn id="19" dur="500" fill="hold"/>
                                        <p:tgtEl>
                                          <p:spTgt spid="45363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5363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453635">
                                            <p:txEl>
                                              <p:pRg st="3" end="3"/>
                                            </p:txEl>
                                          </p:spTgt>
                                        </p:tgtEl>
                                        <p:attrNameLst>
                                          <p:attrName>style.visibility</p:attrName>
                                        </p:attrNameLst>
                                      </p:cBhvr>
                                      <p:to>
                                        <p:strVal val="visible"/>
                                      </p:to>
                                    </p:set>
                                    <p:anim calcmode="lin" valueType="num">
                                      <p:cBhvr>
                                        <p:cTn id="25" dur="500" fill="hold"/>
                                        <p:tgtEl>
                                          <p:spTgt spid="453635">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45363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453635">
                                            <p:txEl>
                                              <p:pRg st="4" end="4"/>
                                            </p:txEl>
                                          </p:spTgt>
                                        </p:tgtEl>
                                        <p:attrNameLst>
                                          <p:attrName>style.visibility</p:attrName>
                                        </p:attrNameLst>
                                      </p:cBhvr>
                                      <p:to>
                                        <p:strVal val="visible"/>
                                      </p:to>
                                    </p:set>
                                    <p:anim calcmode="lin" valueType="num">
                                      <p:cBhvr>
                                        <p:cTn id="31" dur="500" fill="hold"/>
                                        <p:tgtEl>
                                          <p:spTgt spid="453635">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453635">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53640"/>
                                        </p:tgtEl>
                                        <p:attrNameLst>
                                          <p:attrName>style.visibility</p:attrName>
                                        </p:attrNameLst>
                                      </p:cBhvr>
                                      <p:to>
                                        <p:strVal val="visible"/>
                                      </p:to>
                                    </p:set>
                                    <p:animEffect transition="in" filter="wipe(left)">
                                      <p:cBhvr>
                                        <p:cTn id="43" dur="500"/>
                                        <p:tgtEl>
                                          <p:spTgt spid="453640"/>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453641"/>
                                        </p:tgtEl>
                                        <p:attrNameLst>
                                          <p:attrName>style.visibility</p:attrName>
                                        </p:attrNameLst>
                                      </p:cBhvr>
                                      <p:to>
                                        <p:strVal val="visible"/>
                                      </p:to>
                                    </p:set>
                                    <p:anim calcmode="lin" valueType="num">
                                      <p:cBhvr>
                                        <p:cTn id="48" dur="500" fill="hold"/>
                                        <p:tgtEl>
                                          <p:spTgt spid="453641"/>
                                        </p:tgtEl>
                                        <p:attrNameLst>
                                          <p:attrName>ppt_w</p:attrName>
                                        </p:attrNameLst>
                                      </p:cBhvr>
                                      <p:tavLst>
                                        <p:tav tm="0">
                                          <p:val>
                                            <p:fltVal val="0"/>
                                          </p:val>
                                        </p:tav>
                                        <p:tav tm="100000">
                                          <p:val>
                                            <p:strVal val="#ppt_w"/>
                                          </p:val>
                                        </p:tav>
                                      </p:tavLst>
                                    </p:anim>
                                    <p:anim calcmode="lin" valueType="num">
                                      <p:cBhvr>
                                        <p:cTn id="49" dur="500" fill="hold"/>
                                        <p:tgtEl>
                                          <p:spTgt spid="453641"/>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6"/>
                                            </p:cond>
                                          </p:stCondLst>
                                          <p:endCondLst>
                                            <p:cond evt="onStopAudio" delay="0">
                                              <p:tgtEl>
                                                <p:sldTgt/>
                                              </p:tgtEl>
                                            </p:cond>
                                          </p:endCondLst>
                                        </p:cTn>
                                        <p:tgtEl>
                                          <p:sndTgt r:embed="rId3"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5" grpId="0" build="p" autoUpdateAnimBg="0"/>
      <p:bldP spid="453640"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Slide Number Placeholder 6"/>
          <p:cNvSpPr>
            <a:spLocks noGrp="1"/>
          </p:cNvSpPr>
          <p:nvPr>
            <p:ph type="sldNum" sz="quarter" idx="12"/>
          </p:nvPr>
        </p:nvSpPr>
        <p:spPr>
          <a:noFill/>
        </p:spPr>
        <p:txBody>
          <a:bodyPr/>
          <a:lstStyle/>
          <a:p>
            <a:fld id="{FBDE14F8-6D85-4F46-930D-43619B52E58A}" type="slidenum">
              <a:rPr lang="en-US"/>
              <a:pPr/>
              <a:t>153</a:t>
            </a:fld>
            <a:endParaRPr lang="en-US"/>
          </a:p>
        </p:txBody>
      </p:sp>
      <p:sp>
        <p:nvSpPr>
          <p:cNvPr id="452610" name="Rectangle 2"/>
          <p:cNvSpPr>
            <a:spLocks noGrp="1" noChangeArrowheads="1"/>
          </p:cNvSpPr>
          <p:nvPr>
            <p:ph type="title"/>
          </p:nvPr>
        </p:nvSpPr>
        <p:spPr>
          <a:xfrm>
            <a:off x="685800" y="30163"/>
            <a:ext cx="7772400" cy="838200"/>
          </a:xfrm>
        </p:spPr>
        <p:txBody>
          <a:bodyPr/>
          <a:lstStyle/>
          <a:p>
            <a:pPr eaLnBrk="1" hangingPunct="1">
              <a:defRPr/>
            </a:pPr>
            <a:r>
              <a:rPr lang="en-US"/>
              <a:t>Obligations of Hajj</a:t>
            </a:r>
          </a:p>
        </p:txBody>
      </p:sp>
      <p:sp>
        <p:nvSpPr>
          <p:cNvPr id="452612" name="Rectangle 4"/>
          <p:cNvSpPr>
            <a:spLocks noGrp="1" noChangeArrowheads="1"/>
          </p:cNvSpPr>
          <p:nvPr>
            <p:ph type="body" sz="half" idx="2"/>
          </p:nvPr>
        </p:nvSpPr>
        <p:spPr>
          <a:xfrm>
            <a:off x="715963" y="896938"/>
            <a:ext cx="7718425" cy="3556000"/>
          </a:xfrm>
          <a:solidFill>
            <a:srgbClr val="66FFFF"/>
          </a:solidFill>
          <a:ln>
            <a:solidFill>
              <a:schemeClr val="hlink"/>
            </a:solidFill>
          </a:ln>
        </p:spPr>
        <p:txBody>
          <a:bodyPr bIns="137160">
            <a:spAutoFit/>
          </a:bodyPr>
          <a:lstStyle/>
          <a:p>
            <a:pPr marL="381000" indent="-381000" algn="ctr" eaLnBrk="1" hangingPunct="1">
              <a:buFont typeface="Wingdings" pitchFamily="2" charset="2"/>
              <a:buNone/>
            </a:pPr>
            <a:r>
              <a:rPr lang="en-US" sz="2000" b="1" dirty="0">
                <a:solidFill>
                  <a:schemeClr val="bg1"/>
                </a:solidFill>
                <a:effectLst>
                  <a:outerShdw blurRad="38100" dist="38100" dir="2700000" algn="tl">
                    <a:srgbClr val="000000">
                      <a:alpha val="43137"/>
                    </a:srgbClr>
                  </a:outerShdw>
                </a:effectLst>
              </a:rPr>
              <a:t>Obligations of Hajj – </a:t>
            </a:r>
            <a:r>
              <a:rPr lang="ar-EG" sz="2400" b="1" dirty="0">
                <a:solidFill>
                  <a:schemeClr val="bg1"/>
                </a:solidFill>
                <a:effectLst>
                  <a:outerShdw blurRad="38100" dist="38100" dir="2700000" algn="tl">
                    <a:srgbClr val="000000">
                      <a:alpha val="43137"/>
                    </a:srgbClr>
                  </a:outerShdw>
                </a:effectLst>
                <a:ea typeface="Times New Roman (Arabic)"/>
                <a:cs typeface="Times New Roman (Arabic)"/>
              </a:rPr>
              <a:t>واجبات الحج</a:t>
            </a:r>
            <a:endParaRPr lang="en-US" sz="2400" b="1"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Font typeface="Wingdings" pitchFamily="2" charset="2"/>
              <a:buAutoNum type="arabicPeriod"/>
            </a:pPr>
            <a:r>
              <a:rPr lang="en-US" sz="1800" dirty="0">
                <a:solidFill>
                  <a:schemeClr val="bg1"/>
                </a:solidFill>
                <a:effectLst>
                  <a:outerShdw blurRad="38100" dist="38100" dir="2700000" algn="tl">
                    <a:srgbClr val="000000">
                      <a:alpha val="43137"/>
                    </a:srgbClr>
                  </a:outerShdw>
                </a:effectLst>
              </a:rPr>
              <a:t>Ihram from the </a:t>
            </a:r>
            <a:r>
              <a:rPr lang="en-US" sz="1800" dirty="0" err="1">
                <a:solidFill>
                  <a:schemeClr val="bg1"/>
                </a:solidFill>
                <a:effectLst>
                  <a:outerShdw blurRad="38100" dist="38100" dir="2700000" algn="tl">
                    <a:srgbClr val="000000">
                      <a:alpha val="43137"/>
                    </a:srgbClr>
                  </a:outerShdw>
                </a:effectLst>
              </a:rPr>
              <a:t>Meeqat</a:t>
            </a:r>
            <a:r>
              <a:rPr lang="en-US" sz="1800" dirty="0">
                <a:solidFill>
                  <a:schemeClr val="bg1"/>
                </a:solidFill>
                <a:effectLst>
                  <a:outerShdw blurRad="38100" dist="38100" dir="2700000" algn="tl">
                    <a:srgbClr val="000000">
                      <a:alpha val="43137"/>
                    </a:srgbClr>
                  </a:outerShdw>
                </a:effectLst>
              </a:rPr>
              <a:t> – </a:t>
            </a:r>
            <a:r>
              <a:rPr lang="ar-SA" sz="1800" dirty="0">
                <a:solidFill>
                  <a:schemeClr val="bg1"/>
                </a:solidFill>
                <a:effectLst>
                  <a:outerShdw blurRad="38100" dist="38100" dir="2700000" algn="tl">
                    <a:srgbClr val="000000">
                      <a:alpha val="43137"/>
                    </a:srgbClr>
                  </a:outerShdw>
                </a:effectLst>
                <a:cs typeface="Times New Roman" pitchFamily="18" charset="0"/>
              </a:rPr>
              <a:t>الإحرام من الميقات</a:t>
            </a:r>
            <a:endParaRPr lang="en-US" sz="1800" dirty="0">
              <a:solidFill>
                <a:schemeClr val="bg1"/>
              </a:solidFill>
              <a:effectLst>
                <a:outerShdw blurRad="38100" dist="38100" dir="2700000" algn="tl">
                  <a:srgbClr val="000000">
                    <a:alpha val="43137"/>
                  </a:srgbClr>
                </a:outerShdw>
              </a:effectLst>
            </a:endParaRPr>
          </a:p>
          <a:p>
            <a:pPr marL="381000" indent="-381000" eaLnBrk="1" hangingPunct="1">
              <a:buClr>
                <a:schemeClr val="bg1"/>
              </a:buClr>
              <a:buFont typeface="Wingdings" pitchFamily="2" charset="2"/>
              <a:buAutoNum type="arabicPeriod"/>
            </a:pPr>
            <a:r>
              <a:rPr lang="en-US" sz="1800" dirty="0">
                <a:solidFill>
                  <a:schemeClr val="bg1"/>
                </a:solidFill>
                <a:effectLst>
                  <a:outerShdw blurRad="38100" dist="38100" dir="2700000" algn="tl">
                    <a:srgbClr val="000000">
                      <a:alpha val="43137"/>
                    </a:srgbClr>
                  </a:outerShdw>
                </a:effectLst>
              </a:rPr>
              <a:t>Stand in </a:t>
            </a:r>
            <a:r>
              <a:rPr lang="en-US" sz="1800" dirty="0" err="1">
                <a:solidFill>
                  <a:schemeClr val="bg1"/>
                </a:solidFill>
                <a:effectLst>
                  <a:outerShdw blurRad="38100" dist="38100" dir="2700000" algn="tl">
                    <a:srgbClr val="000000">
                      <a:alpha val="43137"/>
                    </a:srgbClr>
                  </a:outerShdw>
                </a:effectLst>
              </a:rPr>
              <a:t>Arafah</a:t>
            </a:r>
            <a:r>
              <a:rPr lang="en-US" sz="1800" dirty="0">
                <a:solidFill>
                  <a:schemeClr val="bg1"/>
                </a:solidFill>
                <a:effectLst>
                  <a:outerShdw blurRad="38100" dist="38100" dir="2700000" algn="tl">
                    <a:srgbClr val="000000">
                      <a:alpha val="43137"/>
                    </a:srgbClr>
                  </a:outerShdw>
                </a:effectLst>
              </a:rPr>
              <a:t> until after sunset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الوقوف بعرفة </a:t>
            </a:r>
            <a:r>
              <a:rPr lang="ar-SA" sz="1800" dirty="0">
                <a:solidFill>
                  <a:schemeClr val="bg1"/>
                </a:solidFill>
                <a:effectLst>
                  <a:outerShdw blurRad="38100" dist="38100" dir="2700000" algn="tl">
                    <a:srgbClr val="000000">
                      <a:alpha val="43137"/>
                    </a:srgbClr>
                  </a:outerShdw>
                </a:effectLst>
                <a:cs typeface="Times New Roman" pitchFamily="18" charset="0"/>
              </a:rPr>
              <a:t>إلى الليل</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Font typeface="Wingdings" pitchFamily="2" charset="2"/>
              <a:buAutoNum type="arabicPeriod"/>
            </a:pPr>
            <a:r>
              <a:rPr lang="en-US" sz="1800" dirty="0">
                <a:solidFill>
                  <a:schemeClr val="bg1"/>
                </a:solidFill>
                <a:effectLst>
                  <a:outerShdw blurRad="38100" dist="38100" dir="2700000" algn="tl">
                    <a:srgbClr val="000000">
                      <a:alpha val="43137"/>
                    </a:srgbClr>
                  </a:outerShdw>
                </a:effectLst>
              </a:rPr>
              <a:t>Spend one night in </a:t>
            </a:r>
            <a:r>
              <a:rPr lang="en-US" sz="1800" dirty="0" err="1">
                <a:solidFill>
                  <a:schemeClr val="bg1"/>
                </a:solidFill>
                <a:effectLst>
                  <a:outerShdw blurRad="38100" dist="38100" dir="2700000" algn="tl">
                    <a:srgbClr val="000000">
                      <a:alpha val="43137"/>
                    </a:srgbClr>
                  </a:outerShdw>
                </a:effectLst>
              </a:rPr>
              <a:t>Muzdalifah</a:t>
            </a:r>
            <a:r>
              <a:rPr lang="en-US" sz="1800" dirty="0">
                <a:solidFill>
                  <a:schemeClr val="bg1"/>
                </a:solidFill>
                <a:effectLst>
                  <a:outerShdw blurRad="38100" dist="38100" dir="2700000" algn="tl">
                    <a:srgbClr val="000000">
                      <a:alpha val="43137"/>
                    </a:srgbClr>
                  </a:outerShdw>
                </a:effectLst>
              </a:rPr>
              <a:t> (after </a:t>
            </a:r>
            <a:r>
              <a:rPr lang="en-US" sz="1800" dirty="0" err="1">
                <a:solidFill>
                  <a:schemeClr val="bg1"/>
                </a:solidFill>
                <a:effectLst>
                  <a:outerShdw blurRad="38100" dist="38100" dir="2700000" algn="tl">
                    <a:srgbClr val="000000">
                      <a:alpha val="43137"/>
                    </a:srgbClr>
                  </a:outerShdw>
                </a:effectLst>
              </a:rPr>
              <a:t>Arafah</a:t>
            </a:r>
            <a:r>
              <a:rPr lang="en-US" sz="1800" dirty="0">
                <a:solidFill>
                  <a:schemeClr val="bg1"/>
                </a:solidFill>
                <a:effectLst>
                  <a:outerShdw blurRad="38100" dist="38100" dir="2700000" algn="tl">
                    <a:srgbClr val="000000">
                      <a:alpha val="43137"/>
                    </a:srgbClr>
                  </a:outerShdw>
                </a:effectLst>
              </a:rPr>
              <a: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المبيت بمزدلفة</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Font typeface="Wingdings" pitchFamily="2" charset="2"/>
              <a:buAutoNum type="arabicPeriod"/>
            </a:pPr>
            <a:r>
              <a:rPr lang="en-US" sz="1800" dirty="0">
                <a:solidFill>
                  <a:schemeClr val="bg1"/>
                </a:solidFill>
                <a:effectLst>
                  <a:outerShdw blurRad="38100" dist="38100" dir="2700000" algn="tl">
                    <a:srgbClr val="000000">
                      <a:alpha val="43137"/>
                    </a:srgbClr>
                  </a:outerShdw>
                </a:effectLst>
              </a:rPr>
              <a:t>Stay overnight in Mina during the days of </a:t>
            </a:r>
            <a:r>
              <a:rPr lang="en-US" sz="1800" dirty="0" err="1">
                <a:solidFill>
                  <a:schemeClr val="bg1"/>
                </a:solidFill>
                <a:effectLst>
                  <a:outerShdw blurRad="38100" dist="38100" dir="2700000" algn="tl">
                    <a:srgbClr val="000000">
                      <a:alpha val="43137"/>
                    </a:srgbClr>
                  </a:outerShdw>
                </a:effectLst>
              </a:rPr>
              <a:t>Tashreeq</a:t>
            </a:r>
            <a:r>
              <a:rPr lang="en-US" sz="1800" dirty="0">
                <a:solidFill>
                  <a:schemeClr val="bg1"/>
                </a:solidFill>
                <a:effectLst>
                  <a:outerShdw blurRad="38100" dist="38100" dir="2700000" algn="tl">
                    <a:srgbClr val="000000">
                      <a:alpha val="43137"/>
                    </a:srgbClr>
                  </a:outerShdw>
                </a:effectLst>
              </a:rPr>
              <a: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المبيت بمنى</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Font typeface="Wingdings" pitchFamily="2" charset="2"/>
              <a:buAutoNum type="arabicPeriod"/>
            </a:pPr>
            <a:r>
              <a:rPr lang="en-US" sz="1800" dirty="0">
                <a:solidFill>
                  <a:schemeClr val="bg1"/>
                </a:solidFill>
                <a:effectLst>
                  <a:outerShdw blurRad="38100" dist="38100" dir="2700000" algn="tl">
                    <a:srgbClr val="000000">
                      <a:alpha val="43137"/>
                    </a:srgbClr>
                  </a:outerShdw>
                </a:effectLst>
              </a:rPr>
              <a:t>Stoning the </a:t>
            </a:r>
            <a:r>
              <a:rPr lang="en-US" sz="1800" dirty="0" err="1">
                <a:solidFill>
                  <a:schemeClr val="bg1"/>
                </a:solidFill>
                <a:effectLst>
                  <a:outerShdw blurRad="38100" dist="38100" dir="2700000" algn="tl">
                    <a:srgbClr val="000000">
                      <a:alpha val="43137"/>
                    </a:srgbClr>
                  </a:outerShdw>
                </a:effectLst>
              </a:rPr>
              <a:t>Jamarat</a:t>
            </a:r>
            <a:r>
              <a:rPr lang="en-US" sz="1800" dirty="0">
                <a:solidFill>
                  <a:schemeClr val="bg1"/>
                </a:solidFill>
                <a:effectLst>
                  <a:outerShdw blurRad="38100" dist="38100" dir="2700000" algn="tl">
                    <a:srgbClr val="000000">
                      <a:alpha val="43137"/>
                    </a:srgbClr>
                  </a:outerShdw>
                </a:effectLst>
              </a:rPr>
              <a:t>, and in order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رمي الجمرات و على الترتيب</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Font typeface="Wingdings" pitchFamily="2" charset="2"/>
              <a:buAutoNum type="arabicPeriod"/>
            </a:pPr>
            <a:r>
              <a:rPr lang="en-US" sz="1800" dirty="0">
                <a:solidFill>
                  <a:schemeClr val="bg1"/>
                </a:solidFill>
                <a:effectLst>
                  <a:outerShdw blurRad="38100" dist="38100" dir="2700000" algn="tl">
                    <a:srgbClr val="000000">
                      <a:alpha val="43137"/>
                    </a:srgbClr>
                  </a:outerShdw>
                </a:effectLst>
              </a:rPr>
              <a:t>Shaving or cutting the hair short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الحلق أو التقصير</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Font typeface="Wingdings" pitchFamily="2" charset="2"/>
              <a:buAutoNum type="arabicPeriod"/>
            </a:pPr>
            <a:r>
              <a:rPr lang="en-US" sz="1800" dirty="0" err="1">
                <a:solidFill>
                  <a:schemeClr val="bg1"/>
                </a:solidFill>
                <a:effectLst>
                  <a:outerShdw blurRad="38100" dist="38100" dir="2700000" algn="tl">
                    <a:srgbClr val="000000">
                      <a:alpha val="43137"/>
                    </a:srgbClr>
                  </a:outerShdw>
                </a:effectLst>
              </a:rPr>
              <a:t>Tawaf</a:t>
            </a:r>
            <a:r>
              <a:rPr lang="en-US" sz="1800" dirty="0">
                <a:solidFill>
                  <a:schemeClr val="bg1"/>
                </a:solidFill>
                <a:effectLst>
                  <a:outerShdw blurRad="38100" dist="38100" dir="2700000" algn="tl">
                    <a:srgbClr val="000000">
                      <a:alpha val="43137"/>
                    </a:srgbClr>
                  </a:outerShdw>
                </a:effectLst>
              </a:rPr>
              <a:t> al-Wada’ (farewell </a:t>
            </a:r>
            <a:r>
              <a:rPr lang="en-US" sz="1800" dirty="0" err="1">
                <a:solidFill>
                  <a:schemeClr val="bg1"/>
                </a:solidFill>
                <a:effectLst>
                  <a:outerShdw blurRad="38100" dist="38100" dir="2700000" algn="tl">
                    <a:srgbClr val="000000">
                      <a:alpha val="43137"/>
                    </a:srgbClr>
                  </a:outerShdw>
                </a:effectLst>
              </a:rPr>
              <a:t>Tawaf</a:t>
            </a:r>
            <a:r>
              <a:rPr lang="en-US" sz="1800" dirty="0">
                <a:solidFill>
                  <a:schemeClr val="bg1"/>
                </a:solidFill>
                <a:effectLst>
                  <a:outerShdw blurRad="38100" dist="38100" dir="2700000" algn="tl">
                    <a:srgbClr val="000000">
                      <a:alpha val="43137"/>
                    </a:srgbClr>
                  </a:outerShdw>
                </a:effectLst>
              </a:rPr>
              <a: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طواف الوداع</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p:txBody>
      </p:sp>
      <p:pic>
        <p:nvPicPr>
          <p:cNvPr id="452616" name="Picture 8" descr="C:\Documents and Settings\obellal\My Documents\Hajj\presentation pictures\ToDoSmall.png"/>
          <p:cNvPicPr>
            <a:picLocks noChangeAspect="1" noChangeArrowheads="1"/>
          </p:cNvPicPr>
          <p:nvPr/>
        </p:nvPicPr>
        <p:blipFill>
          <a:blip r:embed="rId3" cstate="print"/>
          <a:srcRect/>
          <a:stretch>
            <a:fillRect/>
          </a:stretch>
        </p:blipFill>
        <p:spPr bwMode="auto">
          <a:xfrm>
            <a:off x="434975" y="4662488"/>
            <a:ext cx="3081338" cy="1671637"/>
          </a:xfrm>
          <a:prstGeom prst="rect">
            <a:avLst/>
          </a:prstGeom>
          <a:noFill/>
          <a:ln w="9525">
            <a:noFill/>
            <a:miter lim="800000"/>
            <a:headEnd/>
            <a:tailEnd/>
          </a:ln>
        </p:spPr>
      </p:pic>
      <p:pic>
        <p:nvPicPr>
          <p:cNvPr id="452618" name="Picture 10" descr="C:\Documents and Settings\obellal\My Documents\Hajj\Mina\Sheep.jpg"/>
          <p:cNvPicPr>
            <a:picLocks noChangeAspect="1" noChangeArrowheads="1"/>
          </p:cNvPicPr>
          <p:nvPr/>
        </p:nvPicPr>
        <p:blipFill>
          <a:blip r:embed="rId4" cstate="print"/>
          <a:srcRect/>
          <a:stretch>
            <a:fillRect/>
          </a:stretch>
        </p:blipFill>
        <p:spPr bwMode="auto">
          <a:xfrm>
            <a:off x="5892800" y="4540250"/>
            <a:ext cx="2286000" cy="220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52619" name="Text Box 11"/>
          <p:cNvSpPr txBox="1">
            <a:spLocks noChangeArrowheads="1"/>
          </p:cNvSpPr>
          <p:nvPr/>
        </p:nvSpPr>
        <p:spPr bwMode="auto">
          <a:xfrm>
            <a:off x="3552825" y="4821238"/>
            <a:ext cx="2032159" cy="883190"/>
          </a:xfrm>
          <a:prstGeom prst="rect">
            <a:avLst/>
          </a:prstGeom>
          <a:noFill/>
          <a:ln w="38100">
            <a:noFill/>
            <a:prstDash val="sysDot"/>
            <a:miter lim="800000"/>
            <a:headEnd/>
            <a:tailEnd/>
          </a:ln>
        </p:spPr>
        <p:txBody>
          <a:bodyPr wrap="none" tIns="137160">
            <a:spAutoFit/>
          </a:bodyPr>
          <a:lstStyle/>
          <a:p>
            <a:r>
              <a:rPr lang="en-US" sz="2000" b="0" dirty="0">
                <a:effectLst>
                  <a:outerShdw blurRad="38100" dist="38100" dir="2700000" algn="tl">
                    <a:srgbClr val="000000">
                      <a:alpha val="43137"/>
                    </a:srgbClr>
                  </a:outerShdw>
                </a:effectLst>
                <a:latin typeface="Arial Black" pitchFamily="34" charset="0"/>
              </a:rPr>
              <a:t>OR </a:t>
            </a:r>
          </a:p>
          <a:p>
            <a:r>
              <a:rPr lang="en-US" sz="2000" b="0" dirty="0">
                <a:effectLst>
                  <a:outerShdw blurRad="38100" dist="38100" dir="2700000" algn="tl">
                    <a:srgbClr val="000000">
                      <a:alpha val="43137"/>
                    </a:srgbClr>
                  </a:outerShdw>
                </a:effectLst>
                <a:latin typeface="Arial Black" pitchFamily="34" charset="0"/>
              </a:rPr>
              <a:t>You will have</a:t>
            </a:r>
          </a:p>
          <a:p>
            <a:r>
              <a:rPr lang="en-US" sz="2000" b="0" dirty="0">
                <a:effectLst>
                  <a:outerShdw blurRad="38100" dist="38100" dir="2700000" algn="tl">
                    <a:srgbClr val="000000">
                      <a:alpha val="43137"/>
                    </a:srgbClr>
                  </a:outerShdw>
                </a:effectLst>
                <a:latin typeface="Arial Black" pitchFamily="34" charset="0"/>
              </a:rPr>
              <a:t> to offer…</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52612">
                                            <p:txEl>
                                              <p:pRg st="0" end="0"/>
                                            </p:txEl>
                                          </p:spTgt>
                                        </p:tgtEl>
                                        <p:attrNameLst>
                                          <p:attrName>style.visibility</p:attrName>
                                        </p:attrNameLst>
                                      </p:cBhvr>
                                      <p:to>
                                        <p:strVal val="visible"/>
                                      </p:to>
                                    </p:set>
                                    <p:anim calcmode="lin" valueType="num">
                                      <p:cBhvr>
                                        <p:cTn id="7" dur="500" fill="hold"/>
                                        <p:tgtEl>
                                          <p:spTgt spid="4526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5261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52612">
                                            <p:txEl>
                                              <p:pRg st="1" end="1"/>
                                            </p:txEl>
                                          </p:spTgt>
                                        </p:tgtEl>
                                        <p:attrNameLst>
                                          <p:attrName>style.visibility</p:attrName>
                                        </p:attrNameLst>
                                      </p:cBhvr>
                                      <p:to>
                                        <p:strVal val="visible"/>
                                      </p:to>
                                    </p:set>
                                    <p:anim calcmode="lin" valueType="num">
                                      <p:cBhvr>
                                        <p:cTn id="13" dur="500" fill="hold"/>
                                        <p:tgtEl>
                                          <p:spTgt spid="452612">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5261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52612">
                                            <p:txEl>
                                              <p:pRg st="2" end="2"/>
                                            </p:txEl>
                                          </p:spTgt>
                                        </p:tgtEl>
                                        <p:attrNameLst>
                                          <p:attrName>style.visibility</p:attrName>
                                        </p:attrNameLst>
                                      </p:cBhvr>
                                      <p:to>
                                        <p:strVal val="visible"/>
                                      </p:to>
                                    </p:set>
                                    <p:anim calcmode="lin" valueType="num">
                                      <p:cBhvr>
                                        <p:cTn id="19" dur="500" fill="hold"/>
                                        <p:tgtEl>
                                          <p:spTgt spid="452612">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5261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452612">
                                            <p:txEl>
                                              <p:pRg st="3" end="3"/>
                                            </p:txEl>
                                          </p:spTgt>
                                        </p:tgtEl>
                                        <p:attrNameLst>
                                          <p:attrName>style.visibility</p:attrName>
                                        </p:attrNameLst>
                                      </p:cBhvr>
                                      <p:to>
                                        <p:strVal val="visible"/>
                                      </p:to>
                                    </p:set>
                                    <p:anim calcmode="lin" valueType="num">
                                      <p:cBhvr>
                                        <p:cTn id="25" dur="500" fill="hold"/>
                                        <p:tgtEl>
                                          <p:spTgt spid="452612">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45261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452612">
                                            <p:txEl>
                                              <p:pRg st="4" end="4"/>
                                            </p:txEl>
                                          </p:spTgt>
                                        </p:tgtEl>
                                        <p:attrNameLst>
                                          <p:attrName>style.visibility</p:attrName>
                                        </p:attrNameLst>
                                      </p:cBhvr>
                                      <p:to>
                                        <p:strVal val="visible"/>
                                      </p:to>
                                    </p:set>
                                    <p:anim calcmode="lin" valueType="num">
                                      <p:cBhvr>
                                        <p:cTn id="31" dur="500" fill="hold"/>
                                        <p:tgtEl>
                                          <p:spTgt spid="452612">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452612">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452612">
                                            <p:txEl>
                                              <p:pRg st="5" end="5"/>
                                            </p:txEl>
                                          </p:spTgt>
                                        </p:tgtEl>
                                        <p:attrNameLst>
                                          <p:attrName>style.visibility</p:attrName>
                                        </p:attrNameLst>
                                      </p:cBhvr>
                                      <p:to>
                                        <p:strVal val="visible"/>
                                      </p:to>
                                    </p:set>
                                    <p:anim calcmode="lin" valueType="num">
                                      <p:cBhvr>
                                        <p:cTn id="37" dur="500" fill="hold"/>
                                        <p:tgtEl>
                                          <p:spTgt spid="452612">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452612">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452612">
                                            <p:txEl>
                                              <p:pRg st="6" end="6"/>
                                            </p:txEl>
                                          </p:spTgt>
                                        </p:tgtEl>
                                        <p:attrNameLst>
                                          <p:attrName>style.visibility</p:attrName>
                                        </p:attrNameLst>
                                      </p:cBhvr>
                                      <p:to>
                                        <p:strVal val="visible"/>
                                      </p:to>
                                    </p:set>
                                    <p:anim calcmode="lin" valueType="num">
                                      <p:cBhvr>
                                        <p:cTn id="43" dur="500" fill="hold"/>
                                        <p:tgtEl>
                                          <p:spTgt spid="452612">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452612">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452612">
                                            <p:txEl>
                                              <p:pRg st="7" end="7"/>
                                            </p:txEl>
                                          </p:spTgt>
                                        </p:tgtEl>
                                        <p:attrNameLst>
                                          <p:attrName>style.visibility</p:attrName>
                                        </p:attrNameLst>
                                      </p:cBhvr>
                                      <p:to>
                                        <p:strVal val="visible"/>
                                      </p:to>
                                    </p:set>
                                    <p:anim calcmode="lin" valueType="num">
                                      <p:cBhvr>
                                        <p:cTn id="49" dur="500" fill="hold"/>
                                        <p:tgtEl>
                                          <p:spTgt spid="452612">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452612">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452616"/>
                                        </p:tgtEl>
                                        <p:attrNameLst>
                                          <p:attrName>style.visibility</p:attrName>
                                        </p:attrNameLst>
                                      </p:cBhvr>
                                      <p:to>
                                        <p:strVal val="visible"/>
                                      </p:to>
                                    </p:set>
                                    <p:anim calcmode="lin" valueType="num">
                                      <p:cBhvr>
                                        <p:cTn id="55" dur="500" fill="hold"/>
                                        <p:tgtEl>
                                          <p:spTgt spid="452616"/>
                                        </p:tgtEl>
                                        <p:attrNameLst>
                                          <p:attrName>ppt_w</p:attrName>
                                        </p:attrNameLst>
                                      </p:cBhvr>
                                      <p:tavLst>
                                        <p:tav tm="0">
                                          <p:val>
                                            <p:fltVal val="0"/>
                                          </p:val>
                                        </p:tav>
                                        <p:tav tm="100000">
                                          <p:val>
                                            <p:strVal val="#ppt_w"/>
                                          </p:val>
                                        </p:tav>
                                      </p:tavLst>
                                    </p:anim>
                                    <p:anim calcmode="lin" valueType="num">
                                      <p:cBhvr>
                                        <p:cTn id="56" dur="500" fill="hold"/>
                                        <p:tgtEl>
                                          <p:spTgt spid="452616"/>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52619"/>
                                        </p:tgtEl>
                                        <p:attrNameLst>
                                          <p:attrName>style.visibility</p:attrName>
                                        </p:attrNameLst>
                                      </p:cBhvr>
                                      <p:to>
                                        <p:strVal val="visible"/>
                                      </p:to>
                                    </p:set>
                                    <p:animEffect transition="in" filter="wipe(left)">
                                      <p:cBhvr>
                                        <p:cTn id="61" dur="500"/>
                                        <p:tgtEl>
                                          <p:spTgt spid="452619"/>
                                        </p:tgtEl>
                                      </p:cBhvr>
                                    </p:animEffect>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nodeType="clickEffect">
                                  <p:stCondLst>
                                    <p:cond delay="0"/>
                                  </p:stCondLst>
                                  <p:childTnLst>
                                    <p:set>
                                      <p:cBhvr>
                                        <p:cTn id="65" dur="1" fill="hold">
                                          <p:stCondLst>
                                            <p:cond delay="0"/>
                                          </p:stCondLst>
                                        </p:cTn>
                                        <p:tgtEl>
                                          <p:spTgt spid="452618"/>
                                        </p:tgtEl>
                                        <p:attrNameLst>
                                          <p:attrName>style.visibility</p:attrName>
                                        </p:attrNameLst>
                                      </p:cBhvr>
                                      <p:to>
                                        <p:strVal val="visible"/>
                                      </p:to>
                                    </p:set>
                                    <p:anim calcmode="lin" valueType="num">
                                      <p:cBhvr>
                                        <p:cTn id="66" dur="500" fill="hold"/>
                                        <p:tgtEl>
                                          <p:spTgt spid="452618"/>
                                        </p:tgtEl>
                                        <p:attrNameLst>
                                          <p:attrName>ppt_w</p:attrName>
                                        </p:attrNameLst>
                                      </p:cBhvr>
                                      <p:tavLst>
                                        <p:tav tm="0">
                                          <p:val>
                                            <p:fltVal val="0"/>
                                          </p:val>
                                        </p:tav>
                                        <p:tav tm="100000">
                                          <p:val>
                                            <p:strVal val="#ppt_w"/>
                                          </p:val>
                                        </p:tav>
                                      </p:tavLst>
                                    </p:anim>
                                    <p:anim calcmode="lin" valueType="num">
                                      <p:cBhvr>
                                        <p:cTn id="67" dur="500" fill="hold"/>
                                        <p:tgtEl>
                                          <p:spTgt spid="4526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2" grpId="0" build="p" autoUpdateAnimBg="0"/>
      <p:bldP spid="452619"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4" name="Slide Number Placeholder 6"/>
          <p:cNvSpPr>
            <a:spLocks noGrp="1"/>
          </p:cNvSpPr>
          <p:nvPr>
            <p:ph type="sldNum" sz="quarter" idx="12"/>
          </p:nvPr>
        </p:nvSpPr>
        <p:spPr>
          <a:noFill/>
        </p:spPr>
        <p:txBody>
          <a:bodyPr/>
          <a:lstStyle/>
          <a:p>
            <a:fld id="{716D8439-FFAB-4938-9DB6-8F431DB605A4}" type="slidenum">
              <a:rPr lang="en-US"/>
              <a:pPr/>
              <a:t>154</a:t>
            </a:fld>
            <a:endParaRPr lang="en-US"/>
          </a:p>
        </p:txBody>
      </p:sp>
      <p:sp>
        <p:nvSpPr>
          <p:cNvPr id="454658" name="Rectangle 2"/>
          <p:cNvSpPr>
            <a:spLocks noGrp="1" noChangeArrowheads="1"/>
          </p:cNvSpPr>
          <p:nvPr>
            <p:ph type="title"/>
          </p:nvPr>
        </p:nvSpPr>
        <p:spPr>
          <a:xfrm>
            <a:off x="685800" y="379413"/>
            <a:ext cx="7772400" cy="838200"/>
          </a:xfrm>
        </p:spPr>
        <p:txBody>
          <a:bodyPr/>
          <a:lstStyle/>
          <a:p>
            <a:pPr eaLnBrk="1" hangingPunct="1">
              <a:defRPr/>
            </a:pPr>
            <a:r>
              <a:rPr lang="en-US"/>
              <a:t>Pillars &amp; Obligations of Umra</a:t>
            </a:r>
          </a:p>
        </p:txBody>
      </p:sp>
      <p:sp>
        <p:nvSpPr>
          <p:cNvPr id="454659" name="Rectangle 3"/>
          <p:cNvSpPr>
            <a:spLocks noGrp="1" noChangeArrowheads="1"/>
          </p:cNvSpPr>
          <p:nvPr>
            <p:ph type="body" sz="half" idx="1"/>
          </p:nvPr>
        </p:nvSpPr>
        <p:spPr>
          <a:xfrm>
            <a:off x="1098550" y="1690688"/>
            <a:ext cx="6950075" cy="1905000"/>
          </a:xfrm>
          <a:solidFill>
            <a:srgbClr val="66FFFF"/>
          </a:solidFill>
          <a:ln>
            <a:solidFill>
              <a:schemeClr val="hlink"/>
            </a:solidFill>
          </a:ln>
        </p:spPr>
        <p:txBody>
          <a:bodyPr bIns="137160">
            <a:spAutoFit/>
          </a:bodyPr>
          <a:lstStyle/>
          <a:p>
            <a:pPr marL="381000" indent="-381000" algn="ctr" eaLnBrk="1" hangingPunct="1">
              <a:buFont typeface="Wingdings" pitchFamily="2" charset="2"/>
              <a:buNone/>
            </a:pPr>
            <a:r>
              <a:rPr lang="en-US" sz="2000" b="1" dirty="0">
                <a:solidFill>
                  <a:schemeClr val="bg1"/>
                </a:solidFill>
                <a:effectLst>
                  <a:outerShdw blurRad="38100" dist="38100" dir="2700000" algn="tl">
                    <a:srgbClr val="000000">
                      <a:alpha val="43137"/>
                    </a:srgbClr>
                  </a:outerShdw>
                </a:effectLst>
              </a:rPr>
              <a:t>Pillars of </a:t>
            </a:r>
            <a:r>
              <a:rPr lang="en-US" sz="2000" b="1" dirty="0" err="1">
                <a:solidFill>
                  <a:schemeClr val="bg1"/>
                </a:solidFill>
                <a:effectLst>
                  <a:outerShdw blurRad="38100" dist="38100" dir="2700000" algn="tl">
                    <a:srgbClr val="000000">
                      <a:alpha val="43137"/>
                    </a:srgbClr>
                  </a:outerShdw>
                </a:effectLst>
              </a:rPr>
              <a:t>Umra</a:t>
            </a:r>
            <a:r>
              <a:rPr lang="en-US" sz="2000" b="1" dirty="0">
                <a:solidFill>
                  <a:schemeClr val="bg1"/>
                </a:solidFill>
                <a:effectLst>
                  <a:outerShdw blurRad="38100" dist="38100" dir="2700000" algn="tl">
                    <a:srgbClr val="000000">
                      <a:alpha val="43137"/>
                    </a:srgbClr>
                  </a:outerShdw>
                </a:effectLst>
              </a:rPr>
              <a:t> – </a:t>
            </a:r>
            <a:r>
              <a:rPr lang="ar-EG" sz="2400" b="1" dirty="0">
                <a:solidFill>
                  <a:schemeClr val="bg1"/>
                </a:solidFill>
                <a:effectLst>
                  <a:outerShdw blurRad="38100" dist="38100" dir="2700000" algn="tl">
                    <a:srgbClr val="000000">
                      <a:alpha val="43137"/>
                    </a:srgbClr>
                  </a:outerShdw>
                </a:effectLst>
                <a:ea typeface="Times New Roman (Arabic)"/>
                <a:cs typeface="Times New Roman (Arabic)"/>
              </a:rPr>
              <a:t>أركان العمرة</a:t>
            </a:r>
            <a:endParaRPr lang="en-US" sz="2400" b="1"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SzTx/>
              <a:buFont typeface="Wingdings" pitchFamily="2" charset="2"/>
              <a:buAutoNum type="arabicPeriod"/>
            </a:pPr>
            <a:r>
              <a:rPr lang="en-US" sz="1800" dirty="0">
                <a:solidFill>
                  <a:schemeClr val="bg1"/>
                </a:solidFill>
                <a:effectLst>
                  <a:outerShdw blurRad="38100" dist="38100" dir="2700000" algn="tl">
                    <a:srgbClr val="000000">
                      <a:alpha val="43137"/>
                    </a:srgbClr>
                  </a:outerShdw>
                </a:effectLst>
              </a:rPr>
              <a:t>Ihram - </a:t>
            </a:r>
            <a:r>
              <a:rPr lang="ar-SA" sz="1800" dirty="0">
                <a:solidFill>
                  <a:schemeClr val="bg1"/>
                </a:solidFill>
                <a:effectLst>
                  <a:outerShdw blurRad="38100" dist="38100" dir="2700000" algn="tl">
                    <a:srgbClr val="000000">
                      <a:alpha val="43137"/>
                    </a:srgbClr>
                  </a:outerShdw>
                </a:effectLst>
                <a:cs typeface="Times New Roman" pitchFamily="18" charset="0"/>
              </a:rPr>
              <a:t>الإحرام</a:t>
            </a:r>
            <a:endParaRPr lang="en-US" sz="1800" dirty="0">
              <a:solidFill>
                <a:schemeClr val="bg1"/>
              </a:solidFill>
              <a:effectLst>
                <a:outerShdw blurRad="38100" dist="38100" dir="2700000" algn="tl">
                  <a:srgbClr val="000000">
                    <a:alpha val="43137"/>
                  </a:srgbClr>
                </a:outerShdw>
              </a:effectLst>
            </a:endParaRPr>
          </a:p>
          <a:p>
            <a:pPr marL="381000" indent="-381000" eaLnBrk="1" hangingPunct="1">
              <a:buClr>
                <a:schemeClr val="bg1"/>
              </a:buClr>
              <a:buSzTx/>
              <a:buFont typeface="Wingdings" pitchFamily="2" charset="2"/>
              <a:buAutoNum type="arabicPeriod"/>
            </a:pPr>
            <a:r>
              <a:rPr lang="en-US" sz="1800" dirty="0" err="1">
                <a:solidFill>
                  <a:schemeClr val="bg1"/>
                </a:solidFill>
                <a:effectLst>
                  <a:outerShdw blurRad="38100" dist="38100" dir="2700000" algn="tl">
                    <a:srgbClr val="000000">
                      <a:alpha val="43137"/>
                    </a:srgbClr>
                  </a:outerShdw>
                </a:effectLst>
              </a:rPr>
              <a:t>Tawaf</a:t>
            </a:r>
            <a:r>
              <a:rPr lang="en-US" sz="1800" dirty="0">
                <a:solidFill>
                  <a:schemeClr val="bg1"/>
                </a:solidFill>
                <a:effectLst>
                  <a:outerShdw blurRad="38100" dist="38100" dir="2700000" algn="tl">
                    <a:srgbClr val="000000">
                      <a:alpha val="43137"/>
                    </a:srgbClr>
                  </a:outerShdw>
                </a:effectLst>
              </a:rPr>
              <a: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الطواف</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a:p>
            <a:pPr marL="381000" indent="-381000" eaLnBrk="1" hangingPunct="1">
              <a:buClr>
                <a:schemeClr val="bg1"/>
              </a:buClr>
              <a:buSzTx/>
              <a:buFont typeface="Wingdings" pitchFamily="2" charset="2"/>
              <a:buAutoNum type="arabicPeriod"/>
            </a:pPr>
            <a:r>
              <a:rPr lang="en-US" sz="1800" dirty="0" err="1">
                <a:solidFill>
                  <a:schemeClr val="bg1"/>
                </a:solidFill>
                <a:effectLst>
                  <a:outerShdw blurRad="38100" dist="38100" dir="2700000" algn="tl">
                    <a:srgbClr val="000000">
                      <a:alpha val="43137"/>
                    </a:srgbClr>
                  </a:outerShdw>
                </a:effectLst>
              </a:rPr>
              <a:t>Sa’y</a:t>
            </a:r>
            <a:r>
              <a:rPr lang="en-US" sz="1800" dirty="0">
                <a:solidFill>
                  <a:schemeClr val="bg1"/>
                </a:solidFill>
                <a:effectLst>
                  <a:outerShdw blurRad="38100" dist="38100" dir="2700000" algn="tl">
                    <a:srgbClr val="000000">
                      <a:alpha val="43137"/>
                    </a:srgbClr>
                  </a:outerShdw>
                </a:effectLst>
              </a:rPr>
              <a:t> between the </a:t>
            </a:r>
            <a:r>
              <a:rPr lang="en-US" sz="1800" dirty="0" err="1">
                <a:solidFill>
                  <a:schemeClr val="bg1"/>
                </a:solidFill>
                <a:effectLst>
                  <a:outerShdw blurRad="38100" dist="38100" dir="2700000" algn="tl">
                    <a:srgbClr val="000000">
                      <a:alpha val="43137"/>
                    </a:srgbClr>
                  </a:outerShdw>
                </a:effectLst>
              </a:rPr>
              <a:t>Safa</a:t>
            </a:r>
            <a:r>
              <a:rPr lang="en-US" sz="1800" dirty="0">
                <a:solidFill>
                  <a:schemeClr val="bg1"/>
                </a:solidFill>
                <a:effectLst>
                  <a:outerShdw blurRad="38100" dist="38100" dir="2700000" algn="tl">
                    <a:srgbClr val="000000">
                      <a:alpha val="43137"/>
                    </a:srgbClr>
                  </a:outerShdw>
                </a:effectLst>
              </a:rPr>
              <a:t> and </a:t>
            </a:r>
            <a:r>
              <a:rPr lang="en-US" sz="1800" dirty="0" err="1">
                <a:solidFill>
                  <a:schemeClr val="bg1"/>
                </a:solidFill>
                <a:effectLst>
                  <a:outerShdw blurRad="38100" dist="38100" dir="2700000" algn="tl">
                    <a:srgbClr val="000000">
                      <a:alpha val="43137"/>
                    </a:srgbClr>
                  </a:outerShdw>
                </a:effectLst>
              </a:rPr>
              <a:t>Marwa</a:t>
            </a:r>
            <a:r>
              <a:rPr lang="en-US" sz="1800" dirty="0">
                <a:solidFill>
                  <a:schemeClr val="bg1"/>
                </a:solidFill>
                <a:effectLst>
                  <a:outerShdw blurRad="38100" dist="38100" dir="2700000" algn="tl">
                    <a:srgbClr val="000000">
                      <a:alpha val="43137"/>
                    </a:srgbClr>
                  </a:outerShdw>
                </a:effectLst>
              </a:rPr>
              <a:t> – </a:t>
            </a:r>
            <a:r>
              <a:rPr lang="ar-SA" sz="1800" dirty="0">
                <a:solidFill>
                  <a:schemeClr val="bg1"/>
                </a:solidFill>
                <a:effectLst>
                  <a:outerShdw blurRad="38100" dist="38100" dir="2700000" algn="tl">
                    <a:srgbClr val="000000">
                      <a:alpha val="43137"/>
                    </a:srgbClr>
                  </a:outerShdw>
                </a:effectLst>
                <a:ea typeface="Times New Roman (Arabic)"/>
                <a:cs typeface="Times New Roman (Arabic)"/>
              </a:rPr>
              <a:t>السعي بين الصفا والمروة</a:t>
            </a:r>
            <a:endParaRPr lang="en-US" sz="1800" dirty="0">
              <a:solidFill>
                <a:schemeClr val="bg1"/>
              </a:solidFill>
              <a:effectLst>
                <a:outerShdw blurRad="38100" dist="38100" dir="2700000" algn="tl">
                  <a:srgbClr val="000000">
                    <a:alpha val="43137"/>
                  </a:srgbClr>
                </a:outerShdw>
              </a:effectLst>
              <a:ea typeface="Times New Roman (Arabic)"/>
              <a:cs typeface="Times New Roman (Arabic)"/>
            </a:endParaRPr>
          </a:p>
        </p:txBody>
      </p:sp>
      <p:sp>
        <p:nvSpPr>
          <p:cNvPr id="454665" name="Rectangle 9"/>
          <p:cNvSpPr>
            <a:spLocks noChangeArrowheads="1"/>
          </p:cNvSpPr>
          <p:nvPr/>
        </p:nvSpPr>
        <p:spPr bwMode="auto">
          <a:xfrm>
            <a:off x="890588" y="4237038"/>
            <a:ext cx="7364412" cy="1492250"/>
          </a:xfrm>
          <a:prstGeom prst="rect">
            <a:avLst/>
          </a:prstGeom>
          <a:solidFill>
            <a:srgbClr val="66FFFF"/>
          </a:solidFill>
          <a:ln w="9525">
            <a:solidFill>
              <a:schemeClr val="hlink"/>
            </a:solidFill>
            <a:miter lim="800000"/>
            <a:headEnd/>
            <a:tailEnd/>
          </a:ln>
        </p:spPr>
        <p:txBody>
          <a:bodyPr bIns="137160">
            <a:spAutoFit/>
          </a:bodyPr>
          <a:lstStyle/>
          <a:p>
            <a:pPr marL="381000" indent="-381000">
              <a:lnSpc>
                <a:spcPct val="130000"/>
              </a:lnSpc>
              <a:buClr>
                <a:schemeClr val="accent2"/>
              </a:buClr>
              <a:buSzPct val="80000"/>
              <a:buFont typeface="Wingdings" pitchFamily="2" charset="2"/>
              <a:buNone/>
            </a:pPr>
            <a:r>
              <a:rPr lang="en-US" sz="2000" dirty="0">
                <a:solidFill>
                  <a:schemeClr val="bg1"/>
                </a:solidFill>
                <a:effectLst>
                  <a:outerShdw blurRad="38100" dist="38100" dir="2700000" algn="tl">
                    <a:srgbClr val="000000">
                      <a:alpha val="43137"/>
                    </a:srgbClr>
                  </a:outerShdw>
                </a:effectLst>
                <a:latin typeface="Verdana" pitchFamily="34" charset="0"/>
                <a:ea typeface="Times New Roman (Arabic)"/>
                <a:cs typeface="Times New Roman (Arabic)"/>
              </a:rPr>
              <a:t>Obligations</a:t>
            </a:r>
            <a:r>
              <a:rPr lang="en-US" sz="2000" dirty="0">
                <a:solidFill>
                  <a:schemeClr val="bg1"/>
                </a:solidFill>
                <a:effectLst>
                  <a:outerShdw blurRad="38100" dist="38100" dir="2700000" algn="tl">
                    <a:srgbClr val="000000">
                      <a:alpha val="43137"/>
                    </a:srgbClr>
                  </a:outerShdw>
                </a:effectLst>
                <a:latin typeface="Verdana" pitchFamily="34" charset="0"/>
              </a:rPr>
              <a:t> of </a:t>
            </a:r>
            <a:r>
              <a:rPr lang="en-US" sz="2000" dirty="0" err="1">
                <a:solidFill>
                  <a:schemeClr val="bg1"/>
                </a:solidFill>
                <a:effectLst>
                  <a:outerShdw blurRad="38100" dist="38100" dir="2700000" algn="tl">
                    <a:srgbClr val="000000">
                      <a:alpha val="43137"/>
                    </a:srgbClr>
                  </a:outerShdw>
                </a:effectLst>
                <a:latin typeface="Verdana" pitchFamily="34" charset="0"/>
              </a:rPr>
              <a:t>Umra</a:t>
            </a:r>
            <a:r>
              <a:rPr lang="en-US" sz="2000" dirty="0">
                <a:solidFill>
                  <a:schemeClr val="bg1"/>
                </a:solidFill>
                <a:effectLst>
                  <a:outerShdw blurRad="38100" dist="38100" dir="2700000" algn="tl">
                    <a:srgbClr val="000000">
                      <a:alpha val="43137"/>
                    </a:srgbClr>
                  </a:outerShdw>
                </a:effectLst>
                <a:latin typeface="Verdana" pitchFamily="34" charset="0"/>
              </a:rPr>
              <a:t> – </a:t>
            </a:r>
            <a:r>
              <a:rPr lang="ar-EG" sz="2400" dirty="0">
                <a:solidFill>
                  <a:schemeClr val="bg1"/>
                </a:solidFill>
                <a:effectLst>
                  <a:outerShdw blurRad="38100" dist="38100" dir="2700000" algn="tl">
                    <a:srgbClr val="000000">
                      <a:alpha val="43137"/>
                    </a:srgbClr>
                  </a:outerShdw>
                </a:effectLst>
                <a:latin typeface="Verdana" pitchFamily="34" charset="0"/>
                <a:ea typeface="Times New Roman (Arabic)"/>
                <a:cs typeface="Times New Roman (Arabic)"/>
              </a:rPr>
              <a:t>واجبات العمرة</a:t>
            </a:r>
            <a:endParaRPr lang="en-US" sz="2400" dirty="0">
              <a:solidFill>
                <a:schemeClr val="bg1"/>
              </a:solidFill>
              <a:effectLst>
                <a:outerShdw blurRad="38100" dist="38100" dir="2700000" algn="tl">
                  <a:srgbClr val="000000">
                    <a:alpha val="43137"/>
                  </a:srgbClr>
                </a:outerShdw>
              </a:effectLst>
              <a:latin typeface="Verdana" pitchFamily="34" charset="0"/>
              <a:ea typeface="Times New Roman (Arabic)"/>
              <a:cs typeface="Times New Roman (Arabic)"/>
            </a:endParaRPr>
          </a:p>
          <a:p>
            <a:pPr marL="381000" indent="-381000" algn="just">
              <a:lnSpc>
                <a:spcPct val="130000"/>
              </a:lnSpc>
              <a:buSzTx/>
              <a:buFont typeface="Wingdings" pitchFamily="2" charset="2"/>
              <a:buAutoNum type="arabicPeriod"/>
            </a:pPr>
            <a:r>
              <a:rPr lang="en-US" b="0" dirty="0">
                <a:solidFill>
                  <a:schemeClr val="bg1"/>
                </a:solidFill>
                <a:effectLst>
                  <a:outerShdw blurRad="38100" dist="38100" dir="2700000" algn="tl">
                    <a:srgbClr val="000000">
                      <a:alpha val="43137"/>
                    </a:srgbClr>
                  </a:outerShdw>
                </a:effectLst>
                <a:latin typeface="Verdana" pitchFamily="34" charset="0"/>
              </a:rPr>
              <a:t>Ihram</a:t>
            </a:r>
            <a:r>
              <a:rPr lang="en-US" b="0" dirty="0">
                <a:solidFill>
                  <a:schemeClr val="bg1"/>
                </a:solidFill>
                <a:effectLst>
                  <a:outerShdw blurRad="38100" dist="38100" dir="2700000" algn="tl">
                    <a:srgbClr val="000000">
                      <a:alpha val="43137"/>
                    </a:srgbClr>
                  </a:outerShdw>
                </a:effectLst>
                <a:latin typeface="Verdana" pitchFamily="34" charset="0"/>
                <a:ea typeface="Times New Roman (Arabic)"/>
                <a:cs typeface="Times New Roman (Arabic)"/>
              </a:rPr>
              <a:t> from outside the </a:t>
            </a:r>
            <a:r>
              <a:rPr lang="en-US" b="0" dirty="0" err="1">
                <a:solidFill>
                  <a:schemeClr val="bg1"/>
                </a:solidFill>
                <a:effectLst>
                  <a:outerShdw blurRad="38100" dist="38100" dir="2700000" algn="tl">
                    <a:srgbClr val="000000">
                      <a:alpha val="43137"/>
                    </a:srgbClr>
                  </a:outerShdw>
                </a:effectLst>
                <a:latin typeface="Verdana" pitchFamily="34" charset="0"/>
                <a:ea typeface="Times New Roman (Arabic)"/>
                <a:cs typeface="Times New Roman (Arabic)"/>
              </a:rPr>
              <a:t>Haram</a:t>
            </a:r>
            <a:r>
              <a:rPr lang="en-US" b="0" dirty="0">
                <a:solidFill>
                  <a:schemeClr val="bg1"/>
                </a:solidFill>
                <a:effectLst>
                  <a:outerShdw blurRad="38100" dist="38100" dir="2700000" algn="tl">
                    <a:srgbClr val="000000">
                      <a:alpha val="43137"/>
                    </a:srgbClr>
                  </a:outerShdw>
                </a:effectLst>
                <a:latin typeface="Verdana" pitchFamily="34" charset="0"/>
                <a:ea typeface="Times New Roman (Arabic)"/>
                <a:cs typeface="Times New Roman (Arabic)"/>
              </a:rPr>
              <a:t> of Makkah - </a:t>
            </a:r>
            <a:r>
              <a:rPr lang="ar-SA" b="0" dirty="0">
                <a:solidFill>
                  <a:schemeClr val="bg1"/>
                </a:solidFill>
                <a:effectLst>
                  <a:outerShdw blurRad="38100" dist="38100" dir="2700000" algn="tl">
                    <a:srgbClr val="000000">
                      <a:alpha val="43137"/>
                    </a:srgbClr>
                  </a:outerShdw>
                </a:effectLst>
                <a:latin typeface="Verdana" pitchFamily="34" charset="0"/>
              </a:rPr>
              <a:t>الإحرام من خارج الحرم</a:t>
            </a:r>
            <a:endParaRPr lang="en-US" b="0" dirty="0">
              <a:solidFill>
                <a:schemeClr val="bg1"/>
              </a:solidFill>
              <a:effectLst>
                <a:outerShdw blurRad="38100" dist="38100" dir="2700000" algn="tl">
                  <a:srgbClr val="000000">
                    <a:alpha val="43137"/>
                  </a:srgbClr>
                </a:outerShdw>
              </a:effectLst>
              <a:latin typeface="Verdana" pitchFamily="34" charset="0"/>
              <a:ea typeface="Times New Roman (Arabic)"/>
              <a:cs typeface="Times New Roman (Arabic)"/>
            </a:endParaRPr>
          </a:p>
          <a:p>
            <a:pPr marL="381000" indent="-381000" algn="just">
              <a:lnSpc>
                <a:spcPct val="130000"/>
              </a:lnSpc>
              <a:buSzPct val="80000"/>
              <a:buFont typeface="Wingdings" pitchFamily="2" charset="2"/>
              <a:buAutoNum type="arabicPeriod"/>
            </a:pPr>
            <a:r>
              <a:rPr lang="en-US" b="0" dirty="0">
                <a:solidFill>
                  <a:schemeClr val="bg1"/>
                </a:solidFill>
                <a:effectLst>
                  <a:outerShdw blurRad="38100" dist="38100" dir="2700000" algn="tl">
                    <a:srgbClr val="000000">
                      <a:alpha val="43137"/>
                    </a:srgbClr>
                  </a:outerShdw>
                </a:effectLst>
                <a:latin typeface="Verdana" pitchFamily="34" charset="0"/>
              </a:rPr>
              <a:t>Shaving or cutting the hair short – </a:t>
            </a:r>
            <a:r>
              <a:rPr lang="ar-SA" b="0" dirty="0">
                <a:solidFill>
                  <a:schemeClr val="bg1"/>
                </a:solidFill>
                <a:effectLst>
                  <a:outerShdw blurRad="38100" dist="38100" dir="2700000" algn="tl">
                    <a:srgbClr val="000000">
                      <a:alpha val="43137"/>
                    </a:srgbClr>
                  </a:outerShdw>
                </a:effectLst>
                <a:latin typeface="Verdana" pitchFamily="34" charset="0"/>
                <a:ea typeface="Times New Roman (Arabic)"/>
                <a:cs typeface="Times New Roman (Arabic)"/>
              </a:rPr>
              <a:t>الحلق أو التقصير</a:t>
            </a:r>
            <a:endParaRPr lang="en-US" b="0" dirty="0">
              <a:solidFill>
                <a:schemeClr val="bg1"/>
              </a:solidFill>
              <a:effectLst>
                <a:outerShdw blurRad="38100" dist="38100" dir="2700000" algn="tl">
                  <a:srgbClr val="000000">
                    <a:alpha val="43137"/>
                  </a:srgbClr>
                </a:outerShdw>
              </a:effectLst>
              <a:latin typeface="Verdana" pitchFamily="34" charset="0"/>
              <a:ea typeface="Times New Roman (Arabic)"/>
              <a:cs typeface="Times New Roman (Arabic)"/>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54659">
                                            <p:txEl>
                                              <p:pRg st="0" end="0"/>
                                            </p:txEl>
                                          </p:spTgt>
                                        </p:tgtEl>
                                        <p:attrNameLst>
                                          <p:attrName>style.visibility</p:attrName>
                                        </p:attrNameLst>
                                      </p:cBhvr>
                                      <p:to>
                                        <p:strVal val="visible"/>
                                      </p:to>
                                    </p:set>
                                    <p:anim calcmode="lin" valueType="num">
                                      <p:cBhvr>
                                        <p:cTn id="7" dur="500" fill="hold"/>
                                        <p:tgtEl>
                                          <p:spTgt spid="45465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5465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54659">
                                            <p:txEl>
                                              <p:pRg st="1" end="1"/>
                                            </p:txEl>
                                          </p:spTgt>
                                        </p:tgtEl>
                                        <p:attrNameLst>
                                          <p:attrName>style.visibility</p:attrName>
                                        </p:attrNameLst>
                                      </p:cBhvr>
                                      <p:to>
                                        <p:strVal val="visible"/>
                                      </p:to>
                                    </p:set>
                                    <p:anim calcmode="lin" valueType="num">
                                      <p:cBhvr>
                                        <p:cTn id="13" dur="500" fill="hold"/>
                                        <p:tgtEl>
                                          <p:spTgt spid="454659">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54659">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54659">
                                            <p:txEl>
                                              <p:pRg st="2" end="2"/>
                                            </p:txEl>
                                          </p:spTgt>
                                        </p:tgtEl>
                                        <p:attrNameLst>
                                          <p:attrName>style.visibility</p:attrName>
                                        </p:attrNameLst>
                                      </p:cBhvr>
                                      <p:to>
                                        <p:strVal val="visible"/>
                                      </p:to>
                                    </p:set>
                                    <p:anim calcmode="lin" valueType="num">
                                      <p:cBhvr>
                                        <p:cTn id="19" dur="500" fill="hold"/>
                                        <p:tgtEl>
                                          <p:spTgt spid="45465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54659">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454659">
                                            <p:txEl>
                                              <p:pRg st="3" end="3"/>
                                            </p:txEl>
                                          </p:spTgt>
                                        </p:tgtEl>
                                        <p:attrNameLst>
                                          <p:attrName>style.visibility</p:attrName>
                                        </p:attrNameLst>
                                      </p:cBhvr>
                                      <p:to>
                                        <p:strVal val="visible"/>
                                      </p:to>
                                    </p:set>
                                    <p:anim calcmode="lin" valueType="num">
                                      <p:cBhvr>
                                        <p:cTn id="25" dur="500" fill="hold"/>
                                        <p:tgtEl>
                                          <p:spTgt spid="454659">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454659">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454665">
                                            <p:txEl>
                                              <p:pRg st="0" end="0"/>
                                            </p:txEl>
                                          </p:spTgt>
                                        </p:tgtEl>
                                        <p:attrNameLst>
                                          <p:attrName>style.visibility</p:attrName>
                                        </p:attrNameLst>
                                      </p:cBhvr>
                                      <p:to>
                                        <p:strVal val="visible"/>
                                      </p:to>
                                    </p:set>
                                    <p:anim calcmode="lin" valueType="num">
                                      <p:cBhvr>
                                        <p:cTn id="31" dur="500" fill="hold"/>
                                        <p:tgtEl>
                                          <p:spTgt spid="454665">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5466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454665">
                                            <p:txEl>
                                              <p:pRg st="1" end="1"/>
                                            </p:txEl>
                                          </p:spTgt>
                                        </p:tgtEl>
                                        <p:attrNameLst>
                                          <p:attrName>style.visibility</p:attrName>
                                        </p:attrNameLst>
                                      </p:cBhvr>
                                      <p:to>
                                        <p:strVal val="visible"/>
                                      </p:to>
                                    </p:set>
                                    <p:anim calcmode="lin" valueType="num">
                                      <p:cBhvr>
                                        <p:cTn id="37" dur="500" fill="hold"/>
                                        <p:tgtEl>
                                          <p:spTgt spid="454665">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45466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454665">
                                            <p:txEl>
                                              <p:pRg st="2" end="2"/>
                                            </p:txEl>
                                          </p:spTgt>
                                        </p:tgtEl>
                                        <p:attrNameLst>
                                          <p:attrName>style.visibility</p:attrName>
                                        </p:attrNameLst>
                                      </p:cBhvr>
                                      <p:to>
                                        <p:strVal val="visible"/>
                                      </p:to>
                                    </p:set>
                                    <p:anim calcmode="lin" valueType="num">
                                      <p:cBhvr>
                                        <p:cTn id="43" dur="500" fill="hold"/>
                                        <p:tgtEl>
                                          <p:spTgt spid="454665">
                                            <p:txEl>
                                              <p:pRg st="2" end="2"/>
                                            </p:txEl>
                                          </p:spTgt>
                                        </p:tgtEl>
                                        <p:attrNameLst>
                                          <p:attrName>ppt_w</p:attrName>
                                        </p:attrNameLst>
                                      </p:cBhvr>
                                      <p:tavLst>
                                        <p:tav tm="0">
                                          <p:val>
                                            <p:fltVal val="0"/>
                                          </p:val>
                                        </p:tav>
                                        <p:tav tm="100000">
                                          <p:val>
                                            <p:strVal val="#ppt_w"/>
                                          </p:val>
                                        </p:tav>
                                      </p:tavLst>
                                    </p:anim>
                                    <p:anim calcmode="lin" valueType="num">
                                      <p:cBhvr>
                                        <p:cTn id="44" dur="500" fill="hold"/>
                                        <p:tgtEl>
                                          <p:spTgt spid="454665">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9" grpId="0" build="p" autoUpdateAnimBg="0"/>
      <p:bldP spid="454665"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4"/>
          <p:cNvSpPr>
            <a:spLocks noGrp="1"/>
          </p:cNvSpPr>
          <p:nvPr>
            <p:ph type="sldNum" sz="quarter" idx="12"/>
          </p:nvPr>
        </p:nvSpPr>
        <p:spPr>
          <a:noFill/>
        </p:spPr>
        <p:txBody>
          <a:bodyPr/>
          <a:lstStyle/>
          <a:p>
            <a:fld id="{40BCB537-EBF5-4B89-ADA0-7986AF321D0F}" type="slidenum">
              <a:rPr lang="en-US"/>
              <a:pPr/>
              <a:t>155</a:t>
            </a:fld>
            <a:endParaRPr lang="en-US"/>
          </a:p>
        </p:txBody>
      </p:sp>
      <p:sp>
        <p:nvSpPr>
          <p:cNvPr id="460802" name="Rectangle 2"/>
          <p:cNvSpPr>
            <a:spLocks noGrp="1" noChangeArrowheads="1"/>
          </p:cNvSpPr>
          <p:nvPr>
            <p:ph type="title"/>
          </p:nvPr>
        </p:nvSpPr>
        <p:spPr>
          <a:xfrm>
            <a:off x="685800" y="2636838"/>
            <a:ext cx="7772400" cy="838200"/>
          </a:xfrm>
        </p:spPr>
        <p:txBody>
          <a:bodyPr/>
          <a:lstStyle/>
          <a:p>
            <a:pPr eaLnBrk="1" hangingPunct="1">
              <a:defRPr/>
            </a:pPr>
            <a:r>
              <a:rPr lang="en-US" sz="4800" dirty="0"/>
              <a:t>Changing The </a:t>
            </a:r>
            <a:r>
              <a:rPr lang="en-US" sz="4800" dirty="0" err="1"/>
              <a:t>Niyah</a:t>
            </a:r>
            <a:r>
              <a:rPr lang="en-US" sz="4800" dirty="0"/>
              <a:t>…</a:t>
            </a:r>
          </a:p>
        </p:txBody>
      </p:sp>
    </p:spTree>
  </p:cSld>
  <p:clrMapOvr>
    <a:masterClrMapping/>
  </p:clrMapOvr>
  <p:transition advTm="2000">
    <p:pull/>
  </p:transition>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8" name="Slide Number Placeholder 5"/>
          <p:cNvSpPr>
            <a:spLocks noGrp="1"/>
          </p:cNvSpPr>
          <p:nvPr>
            <p:ph type="sldNum" sz="quarter" idx="12"/>
          </p:nvPr>
        </p:nvSpPr>
        <p:spPr>
          <a:noFill/>
        </p:spPr>
        <p:txBody>
          <a:bodyPr/>
          <a:lstStyle/>
          <a:p>
            <a:fld id="{9FC2F5FF-1BFE-4EF6-A165-2690011C36C4}" type="slidenum">
              <a:rPr lang="en-US"/>
              <a:pPr/>
              <a:t>156</a:t>
            </a:fld>
            <a:endParaRPr lang="en-US"/>
          </a:p>
        </p:txBody>
      </p:sp>
      <p:sp>
        <p:nvSpPr>
          <p:cNvPr id="455682" name="Rectangle 2"/>
          <p:cNvSpPr>
            <a:spLocks noGrp="1" noChangeArrowheads="1"/>
          </p:cNvSpPr>
          <p:nvPr>
            <p:ph type="title"/>
          </p:nvPr>
        </p:nvSpPr>
        <p:spPr>
          <a:xfrm>
            <a:off x="1482725" y="498475"/>
            <a:ext cx="6173788" cy="838200"/>
          </a:xfrm>
        </p:spPr>
        <p:txBody>
          <a:bodyPr/>
          <a:lstStyle/>
          <a:p>
            <a:pPr eaLnBrk="1" hangingPunct="1">
              <a:defRPr/>
            </a:pPr>
            <a:r>
              <a:rPr lang="en-US"/>
              <a:t>Changing the Niyah </a:t>
            </a:r>
            <a:br>
              <a:rPr lang="en-US"/>
            </a:br>
            <a:r>
              <a:rPr lang="en-US" sz="2800"/>
              <a:t>of Hajj &amp; Umra</a:t>
            </a:r>
          </a:p>
        </p:txBody>
      </p:sp>
      <p:sp>
        <p:nvSpPr>
          <p:cNvPr id="455683" name="Rectangle 3"/>
          <p:cNvSpPr>
            <a:spLocks noGrp="1" noChangeArrowheads="1"/>
          </p:cNvSpPr>
          <p:nvPr>
            <p:ph type="body" idx="1"/>
          </p:nvPr>
        </p:nvSpPr>
        <p:spPr>
          <a:xfrm>
            <a:off x="511175" y="1746250"/>
            <a:ext cx="8126413" cy="4873625"/>
          </a:xfrm>
        </p:spPr>
        <p:txBody>
          <a:bodyPr/>
          <a:lstStyle/>
          <a:p>
            <a:pPr eaLnBrk="1" hangingPunct="1">
              <a:lnSpc>
                <a:spcPct val="120000"/>
              </a:lnSpc>
            </a:pPr>
            <a:r>
              <a:rPr lang="en-US" sz="2000" dirty="0">
                <a:effectLst>
                  <a:outerShdw blurRad="38100" dist="38100" dir="2700000" algn="tl">
                    <a:srgbClr val="000000">
                      <a:alpha val="43137"/>
                    </a:srgbClr>
                  </a:outerShdw>
                </a:effectLst>
              </a:rPr>
              <a:t>The residents of Makkah (residing within the </a:t>
            </a:r>
            <a:r>
              <a:rPr lang="en-US" sz="2000" dirty="0" err="1">
                <a:effectLst>
                  <a:outerShdw blurRad="38100" dist="38100" dir="2700000" algn="tl">
                    <a:srgbClr val="000000">
                      <a:alpha val="43137"/>
                    </a:srgbClr>
                  </a:outerShdw>
                </a:effectLst>
              </a:rPr>
              <a:t>Haram</a:t>
            </a:r>
            <a:r>
              <a:rPr lang="en-US" sz="2000" dirty="0">
                <a:effectLst>
                  <a:outerShdw blurRad="38100" dist="38100" dir="2700000" algn="tl">
                    <a:srgbClr val="000000">
                      <a:alpha val="43137"/>
                    </a:srgbClr>
                  </a:outerShdw>
                </a:effectLst>
              </a:rPr>
              <a:t> of Makkah) can only perform </a:t>
            </a:r>
            <a:r>
              <a:rPr lang="en-US" sz="2000" dirty="0" err="1">
                <a:effectLst>
                  <a:outerShdw blurRad="38100" dist="38100" dir="2700000" algn="tl">
                    <a:srgbClr val="000000">
                      <a:alpha val="43137"/>
                    </a:srgbClr>
                  </a:outerShdw>
                </a:effectLst>
              </a:rPr>
              <a:t>Ifrad</a:t>
            </a:r>
            <a:r>
              <a:rPr lang="en-US" sz="2000" dirty="0">
                <a:effectLst>
                  <a:outerShdw blurRad="38100" dist="38100" dir="2700000" algn="tl">
                    <a:srgbClr val="000000">
                      <a:alpha val="43137"/>
                    </a:srgbClr>
                  </a:outerShdw>
                </a:effectLst>
              </a:rPr>
              <a:t>.</a:t>
            </a:r>
          </a:p>
          <a:p>
            <a:pPr eaLnBrk="1" hangingPunct="1">
              <a:lnSpc>
                <a:spcPct val="120000"/>
              </a:lnSpc>
            </a:pPr>
            <a:r>
              <a:rPr lang="en-US" sz="2000" dirty="0">
                <a:effectLst>
                  <a:outerShdw blurRad="38100" dist="38100" dir="2700000" algn="tl">
                    <a:srgbClr val="000000">
                      <a:alpha val="43137"/>
                    </a:srgbClr>
                  </a:outerShdw>
                </a:effectLst>
              </a:rPr>
              <a:t>The </a:t>
            </a:r>
            <a:r>
              <a:rPr lang="en-US" sz="2000" dirty="0" err="1">
                <a:effectLst>
                  <a:outerShdw blurRad="38100" dist="38100" dir="2700000" algn="tl">
                    <a:srgbClr val="000000">
                      <a:alpha val="43137"/>
                    </a:srgbClr>
                  </a:outerShdw>
                </a:effectLst>
              </a:rPr>
              <a:t>Niyah</a:t>
            </a:r>
            <a:r>
              <a:rPr lang="en-US" sz="2000" dirty="0">
                <a:effectLst>
                  <a:outerShdw blurRad="38100" dist="38100" dir="2700000" algn="tl">
                    <a:srgbClr val="000000">
                      <a:alpha val="43137"/>
                    </a:srgbClr>
                  </a:outerShdw>
                </a:effectLst>
              </a:rPr>
              <a:t> of </a:t>
            </a:r>
            <a:r>
              <a:rPr lang="en-US" sz="2000" dirty="0" err="1">
                <a:effectLst>
                  <a:outerShdw blurRad="38100" dist="38100" dir="2700000" algn="tl">
                    <a:srgbClr val="000000">
                      <a:alpha val="43137"/>
                    </a:srgbClr>
                  </a:outerShdw>
                </a:effectLst>
              </a:rPr>
              <a:t>Qiran</a:t>
            </a:r>
            <a:r>
              <a:rPr lang="en-US" sz="2000" dirty="0">
                <a:effectLst>
                  <a:outerShdw blurRad="38100" dist="38100" dir="2700000" algn="tl">
                    <a:srgbClr val="000000">
                      <a:alpha val="43137"/>
                    </a:srgbClr>
                  </a:outerShdw>
                </a:effectLst>
              </a:rPr>
              <a:t> or </a:t>
            </a:r>
            <a:r>
              <a:rPr lang="en-US" sz="2000" dirty="0" err="1">
                <a:effectLst>
                  <a:outerShdw blurRad="38100" dist="38100" dir="2700000" algn="tl">
                    <a:srgbClr val="000000">
                      <a:alpha val="43137"/>
                    </a:srgbClr>
                  </a:outerShdw>
                </a:effectLst>
              </a:rPr>
              <a:t>Tamattu</a:t>
            </a:r>
            <a:r>
              <a:rPr lang="en-US" sz="2000" dirty="0">
                <a:effectLst>
                  <a:outerShdw blurRad="38100" dist="38100" dir="2700000" algn="tl">
                    <a:srgbClr val="000000">
                      <a:alpha val="43137"/>
                    </a:srgbClr>
                  </a:outerShdw>
                </a:effectLst>
              </a:rPr>
              <a:t>’ cannot be changed to </a:t>
            </a:r>
            <a:r>
              <a:rPr lang="en-US" sz="2000" dirty="0" err="1">
                <a:effectLst>
                  <a:outerShdw blurRad="38100" dist="38100" dir="2700000" algn="tl">
                    <a:srgbClr val="000000">
                      <a:alpha val="43137"/>
                    </a:srgbClr>
                  </a:outerShdw>
                </a:effectLst>
              </a:rPr>
              <a:t>Ifrad</a:t>
            </a:r>
            <a:r>
              <a:rPr lang="en-US" sz="2000" dirty="0">
                <a:effectLst>
                  <a:outerShdw blurRad="38100" dist="38100" dir="2700000" algn="tl">
                    <a:srgbClr val="000000">
                      <a:alpha val="43137"/>
                    </a:srgbClr>
                  </a:outerShdw>
                </a:effectLst>
              </a:rPr>
              <a:t>.</a:t>
            </a:r>
          </a:p>
          <a:p>
            <a:pPr eaLnBrk="1" hangingPunct="1">
              <a:lnSpc>
                <a:spcPct val="120000"/>
              </a:lnSpc>
            </a:pPr>
            <a:r>
              <a:rPr lang="en-US" sz="2000" dirty="0">
                <a:effectLst>
                  <a:outerShdw blurRad="38100" dist="38100" dir="2700000" algn="tl">
                    <a:srgbClr val="000000">
                      <a:alpha val="43137"/>
                    </a:srgbClr>
                  </a:outerShdw>
                </a:effectLst>
              </a:rPr>
              <a:t>The </a:t>
            </a:r>
            <a:r>
              <a:rPr lang="en-US" sz="2000" dirty="0" err="1">
                <a:effectLst>
                  <a:outerShdw blurRad="38100" dist="38100" dir="2700000" algn="tl">
                    <a:srgbClr val="000000">
                      <a:alpha val="43137"/>
                    </a:srgbClr>
                  </a:outerShdw>
                </a:effectLst>
              </a:rPr>
              <a:t>Niyah</a:t>
            </a:r>
            <a:r>
              <a:rPr lang="en-US" sz="2000" dirty="0">
                <a:effectLst>
                  <a:outerShdw blurRad="38100" dist="38100" dir="2700000" algn="tl">
                    <a:srgbClr val="000000">
                      <a:alpha val="43137"/>
                    </a:srgbClr>
                  </a:outerShdw>
                </a:effectLst>
              </a:rPr>
              <a:t> of </a:t>
            </a:r>
            <a:r>
              <a:rPr lang="en-US" sz="2000" dirty="0" err="1">
                <a:effectLst>
                  <a:outerShdw blurRad="38100" dist="38100" dir="2700000" algn="tl">
                    <a:srgbClr val="000000">
                      <a:alpha val="43137"/>
                    </a:srgbClr>
                  </a:outerShdw>
                </a:effectLst>
              </a:rPr>
              <a:t>Tamattu</a:t>
            </a:r>
            <a:r>
              <a:rPr lang="en-US" sz="2000" dirty="0">
                <a:effectLst>
                  <a:outerShdw blurRad="38100" dist="38100" dir="2700000" algn="tl">
                    <a:srgbClr val="000000">
                      <a:alpha val="43137"/>
                    </a:srgbClr>
                  </a:outerShdw>
                </a:effectLst>
              </a:rPr>
              <a:t>’ can be changed to </a:t>
            </a:r>
            <a:r>
              <a:rPr lang="en-US" sz="2000" dirty="0" err="1">
                <a:effectLst>
                  <a:outerShdw blurRad="38100" dist="38100" dir="2700000" algn="tl">
                    <a:srgbClr val="000000">
                      <a:alpha val="43137"/>
                    </a:srgbClr>
                  </a:outerShdw>
                </a:effectLst>
              </a:rPr>
              <a:t>Qiran</a:t>
            </a:r>
            <a:r>
              <a:rPr lang="en-US" sz="2000" dirty="0">
                <a:effectLst>
                  <a:outerShdw blurRad="38100" dist="38100" dir="2700000" algn="tl">
                    <a:srgbClr val="000000">
                      <a:alpha val="43137"/>
                    </a:srgbClr>
                  </a:outerShdw>
                </a:effectLst>
              </a:rPr>
              <a:t> only if:</a:t>
            </a:r>
          </a:p>
          <a:p>
            <a:pPr lvl="1" eaLnBrk="1" hangingPunct="1">
              <a:lnSpc>
                <a:spcPct val="120000"/>
              </a:lnSpc>
            </a:pPr>
            <a:r>
              <a:rPr lang="en-US" sz="1800" dirty="0">
                <a:effectLst>
                  <a:outerShdw blurRad="38100" dist="38100" dir="2700000" algn="tl">
                    <a:srgbClr val="000000">
                      <a:alpha val="43137"/>
                    </a:srgbClr>
                  </a:outerShdw>
                </a:effectLst>
              </a:rPr>
              <a:t>The pilgrim is unable to go to Makkah to complete the </a:t>
            </a:r>
            <a:r>
              <a:rPr lang="en-US" sz="1800" dirty="0" err="1">
                <a:effectLst>
                  <a:outerShdw blurRad="38100" dist="38100" dir="2700000" algn="tl">
                    <a:srgbClr val="000000">
                      <a:alpha val="43137"/>
                    </a:srgbClr>
                  </a:outerShdw>
                </a:effectLst>
              </a:rPr>
              <a:t>Umra</a:t>
            </a:r>
            <a:r>
              <a:rPr lang="en-US" sz="1800" dirty="0">
                <a:effectLst>
                  <a:outerShdw blurRad="38100" dist="38100" dir="2700000" algn="tl">
                    <a:srgbClr val="000000">
                      <a:alpha val="43137"/>
                    </a:srgbClr>
                  </a:outerShdw>
                </a:effectLst>
              </a:rPr>
              <a:t> prior to proceeding to Mina or </a:t>
            </a:r>
            <a:r>
              <a:rPr lang="en-US" sz="1800" dirty="0" err="1">
                <a:effectLst>
                  <a:outerShdw blurRad="38100" dist="38100" dir="2700000" algn="tl">
                    <a:srgbClr val="000000">
                      <a:alpha val="43137"/>
                    </a:srgbClr>
                  </a:outerShdw>
                </a:effectLst>
              </a:rPr>
              <a:t>Arafah</a:t>
            </a:r>
            <a:r>
              <a:rPr lang="en-US" sz="1800" dirty="0">
                <a:effectLst>
                  <a:outerShdw blurRad="38100" dist="38100" dir="2700000" algn="tl">
                    <a:srgbClr val="000000">
                      <a:alpha val="43137"/>
                    </a:srgbClr>
                  </a:outerShdw>
                </a:effectLst>
              </a:rPr>
              <a:t>.</a:t>
            </a:r>
          </a:p>
          <a:p>
            <a:pPr lvl="1" eaLnBrk="1" hangingPunct="1">
              <a:lnSpc>
                <a:spcPct val="120000"/>
              </a:lnSpc>
            </a:pPr>
            <a:r>
              <a:rPr lang="en-US" sz="1800" dirty="0">
                <a:effectLst>
                  <a:outerShdw blurRad="38100" dist="38100" dir="2700000" algn="tl">
                    <a:srgbClr val="000000">
                      <a:alpha val="43137"/>
                    </a:srgbClr>
                  </a:outerShdw>
                </a:effectLst>
              </a:rPr>
              <a:t>The woman’s menstruation starts prior to </a:t>
            </a: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 al-</a:t>
            </a:r>
            <a:r>
              <a:rPr lang="en-US" sz="1800" dirty="0" err="1">
                <a:effectLst>
                  <a:outerShdw blurRad="38100" dist="38100" dir="2700000" algn="tl">
                    <a:srgbClr val="000000">
                      <a:alpha val="43137"/>
                    </a:srgbClr>
                  </a:outerShdw>
                </a:effectLst>
              </a:rPr>
              <a:t>Qudoom</a:t>
            </a:r>
            <a:r>
              <a:rPr lang="en-US" sz="1800" dirty="0">
                <a:effectLst>
                  <a:outerShdw blurRad="38100" dist="38100" dir="2700000" algn="tl">
                    <a:srgbClr val="000000">
                      <a:alpha val="43137"/>
                    </a:srgbClr>
                  </a:outerShdw>
                </a:effectLst>
              </a:rPr>
              <a:t> and she is due to proceed to Mina or </a:t>
            </a:r>
            <a:r>
              <a:rPr lang="en-US" sz="1800" dirty="0" err="1">
                <a:effectLst>
                  <a:outerShdw blurRad="38100" dist="38100" dir="2700000" algn="tl">
                    <a:srgbClr val="000000">
                      <a:alpha val="43137"/>
                    </a:srgbClr>
                  </a:outerShdw>
                </a:effectLst>
              </a:rPr>
              <a:t>Arafah</a:t>
            </a:r>
            <a:r>
              <a:rPr lang="en-US" sz="1800" dirty="0">
                <a:effectLst>
                  <a:outerShdw blurRad="38100" dist="38100" dir="2700000" algn="tl">
                    <a:srgbClr val="000000">
                      <a:alpha val="43137"/>
                    </a:srgbClr>
                  </a:outerShdw>
                </a:effectLst>
              </a:rPr>
              <a:t>.</a:t>
            </a:r>
          </a:p>
          <a:p>
            <a:pPr eaLnBrk="1" hangingPunct="1">
              <a:lnSpc>
                <a:spcPct val="120000"/>
              </a:lnSpc>
            </a:pPr>
            <a:r>
              <a:rPr lang="en-US" sz="2000" dirty="0">
                <a:effectLst>
                  <a:outerShdw blurRad="38100" dist="38100" dir="2700000" algn="tl">
                    <a:srgbClr val="000000">
                      <a:alpha val="43137"/>
                    </a:srgbClr>
                  </a:outerShdw>
                </a:effectLst>
              </a:rPr>
              <a:t>The </a:t>
            </a:r>
            <a:r>
              <a:rPr lang="en-US" sz="2000" dirty="0" err="1">
                <a:effectLst>
                  <a:outerShdw blurRad="38100" dist="38100" dir="2700000" algn="tl">
                    <a:srgbClr val="000000">
                      <a:alpha val="43137"/>
                    </a:srgbClr>
                  </a:outerShdw>
                </a:effectLst>
              </a:rPr>
              <a:t>Qaarin</a:t>
            </a:r>
            <a:r>
              <a:rPr lang="en-US" sz="2000" dirty="0">
                <a:effectLst>
                  <a:outerShdw blurRad="38100" dist="38100" dir="2700000" algn="tl">
                    <a:srgbClr val="000000">
                      <a:alpha val="43137"/>
                    </a:srgbClr>
                  </a:outerShdw>
                </a:effectLst>
              </a:rPr>
              <a:t> should change his </a:t>
            </a:r>
            <a:r>
              <a:rPr lang="en-US" sz="2000" dirty="0" err="1">
                <a:effectLst>
                  <a:outerShdw blurRad="38100" dist="38100" dir="2700000" algn="tl">
                    <a:srgbClr val="000000">
                      <a:alpha val="43137"/>
                    </a:srgbClr>
                  </a:outerShdw>
                </a:effectLst>
              </a:rPr>
              <a:t>Niyah</a:t>
            </a:r>
            <a:r>
              <a:rPr lang="en-US" sz="2000" dirty="0">
                <a:effectLst>
                  <a:outerShdw blurRad="38100" dist="38100" dir="2700000" algn="tl">
                    <a:srgbClr val="000000">
                      <a:alpha val="43137"/>
                    </a:srgbClr>
                  </a:outerShdw>
                </a:effectLst>
              </a:rPr>
              <a:t> to </a:t>
            </a:r>
            <a:r>
              <a:rPr lang="en-US" sz="2000" dirty="0" err="1">
                <a:effectLst>
                  <a:outerShdw blurRad="38100" dist="38100" dir="2700000" algn="tl">
                    <a:srgbClr val="000000">
                      <a:alpha val="43137"/>
                    </a:srgbClr>
                  </a:outerShdw>
                </a:effectLst>
              </a:rPr>
              <a:t>Tamattu</a:t>
            </a:r>
            <a:r>
              <a:rPr lang="en-US" sz="2000" dirty="0">
                <a:effectLst>
                  <a:outerShdw blurRad="38100" dist="38100" dir="2700000" algn="tl">
                    <a:srgbClr val="000000">
                      <a:alpha val="43137"/>
                    </a:srgbClr>
                  </a:outerShdw>
                </a:effectLst>
              </a:rPr>
              <a:t>’ if he did not bring his animal sacrifice with him and has the time to perform </a:t>
            </a:r>
            <a:r>
              <a:rPr lang="en-US" sz="2000" dirty="0" err="1">
                <a:effectLst>
                  <a:outerShdw blurRad="38100" dist="38100" dir="2700000" algn="tl">
                    <a:srgbClr val="000000">
                      <a:alpha val="43137"/>
                    </a:srgbClr>
                  </a:outerShdw>
                </a:effectLst>
              </a:rPr>
              <a:t>Umra</a:t>
            </a:r>
            <a:r>
              <a:rPr lang="en-US" sz="2000" dirty="0">
                <a:effectLst>
                  <a:outerShdw blurRad="38100" dist="38100" dir="2700000" algn="tl">
                    <a:srgbClr val="000000">
                      <a:alpha val="43137"/>
                    </a:srgbClr>
                  </a:outerShdw>
                </a:effectLst>
              </a:rPr>
              <a:t> prior to Hajj.</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55683">
                                            <p:txEl>
                                              <p:pRg st="0" end="0"/>
                                            </p:txEl>
                                          </p:spTgt>
                                        </p:tgtEl>
                                        <p:attrNameLst>
                                          <p:attrName>style.visibility</p:attrName>
                                        </p:attrNameLst>
                                      </p:cBhvr>
                                      <p:to>
                                        <p:strVal val="visible"/>
                                      </p:to>
                                    </p:set>
                                    <p:anim calcmode="lin" valueType="num">
                                      <p:cBhvr additive="base">
                                        <p:cTn id="7" dur="500" fill="hold"/>
                                        <p:tgtEl>
                                          <p:spTgt spid="4556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56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55683">
                                            <p:txEl>
                                              <p:pRg st="1" end="1"/>
                                            </p:txEl>
                                          </p:spTgt>
                                        </p:tgtEl>
                                        <p:attrNameLst>
                                          <p:attrName>style.visibility</p:attrName>
                                        </p:attrNameLst>
                                      </p:cBhvr>
                                      <p:to>
                                        <p:strVal val="visible"/>
                                      </p:to>
                                    </p:set>
                                    <p:anim calcmode="lin" valueType="num">
                                      <p:cBhvr additive="base">
                                        <p:cTn id="13" dur="500" fill="hold"/>
                                        <p:tgtEl>
                                          <p:spTgt spid="45568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556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55683">
                                            <p:txEl>
                                              <p:pRg st="2" end="2"/>
                                            </p:txEl>
                                          </p:spTgt>
                                        </p:tgtEl>
                                        <p:attrNameLst>
                                          <p:attrName>style.visibility</p:attrName>
                                        </p:attrNameLst>
                                      </p:cBhvr>
                                      <p:to>
                                        <p:strVal val="visible"/>
                                      </p:to>
                                    </p:set>
                                    <p:anim calcmode="lin" valueType="num">
                                      <p:cBhvr additive="base">
                                        <p:cTn id="19" dur="500" fill="hold"/>
                                        <p:tgtEl>
                                          <p:spTgt spid="45568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556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55683">
                                            <p:txEl>
                                              <p:pRg st="3" end="3"/>
                                            </p:txEl>
                                          </p:spTgt>
                                        </p:tgtEl>
                                        <p:attrNameLst>
                                          <p:attrName>style.visibility</p:attrName>
                                        </p:attrNameLst>
                                      </p:cBhvr>
                                      <p:to>
                                        <p:strVal val="visible"/>
                                      </p:to>
                                    </p:set>
                                    <p:anim calcmode="lin" valueType="num">
                                      <p:cBhvr additive="base">
                                        <p:cTn id="25" dur="500" fill="hold"/>
                                        <p:tgtEl>
                                          <p:spTgt spid="45568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556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455683">
                                            <p:txEl>
                                              <p:pRg st="4" end="4"/>
                                            </p:txEl>
                                          </p:spTgt>
                                        </p:tgtEl>
                                        <p:attrNameLst>
                                          <p:attrName>style.visibility</p:attrName>
                                        </p:attrNameLst>
                                      </p:cBhvr>
                                      <p:to>
                                        <p:strVal val="visible"/>
                                      </p:to>
                                    </p:set>
                                    <p:anim calcmode="lin" valueType="num">
                                      <p:cBhvr additive="base">
                                        <p:cTn id="31" dur="500" fill="hold"/>
                                        <p:tgtEl>
                                          <p:spTgt spid="45568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556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455683">
                                            <p:txEl>
                                              <p:pRg st="5" end="5"/>
                                            </p:txEl>
                                          </p:spTgt>
                                        </p:tgtEl>
                                        <p:attrNameLst>
                                          <p:attrName>style.visibility</p:attrName>
                                        </p:attrNameLst>
                                      </p:cBhvr>
                                      <p:to>
                                        <p:strVal val="visible"/>
                                      </p:to>
                                    </p:set>
                                    <p:anim calcmode="lin" valueType="num">
                                      <p:cBhvr additive="base">
                                        <p:cTn id="37" dur="500" fill="hold"/>
                                        <p:tgtEl>
                                          <p:spTgt spid="45568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556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3" grpId="0" build="p" bldLvl="2"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2" name="Slide Number Placeholder 5"/>
          <p:cNvSpPr>
            <a:spLocks noGrp="1"/>
          </p:cNvSpPr>
          <p:nvPr>
            <p:ph type="sldNum" sz="quarter" idx="12"/>
          </p:nvPr>
        </p:nvSpPr>
        <p:spPr>
          <a:noFill/>
        </p:spPr>
        <p:txBody>
          <a:bodyPr/>
          <a:lstStyle/>
          <a:p>
            <a:fld id="{F9D72F37-963E-4178-868B-07E94234808C}" type="slidenum">
              <a:rPr lang="en-US"/>
              <a:pPr/>
              <a:t>157</a:t>
            </a:fld>
            <a:endParaRPr lang="en-US"/>
          </a:p>
        </p:txBody>
      </p:sp>
      <p:sp>
        <p:nvSpPr>
          <p:cNvPr id="456706" name="Rectangle 2"/>
          <p:cNvSpPr>
            <a:spLocks noGrp="1" noChangeArrowheads="1"/>
          </p:cNvSpPr>
          <p:nvPr>
            <p:ph type="title"/>
          </p:nvPr>
        </p:nvSpPr>
        <p:spPr>
          <a:xfrm>
            <a:off x="685800" y="85725"/>
            <a:ext cx="7772400" cy="838200"/>
          </a:xfrm>
        </p:spPr>
        <p:txBody>
          <a:bodyPr/>
          <a:lstStyle/>
          <a:p>
            <a:pPr eaLnBrk="1" hangingPunct="1">
              <a:defRPr/>
            </a:pPr>
            <a:r>
              <a:rPr lang="en-US"/>
              <a:t>Arriving Late: </a:t>
            </a:r>
            <a:r>
              <a:rPr lang="en-US">
                <a:solidFill>
                  <a:schemeClr val="hlink"/>
                </a:solidFill>
              </a:rPr>
              <a:t>8</a:t>
            </a:r>
            <a:r>
              <a:rPr lang="en-US"/>
              <a:t>th Dhul-Hijjah</a:t>
            </a:r>
          </a:p>
        </p:txBody>
      </p:sp>
      <p:sp>
        <p:nvSpPr>
          <p:cNvPr id="456707" name="Rectangle 3"/>
          <p:cNvSpPr>
            <a:spLocks noGrp="1" noChangeArrowheads="1"/>
          </p:cNvSpPr>
          <p:nvPr>
            <p:ph type="body" idx="1"/>
          </p:nvPr>
        </p:nvSpPr>
        <p:spPr>
          <a:xfrm>
            <a:off x="415925" y="1055688"/>
            <a:ext cx="8310563" cy="5692775"/>
          </a:xfrm>
        </p:spPr>
        <p:txBody>
          <a:bodyPr/>
          <a:lstStyle/>
          <a:p>
            <a:pPr eaLnBrk="1" hangingPunct="1">
              <a:lnSpc>
                <a:spcPct val="120000"/>
              </a:lnSpc>
            </a:pPr>
            <a:r>
              <a:rPr lang="en-US" sz="1800" dirty="0">
                <a:effectLst>
                  <a:outerShdw blurRad="38100" dist="38100" dir="2700000" algn="tl">
                    <a:srgbClr val="000000">
                      <a:alpha val="43137"/>
                    </a:srgbClr>
                  </a:outerShdw>
                </a:effectLst>
              </a:rPr>
              <a:t>If you are arrive on the 8</a:t>
            </a:r>
            <a:r>
              <a:rPr lang="en-US" sz="1800" baseline="30000" dirty="0">
                <a:effectLst>
                  <a:outerShdw blurRad="38100" dist="38100" dir="2700000" algn="tl">
                    <a:srgbClr val="000000">
                      <a:alpha val="43137"/>
                    </a:srgbClr>
                  </a:outerShdw>
                </a:effectLst>
              </a:rPr>
              <a:t>th</a:t>
            </a:r>
            <a:r>
              <a:rPr lang="en-US" sz="1800" dirty="0">
                <a:effectLst>
                  <a:outerShdw blurRad="38100" dist="38100" dir="2700000" algn="tl">
                    <a:srgbClr val="000000">
                      <a:alpha val="43137"/>
                    </a:srgbClr>
                  </a:outerShdw>
                </a:effectLst>
              </a:rPr>
              <a:t> of </a:t>
            </a:r>
            <a:r>
              <a:rPr lang="en-US" sz="1800" dirty="0" err="1">
                <a:effectLst>
                  <a:outerShdw blurRad="38100" dist="38100" dir="2700000" algn="tl">
                    <a:srgbClr val="000000">
                      <a:alpha val="43137"/>
                    </a:srgbClr>
                  </a:outerShdw>
                </a:effectLst>
              </a:rPr>
              <a:t>Dhul-Hijjah</a:t>
            </a:r>
            <a:r>
              <a:rPr lang="en-US" sz="1800" dirty="0">
                <a:effectLst>
                  <a:outerShdw blurRad="38100" dist="38100" dir="2700000" algn="tl">
                    <a:srgbClr val="000000">
                      <a:alpha val="43137"/>
                    </a:srgbClr>
                  </a:outerShdw>
                </a:effectLst>
              </a:rPr>
              <a:t> and you are able to go to Makkah to perform </a:t>
            </a: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 and </a:t>
            </a:r>
            <a:r>
              <a:rPr lang="en-US" sz="1800" dirty="0" err="1">
                <a:effectLst>
                  <a:outerShdw blurRad="38100" dist="38100" dir="2700000" algn="tl">
                    <a:srgbClr val="000000">
                      <a:alpha val="43137"/>
                    </a:srgbClr>
                  </a:outerShdw>
                </a:effectLst>
              </a:rPr>
              <a:t>Sa’y</a:t>
            </a:r>
            <a:r>
              <a:rPr lang="en-US" sz="1800" dirty="0">
                <a:effectLst>
                  <a:outerShdw blurRad="38100" dist="38100" dir="2700000" algn="tl">
                    <a:srgbClr val="000000">
                      <a:alpha val="43137"/>
                    </a:srgbClr>
                  </a:outerShdw>
                </a:effectLst>
              </a:rPr>
              <a:t> then you can do </a:t>
            </a:r>
            <a:r>
              <a:rPr lang="en-US" sz="1800" dirty="0" err="1">
                <a:effectLst>
                  <a:outerShdw blurRad="38100" dist="38100" dir="2700000" algn="tl">
                    <a:srgbClr val="000000">
                      <a:alpha val="43137"/>
                    </a:srgbClr>
                  </a:outerShdw>
                </a:effectLst>
              </a:rPr>
              <a:t>Tamattu</a:t>
            </a:r>
            <a:r>
              <a:rPr lang="en-US" sz="1800" dirty="0">
                <a:effectLst>
                  <a:outerShdw blurRad="38100" dist="38100" dir="2700000" algn="tl">
                    <a:srgbClr val="000000">
                      <a:alpha val="43137"/>
                    </a:srgbClr>
                  </a:outerShdw>
                </a:effectLst>
              </a:rPr>
              <a:t>’ or </a:t>
            </a:r>
            <a:r>
              <a:rPr lang="en-US" sz="1800" dirty="0" err="1">
                <a:effectLst>
                  <a:outerShdw blurRad="38100" dist="38100" dir="2700000" algn="tl">
                    <a:srgbClr val="000000">
                      <a:alpha val="43137"/>
                    </a:srgbClr>
                  </a:outerShdw>
                </a:effectLst>
              </a:rPr>
              <a:t>Qiran</a:t>
            </a:r>
            <a:r>
              <a:rPr lang="en-US" sz="1800" dirty="0">
                <a:effectLst>
                  <a:outerShdw blurRad="38100" dist="38100" dir="2700000" algn="tl">
                    <a:srgbClr val="000000">
                      <a:alpha val="43137"/>
                    </a:srgbClr>
                  </a:outerShdw>
                </a:effectLst>
              </a:rPr>
              <a:t>. </a:t>
            </a:r>
          </a:p>
          <a:p>
            <a:pPr lvl="1" eaLnBrk="1" hangingPunct="1">
              <a:lnSpc>
                <a:spcPct val="120000"/>
              </a:lnSpc>
            </a:pPr>
            <a:r>
              <a:rPr lang="en-US" sz="1600" dirty="0">
                <a:effectLst>
                  <a:outerShdw blurRad="38100" dist="38100" dir="2700000" algn="tl">
                    <a:srgbClr val="000000">
                      <a:alpha val="43137"/>
                    </a:srgbClr>
                  </a:outerShdw>
                </a:effectLst>
              </a:rPr>
              <a:t>To do </a:t>
            </a:r>
            <a:r>
              <a:rPr lang="en-US" sz="1600" dirty="0" err="1">
                <a:effectLst>
                  <a:outerShdw blurRad="38100" dist="38100" dir="2700000" algn="tl">
                    <a:srgbClr val="000000">
                      <a:alpha val="43137"/>
                    </a:srgbClr>
                  </a:outerShdw>
                </a:effectLst>
              </a:rPr>
              <a:t>Tamattu</a:t>
            </a:r>
            <a:r>
              <a:rPr lang="en-US" sz="1600" dirty="0">
                <a:effectLst>
                  <a:outerShdw blurRad="38100" dist="38100" dir="2700000" algn="tl">
                    <a:srgbClr val="000000">
                      <a:alpha val="43137"/>
                    </a:srgbClr>
                  </a:outerShdw>
                </a:effectLst>
              </a:rPr>
              <a:t>’, complete the </a:t>
            </a:r>
            <a:r>
              <a:rPr lang="en-US" sz="1600" dirty="0" err="1">
                <a:effectLst>
                  <a:outerShdw blurRad="38100" dist="38100" dir="2700000" algn="tl">
                    <a:srgbClr val="000000">
                      <a:alpha val="43137"/>
                    </a:srgbClr>
                  </a:outerShdw>
                </a:effectLst>
              </a:rPr>
              <a:t>Umra</a:t>
            </a:r>
            <a:r>
              <a:rPr lang="en-US" sz="1600" dirty="0">
                <a:effectLst>
                  <a:outerShdw blurRad="38100" dist="38100" dir="2700000" algn="tl">
                    <a:srgbClr val="000000">
                      <a:alpha val="43137"/>
                    </a:srgbClr>
                  </a:outerShdw>
                </a:effectLst>
              </a:rPr>
              <a:t> by taking from your hair (after </a:t>
            </a:r>
            <a:r>
              <a:rPr lang="en-US" sz="1600" dirty="0" err="1">
                <a:effectLst>
                  <a:outerShdw blurRad="38100" dist="38100" dir="2700000" algn="tl">
                    <a:srgbClr val="000000">
                      <a:alpha val="43137"/>
                    </a:srgbClr>
                  </a:outerShdw>
                </a:effectLst>
              </a:rPr>
              <a:t>Tawaf</a:t>
            </a:r>
            <a:r>
              <a:rPr lang="en-US" sz="1600" dirty="0">
                <a:effectLst>
                  <a:outerShdw blurRad="38100" dist="38100" dir="2700000" algn="tl">
                    <a:srgbClr val="000000">
                      <a:alpha val="43137"/>
                    </a:srgbClr>
                  </a:outerShdw>
                </a:effectLst>
              </a:rPr>
              <a:t> and </a:t>
            </a:r>
            <a:r>
              <a:rPr lang="en-US" sz="1600" dirty="0" err="1">
                <a:effectLst>
                  <a:outerShdw blurRad="38100" dist="38100" dir="2700000" algn="tl">
                    <a:srgbClr val="000000">
                      <a:alpha val="43137"/>
                    </a:srgbClr>
                  </a:outerShdw>
                </a:effectLst>
              </a:rPr>
              <a:t>Sa’y</a:t>
            </a:r>
            <a:r>
              <a:rPr lang="en-US" sz="1600" dirty="0">
                <a:effectLst>
                  <a:outerShdw blurRad="38100" dist="38100" dir="2700000" algn="tl">
                    <a:srgbClr val="000000">
                      <a:alpha val="43137"/>
                    </a:srgbClr>
                  </a:outerShdw>
                </a:effectLst>
              </a:rPr>
              <a:t>). This is </a:t>
            </a:r>
            <a:r>
              <a:rPr lang="en-US" sz="1600" dirty="0" err="1">
                <a:effectLst>
                  <a:outerShdw blurRad="38100" dist="38100" dir="2700000" algn="tl">
                    <a:srgbClr val="000000">
                      <a:alpha val="43137"/>
                    </a:srgbClr>
                  </a:outerShdw>
                </a:effectLst>
              </a:rPr>
              <a:t>Tahallul</a:t>
            </a:r>
            <a:r>
              <a:rPr lang="en-US" sz="1600" dirty="0">
                <a:effectLst>
                  <a:outerShdw blurRad="38100" dist="38100" dir="2700000" algn="tl">
                    <a:srgbClr val="000000">
                      <a:alpha val="43137"/>
                    </a:srgbClr>
                  </a:outerShdw>
                </a:effectLst>
              </a:rPr>
              <a:t>. It is not required to take off the Ihram towels to complete the </a:t>
            </a:r>
            <a:r>
              <a:rPr lang="en-US" sz="1600" dirty="0" err="1">
                <a:effectLst>
                  <a:outerShdw blurRad="38100" dist="38100" dir="2700000" algn="tl">
                    <a:srgbClr val="000000">
                      <a:alpha val="43137"/>
                    </a:srgbClr>
                  </a:outerShdw>
                </a:effectLst>
              </a:rPr>
              <a:t>Umra</a:t>
            </a:r>
            <a:r>
              <a:rPr lang="en-US" sz="1600" dirty="0">
                <a:effectLst>
                  <a:outerShdw blurRad="38100" dist="38100" dir="2700000" algn="tl">
                    <a:srgbClr val="000000">
                      <a:alpha val="43137"/>
                    </a:srgbClr>
                  </a:outerShdw>
                </a:effectLst>
              </a:rPr>
              <a:t>. Then assume Ihram for Hajj right away from your place and proceed to Mina.</a:t>
            </a:r>
          </a:p>
          <a:p>
            <a:pPr lvl="1" eaLnBrk="1" hangingPunct="1">
              <a:lnSpc>
                <a:spcPct val="120000"/>
              </a:lnSpc>
            </a:pPr>
            <a:r>
              <a:rPr lang="en-US" sz="1600" dirty="0">
                <a:effectLst>
                  <a:outerShdw blurRad="38100" dist="38100" dir="2700000" algn="tl">
                    <a:srgbClr val="000000">
                      <a:alpha val="43137"/>
                    </a:srgbClr>
                  </a:outerShdw>
                </a:effectLst>
              </a:rPr>
              <a:t>To do </a:t>
            </a:r>
            <a:r>
              <a:rPr lang="en-US" sz="1600" dirty="0" err="1">
                <a:effectLst>
                  <a:outerShdw blurRad="38100" dist="38100" dir="2700000" algn="tl">
                    <a:srgbClr val="000000">
                      <a:alpha val="43137"/>
                    </a:srgbClr>
                  </a:outerShdw>
                </a:effectLst>
              </a:rPr>
              <a:t>Qiran</a:t>
            </a:r>
            <a:r>
              <a:rPr lang="en-US" sz="1600" dirty="0">
                <a:effectLst>
                  <a:outerShdw blurRad="38100" dist="38100" dir="2700000" algn="tl">
                    <a:srgbClr val="000000">
                      <a:alpha val="43137"/>
                    </a:srgbClr>
                  </a:outerShdw>
                </a:effectLst>
              </a:rPr>
              <a:t>, proceed to Mina after you finish </a:t>
            </a:r>
            <a:r>
              <a:rPr lang="en-US" sz="1600" dirty="0" err="1">
                <a:effectLst>
                  <a:outerShdw blurRad="38100" dist="38100" dir="2700000" algn="tl">
                    <a:srgbClr val="000000">
                      <a:alpha val="43137"/>
                    </a:srgbClr>
                  </a:outerShdw>
                </a:effectLst>
              </a:rPr>
              <a:t>Tawaf</a:t>
            </a:r>
            <a:r>
              <a:rPr lang="en-US" sz="1600" dirty="0">
                <a:effectLst>
                  <a:outerShdw blurRad="38100" dist="38100" dir="2700000" algn="tl">
                    <a:srgbClr val="000000">
                      <a:alpha val="43137"/>
                    </a:srgbClr>
                  </a:outerShdw>
                </a:effectLst>
              </a:rPr>
              <a:t> and </a:t>
            </a:r>
            <a:r>
              <a:rPr lang="en-US" sz="1600" dirty="0" err="1">
                <a:effectLst>
                  <a:outerShdw blurRad="38100" dist="38100" dir="2700000" algn="tl">
                    <a:srgbClr val="000000">
                      <a:alpha val="43137"/>
                    </a:srgbClr>
                  </a:outerShdw>
                </a:effectLst>
              </a:rPr>
              <a:t>Sa’y</a:t>
            </a:r>
            <a:r>
              <a:rPr lang="en-US" sz="1600" dirty="0">
                <a:effectLst>
                  <a:outerShdw blurRad="38100" dist="38100" dir="2700000" algn="tl">
                    <a:srgbClr val="000000">
                      <a:alpha val="43137"/>
                    </a:srgbClr>
                  </a:outerShdw>
                </a:effectLst>
              </a:rPr>
              <a:t>. Complete the rest of the Hajj rituals as explained, but you don’t have to perform </a:t>
            </a:r>
            <a:r>
              <a:rPr lang="en-US" sz="1600" dirty="0" err="1">
                <a:effectLst>
                  <a:outerShdw blurRad="38100" dist="38100" dir="2700000" algn="tl">
                    <a:srgbClr val="000000">
                      <a:alpha val="43137"/>
                    </a:srgbClr>
                  </a:outerShdw>
                </a:effectLst>
              </a:rPr>
              <a:t>Sa’y</a:t>
            </a:r>
            <a:r>
              <a:rPr lang="en-US" sz="1600" dirty="0">
                <a:effectLst>
                  <a:outerShdw blurRad="38100" dist="38100" dir="2700000" algn="tl">
                    <a:srgbClr val="000000">
                      <a:alpha val="43137"/>
                    </a:srgbClr>
                  </a:outerShdw>
                </a:effectLst>
              </a:rPr>
              <a:t> after </a:t>
            </a:r>
            <a:r>
              <a:rPr lang="en-US" sz="1600" dirty="0" err="1">
                <a:effectLst>
                  <a:outerShdw blurRad="38100" dist="38100" dir="2700000" algn="tl">
                    <a:srgbClr val="000000">
                      <a:alpha val="43137"/>
                    </a:srgbClr>
                  </a:outerShdw>
                </a:effectLst>
              </a:rPr>
              <a:t>Tawaf</a:t>
            </a:r>
            <a:r>
              <a:rPr lang="en-US" sz="1600" dirty="0">
                <a:effectLst>
                  <a:outerShdw blurRad="38100" dist="38100" dir="2700000" algn="tl">
                    <a:srgbClr val="000000">
                      <a:alpha val="43137"/>
                    </a:srgbClr>
                  </a:outerShdw>
                </a:effectLst>
              </a:rPr>
              <a:t> al-</a:t>
            </a:r>
            <a:r>
              <a:rPr lang="en-US" sz="1600" dirty="0" err="1">
                <a:effectLst>
                  <a:outerShdw blurRad="38100" dist="38100" dir="2700000" algn="tl">
                    <a:srgbClr val="000000">
                      <a:alpha val="43137"/>
                    </a:srgbClr>
                  </a:outerShdw>
                </a:effectLst>
              </a:rPr>
              <a:t>Ifadah</a:t>
            </a:r>
            <a:r>
              <a:rPr lang="en-US" sz="1600" dirty="0">
                <a:effectLst>
                  <a:outerShdw blurRad="38100" dist="38100" dir="2700000" algn="tl">
                    <a:srgbClr val="000000">
                      <a:alpha val="43137"/>
                    </a:srgbClr>
                  </a:outerShdw>
                </a:effectLst>
              </a:rPr>
              <a:t> since you already did it after the first </a:t>
            </a:r>
            <a:r>
              <a:rPr lang="en-US" sz="1600" dirty="0" err="1">
                <a:effectLst>
                  <a:outerShdw blurRad="38100" dist="38100" dir="2700000" algn="tl">
                    <a:srgbClr val="000000">
                      <a:alpha val="43137"/>
                    </a:srgbClr>
                  </a:outerShdw>
                </a:effectLst>
              </a:rPr>
              <a:t>Tawaf</a:t>
            </a:r>
            <a:r>
              <a:rPr lang="en-US" sz="1600" dirty="0">
                <a:effectLst>
                  <a:outerShdw blurRad="38100" dist="38100" dir="2700000" algn="tl">
                    <a:srgbClr val="000000">
                      <a:alpha val="43137"/>
                    </a:srgbClr>
                  </a:outerShdw>
                </a:effectLst>
              </a:rPr>
              <a:t>. Alternatively, you can delay the </a:t>
            </a:r>
            <a:r>
              <a:rPr lang="en-US" sz="1600" dirty="0" err="1">
                <a:effectLst>
                  <a:outerShdw blurRad="38100" dist="38100" dir="2700000" algn="tl">
                    <a:srgbClr val="000000">
                      <a:alpha val="43137"/>
                    </a:srgbClr>
                  </a:outerShdw>
                </a:effectLst>
              </a:rPr>
              <a:t>Sa’y</a:t>
            </a:r>
            <a:r>
              <a:rPr lang="en-US" sz="1600" dirty="0">
                <a:effectLst>
                  <a:outerShdw blurRad="38100" dist="38100" dir="2700000" algn="tl">
                    <a:srgbClr val="000000">
                      <a:alpha val="43137"/>
                    </a:srgbClr>
                  </a:outerShdw>
                </a:effectLst>
              </a:rPr>
              <a:t> until after </a:t>
            </a:r>
            <a:r>
              <a:rPr lang="en-US" sz="1600" dirty="0" err="1">
                <a:effectLst>
                  <a:outerShdw blurRad="38100" dist="38100" dir="2700000" algn="tl">
                    <a:srgbClr val="000000">
                      <a:alpha val="43137"/>
                    </a:srgbClr>
                  </a:outerShdw>
                </a:effectLst>
              </a:rPr>
              <a:t>Tawaf</a:t>
            </a:r>
            <a:r>
              <a:rPr lang="en-US" sz="1600" dirty="0">
                <a:effectLst>
                  <a:outerShdw blurRad="38100" dist="38100" dir="2700000" algn="tl">
                    <a:srgbClr val="000000">
                      <a:alpha val="43137"/>
                    </a:srgbClr>
                  </a:outerShdw>
                </a:effectLst>
              </a:rPr>
              <a:t> al-</a:t>
            </a:r>
            <a:r>
              <a:rPr lang="en-US" sz="1600" dirty="0" err="1">
                <a:effectLst>
                  <a:outerShdw blurRad="38100" dist="38100" dir="2700000" algn="tl">
                    <a:srgbClr val="000000">
                      <a:alpha val="43137"/>
                    </a:srgbClr>
                  </a:outerShdw>
                </a:effectLst>
              </a:rPr>
              <a:t>Ifadah</a:t>
            </a:r>
            <a:r>
              <a:rPr lang="en-US" sz="1600" dirty="0">
                <a:effectLst>
                  <a:outerShdw blurRad="38100" dist="38100" dir="2700000" algn="tl">
                    <a:srgbClr val="000000">
                      <a:alpha val="43137"/>
                    </a:srgbClr>
                  </a:outerShdw>
                </a:effectLst>
              </a:rPr>
              <a:t>, but the first form is preferable.</a:t>
            </a:r>
          </a:p>
          <a:p>
            <a:pPr eaLnBrk="1" hangingPunct="1">
              <a:lnSpc>
                <a:spcPct val="120000"/>
              </a:lnSpc>
            </a:pPr>
            <a:r>
              <a:rPr lang="en-US" sz="1800" dirty="0">
                <a:effectLst>
                  <a:outerShdw blurRad="38100" dist="38100" dir="2700000" algn="tl">
                    <a:srgbClr val="000000">
                      <a:alpha val="43137"/>
                    </a:srgbClr>
                  </a:outerShdw>
                </a:effectLst>
              </a:rPr>
              <a:t>If you are not able to go to Makkah for </a:t>
            </a: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 and </a:t>
            </a:r>
            <a:r>
              <a:rPr lang="en-US" sz="1800" dirty="0" err="1">
                <a:effectLst>
                  <a:outerShdw blurRad="38100" dist="38100" dir="2700000" algn="tl">
                    <a:srgbClr val="000000">
                      <a:alpha val="43137"/>
                    </a:srgbClr>
                  </a:outerShdw>
                </a:effectLst>
              </a:rPr>
              <a:t>Sa’y</a:t>
            </a:r>
            <a:r>
              <a:rPr lang="en-US" sz="1800" dirty="0">
                <a:effectLst>
                  <a:outerShdw blurRad="38100" dist="38100" dir="2700000" algn="tl">
                    <a:srgbClr val="000000">
                      <a:alpha val="43137"/>
                    </a:srgbClr>
                  </a:outerShdw>
                </a:effectLst>
              </a:rPr>
              <a:t>, then make Ihram for “Hajj and </a:t>
            </a:r>
            <a:r>
              <a:rPr lang="en-US" sz="1800" dirty="0" err="1">
                <a:effectLst>
                  <a:outerShdw blurRad="38100" dist="38100" dir="2700000" algn="tl">
                    <a:srgbClr val="000000">
                      <a:alpha val="43137"/>
                    </a:srgbClr>
                  </a:outerShdw>
                </a:effectLst>
              </a:rPr>
              <a:t>Umra</a:t>
            </a:r>
            <a:r>
              <a:rPr lang="en-US" sz="1800" dirty="0">
                <a:effectLst>
                  <a:outerShdw blurRad="38100" dist="38100" dir="2700000" algn="tl">
                    <a:srgbClr val="000000">
                      <a:alpha val="43137"/>
                    </a:srgbClr>
                  </a:outerShdw>
                </a:effectLst>
              </a:rPr>
              <a:t>” (</a:t>
            </a:r>
            <a:r>
              <a:rPr lang="en-US" sz="1800" dirty="0" err="1">
                <a:effectLst>
                  <a:outerShdw blurRad="38100" dist="38100" dir="2700000" algn="tl">
                    <a:srgbClr val="000000">
                      <a:alpha val="43137"/>
                    </a:srgbClr>
                  </a:outerShdw>
                </a:effectLst>
              </a:rPr>
              <a:t>Qiran</a:t>
            </a:r>
            <a:r>
              <a:rPr lang="en-US" sz="1800" dirty="0">
                <a:effectLst>
                  <a:outerShdw blurRad="38100" dist="38100" dir="2700000" algn="tl">
                    <a:srgbClr val="000000">
                      <a:alpha val="43137"/>
                    </a:srgbClr>
                  </a:outerShdw>
                </a:effectLst>
              </a:rPr>
              <a:t>) or “Hajj only” (</a:t>
            </a:r>
            <a:r>
              <a:rPr lang="en-US" sz="1800" dirty="0" err="1">
                <a:effectLst>
                  <a:outerShdw blurRad="38100" dist="38100" dir="2700000" algn="tl">
                    <a:srgbClr val="000000">
                      <a:alpha val="43137"/>
                    </a:srgbClr>
                  </a:outerShdw>
                </a:effectLst>
              </a:rPr>
              <a:t>Ifrad</a:t>
            </a:r>
            <a:r>
              <a:rPr lang="en-US" sz="1800" dirty="0">
                <a:effectLst>
                  <a:outerShdw blurRad="38100" dist="38100" dir="2700000" algn="tl">
                    <a:srgbClr val="000000">
                      <a:alpha val="43137"/>
                    </a:srgbClr>
                  </a:outerShdw>
                </a:effectLst>
              </a:rPr>
              <a:t>) from your </a:t>
            </a:r>
            <a:r>
              <a:rPr lang="en-US" sz="1800" dirty="0" err="1">
                <a:effectLst>
                  <a:outerShdw blurRad="38100" dist="38100" dir="2700000" algn="tl">
                    <a:srgbClr val="000000">
                      <a:alpha val="43137"/>
                    </a:srgbClr>
                  </a:outerShdw>
                </a:effectLst>
              </a:rPr>
              <a:t>Meeqat</a:t>
            </a:r>
            <a:r>
              <a:rPr lang="en-US" sz="1800" dirty="0">
                <a:effectLst>
                  <a:outerShdw blurRad="38100" dist="38100" dir="2700000" algn="tl">
                    <a:srgbClr val="000000">
                      <a:alpha val="43137"/>
                    </a:srgbClr>
                  </a:outerShdw>
                </a:effectLst>
              </a:rPr>
              <a:t> and proceed directly to Mina and complete your Hajj as explained. In this case the only difference between </a:t>
            </a:r>
            <a:r>
              <a:rPr lang="en-US" sz="1800" dirty="0" err="1">
                <a:effectLst>
                  <a:outerShdw blurRad="38100" dist="38100" dir="2700000" algn="tl">
                    <a:srgbClr val="000000">
                      <a:alpha val="43137"/>
                    </a:srgbClr>
                  </a:outerShdw>
                </a:effectLst>
              </a:rPr>
              <a:t>Ifrad</a:t>
            </a:r>
            <a:r>
              <a:rPr lang="en-US" sz="1800" dirty="0">
                <a:effectLst>
                  <a:outerShdw blurRad="38100" dist="38100" dir="2700000" algn="tl">
                    <a:srgbClr val="000000">
                      <a:alpha val="43137"/>
                    </a:srgbClr>
                  </a:outerShdw>
                </a:effectLst>
              </a:rPr>
              <a:t> and </a:t>
            </a:r>
            <a:r>
              <a:rPr lang="en-US" sz="1800" dirty="0" err="1">
                <a:effectLst>
                  <a:outerShdw blurRad="38100" dist="38100" dir="2700000" algn="tl">
                    <a:srgbClr val="000000">
                      <a:alpha val="43137"/>
                    </a:srgbClr>
                  </a:outerShdw>
                </a:effectLst>
              </a:rPr>
              <a:t>Qiran</a:t>
            </a:r>
            <a:r>
              <a:rPr lang="en-US" sz="1800" dirty="0">
                <a:effectLst>
                  <a:outerShdw blurRad="38100" dist="38100" dir="2700000" algn="tl">
                    <a:srgbClr val="000000">
                      <a:alpha val="43137"/>
                    </a:srgbClr>
                  </a:outerShdw>
                </a:effectLst>
              </a:rPr>
              <a:t> is the intention. No animal sacrifice is required in the case of </a:t>
            </a:r>
            <a:r>
              <a:rPr lang="en-US" sz="1800" dirty="0" err="1">
                <a:effectLst>
                  <a:outerShdw blurRad="38100" dist="38100" dir="2700000" algn="tl">
                    <a:srgbClr val="000000">
                      <a:alpha val="43137"/>
                    </a:srgbClr>
                  </a:outerShdw>
                </a:effectLst>
              </a:rPr>
              <a:t>Ifrad</a:t>
            </a:r>
            <a:r>
              <a:rPr lang="en-US" sz="1800" dirty="0">
                <a:effectLst>
                  <a:outerShdw blurRad="38100" dist="38100" dir="2700000" algn="tl">
                    <a:srgbClr val="000000">
                      <a:alpha val="43137"/>
                    </a:srgbClr>
                  </a:outerShdw>
                </a:effectLst>
              </a:rPr>
              <a:t>.</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56707">
                                            <p:txEl>
                                              <p:pRg st="0" end="0"/>
                                            </p:txEl>
                                          </p:spTgt>
                                        </p:tgtEl>
                                        <p:attrNameLst>
                                          <p:attrName>style.visibility</p:attrName>
                                        </p:attrNameLst>
                                      </p:cBhvr>
                                      <p:to>
                                        <p:strVal val="visible"/>
                                      </p:to>
                                    </p:set>
                                    <p:anim calcmode="lin" valueType="num">
                                      <p:cBhvr additive="base">
                                        <p:cTn id="7" dur="500" fill="hold"/>
                                        <p:tgtEl>
                                          <p:spTgt spid="45670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67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56707">
                                            <p:txEl>
                                              <p:pRg st="1" end="1"/>
                                            </p:txEl>
                                          </p:spTgt>
                                        </p:tgtEl>
                                        <p:attrNameLst>
                                          <p:attrName>style.visibility</p:attrName>
                                        </p:attrNameLst>
                                      </p:cBhvr>
                                      <p:to>
                                        <p:strVal val="visible"/>
                                      </p:to>
                                    </p:set>
                                    <p:anim calcmode="lin" valueType="num">
                                      <p:cBhvr additive="base">
                                        <p:cTn id="13" dur="500" fill="hold"/>
                                        <p:tgtEl>
                                          <p:spTgt spid="45670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567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56707">
                                            <p:txEl>
                                              <p:pRg st="2" end="2"/>
                                            </p:txEl>
                                          </p:spTgt>
                                        </p:tgtEl>
                                        <p:attrNameLst>
                                          <p:attrName>style.visibility</p:attrName>
                                        </p:attrNameLst>
                                      </p:cBhvr>
                                      <p:to>
                                        <p:strVal val="visible"/>
                                      </p:to>
                                    </p:set>
                                    <p:anim calcmode="lin" valueType="num">
                                      <p:cBhvr additive="base">
                                        <p:cTn id="19" dur="500" fill="hold"/>
                                        <p:tgtEl>
                                          <p:spTgt spid="45670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567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56707">
                                            <p:txEl>
                                              <p:pRg st="3" end="3"/>
                                            </p:txEl>
                                          </p:spTgt>
                                        </p:tgtEl>
                                        <p:attrNameLst>
                                          <p:attrName>style.visibility</p:attrName>
                                        </p:attrNameLst>
                                      </p:cBhvr>
                                      <p:to>
                                        <p:strVal val="visible"/>
                                      </p:to>
                                    </p:set>
                                    <p:anim calcmode="lin" valueType="num">
                                      <p:cBhvr additive="base">
                                        <p:cTn id="25" dur="500" fill="hold"/>
                                        <p:tgtEl>
                                          <p:spTgt spid="45670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5670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7" grpId="0" build="p" bldLvl="2"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Slide Number Placeholder 5"/>
          <p:cNvSpPr>
            <a:spLocks noGrp="1"/>
          </p:cNvSpPr>
          <p:nvPr>
            <p:ph type="sldNum" sz="quarter" idx="12"/>
          </p:nvPr>
        </p:nvSpPr>
        <p:spPr>
          <a:noFill/>
        </p:spPr>
        <p:txBody>
          <a:bodyPr/>
          <a:lstStyle/>
          <a:p>
            <a:fld id="{32D51F90-E666-470A-8437-C2FED05BF4ED}" type="slidenum">
              <a:rPr lang="en-US"/>
              <a:pPr/>
              <a:t>158</a:t>
            </a:fld>
            <a:endParaRPr lang="en-US"/>
          </a:p>
        </p:txBody>
      </p:sp>
      <p:sp>
        <p:nvSpPr>
          <p:cNvPr id="457730" name="Rectangle 2"/>
          <p:cNvSpPr>
            <a:spLocks noGrp="1" noChangeArrowheads="1"/>
          </p:cNvSpPr>
          <p:nvPr>
            <p:ph type="title"/>
          </p:nvPr>
        </p:nvSpPr>
        <p:spPr>
          <a:xfrm>
            <a:off x="685800" y="720725"/>
            <a:ext cx="7772400" cy="744538"/>
          </a:xfrm>
        </p:spPr>
        <p:txBody>
          <a:bodyPr/>
          <a:lstStyle/>
          <a:p>
            <a:pPr eaLnBrk="1" hangingPunct="1">
              <a:defRPr/>
            </a:pPr>
            <a:r>
              <a:rPr lang="en-US"/>
              <a:t>Arriving Late: </a:t>
            </a:r>
            <a:r>
              <a:rPr lang="en-US">
                <a:solidFill>
                  <a:schemeClr val="hlink"/>
                </a:solidFill>
              </a:rPr>
              <a:t>9</a:t>
            </a:r>
            <a:r>
              <a:rPr lang="en-US"/>
              <a:t>th Dhul-Hijjah</a:t>
            </a:r>
          </a:p>
        </p:txBody>
      </p:sp>
      <p:sp>
        <p:nvSpPr>
          <p:cNvPr id="457731" name="Rectangle 3"/>
          <p:cNvSpPr>
            <a:spLocks noGrp="1" noChangeArrowheads="1"/>
          </p:cNvSpPr>
          <p:nvPr>
            <p:ph type="body" idx="1"/>
          </p:nvPr>
        </p:nvSpPr>
        <p:spPr>
          <a:xfrm>
            <a:off x="685800" y="2182813"/>
            <a:ext cx="7772400" cy="3270250"/>
          </a:xfrm>
        </p:spPr>
        <p:txBody>
          <a:bodyPr/>
          <a:lstStyle/>
          <a:p>
            <a:pPr eaLnBrk="1" hangingPunct="1"/>
            <a:r>
              <a:rPr lang="en-US" dirty="0">
                <a:effectLst>
                  <a:outerShdw blurRad="38100" dist="38100" dir="2700000" algn="tl">
                    <a:srgbClr val="000000">
                      <a:alpha val="43137"/>
                    </a:srgbClr>
                  </a:outerShdw>
                </a:effectLst>
              </a:rPr>
              <a:t>If you arrive on the 9th of </a:t>
            </a:r>
            <a:r>
              <a:rPr lang="en-US" dirty="0" err="1">
                <a:effectLst>
                  <a:outerShdw blurRad="38100" dist="38100" dir="2700000" algn="tl">
                    <a:srgbClr val="000000">
                      <a:alpha val="43137"/>
                    </a:srgbClr>
                  </a:outerShdw>
                </a:effectLst>
              </a:rPr>
              <a:t>Dhul-Hijjah</a:t>
            </a:r>
            <a:r>
              <a:rPr lang="en-US" dirty="0">
                <a:effectLst>
                  <a:outerShdw blurRad="38100" dist="38100" dir="2700000" algn="tl">
                    <a:srgbClr val="000000">
                      <a:alpha val="43137"/>
                    </a:srgbClr>
                  </a:outerShdw>
                </a:effectLst>
              </a:rPr>
              <a:t> then proceed directly to </a:t>
            </a:r>
            <a:r>
              <a:rPr lang="en-US" dirty="0" err="1">
                <a:effectLst>
                  <a:outerShdw blurRad="38100" dist="38100" dir="2700000" algn="tl">
                    <a:srgbClr val="000000">
                      <a:alpha val="43137"/>
                    </a:srgbClr>
                  </a:outerShdw>
                </a:effectLst>
              </a:rPr>
              <a:t>Arafah</a:t>
            </a:r>
            <a:r>
              <a:rPr lang="en-US" dirty="0">
                <a:effectLst>
                  <a:outerShdw blurRad="38100" dist="38100" dir="2700000" algn="tl">
                    <a:srgbClr val="000000">
                      <a:alpha val="43137"/>
                    </a:srgbClr>
                  </a:outerShdw>
                </a:effectLst>
              </a:rPr>
              <a:t>. You would have assumed Ihram for “Hajj and </a:t>
            </a:r>
            <a:r>
              <a:rPr lang="en-US" dirty="0" err="1">
                <a:effectLst>
                  <a:outerShdw blurRad="38100" dist="38100" dir="2700000" algn="tl">
                    <a:srgbClr val="000000">
                      <a:alpha val="43137"/>
                    </a:srgbClr>
                  </a:outerShdw>
                </a:effectLst>
              </a:rPr>
              <a:t>Umra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Qiran</a:t>
            </a:r>
            <a:r>
              <a:rPr lang="en-US" dirty="0">
                <a:effectLst>
                  <a:outerShdw blurRad="38100" dist="38100" dir="2700000" algn="tl">
                    <a:srgbClr val="000000">
                      <a:alpha val="43137"/>
                    </a:srgbClr>
                  </a:outerShdw>
                </a:effectLst>
              </a:rPr>
              <a:t>) or “Hajj only” (</a:t>
            </a:r>
            <a:r>
              <a:rPr lang="en-US" dirty="0" err="1">
                <a:effectLst>
                  <a:outerShdw blurRad="38100" dist="38100" dir="2700000" algn="tl">
                    <a:srgbClr val="000000">
                      <a:alpha val="43137"/>
                    </a:srgbClr>
                  </a:outerShdw>
                </a:effectLst>
              </a:rPr>
              <a:t>Ifrad</a:t>
            </a:r>
            <a:r>
              <a:rPr lang="en-US" dirty="0">
                <a:effectLst>
                  <a:outerShdw blurRad="38100" dist="38100" dir="2700000" algn="tl">
                    <a:srgbClr val="000000">
                      <a:alpha val="43137"/>
                    </a:srgbClr>
                  </a:outerShdw>
                </a:effectLst>
              </a:rPr>
              <a:t>). Complete the rest of the rituals as explained for the Hajj procedure. Offer </a:t>
            </a:r>
            <a:r>
              <a:rPr lang="en-US" dirty="0" err="1">
                <a:effectLst>
                  <a:outerShdw blurRad="38100" dist="38100" dir="2700000" algn="tl">
                    <a:srgbClr val="000000">
                      <a:alpha val="43137"/>
                    </a:srgbClr>
                  </a:outerShdw>
                </a:effectLst>
              </a:rPr>
              <a:t>Hady</a:t>
            </a:r>
            <a:r>
              <a:rPr lang="en-US" dirty="0">
                <a:effectLst>
                  <a:outerShdw blurRad="38100" dist="38100" dir="2700000" algn="tl">
                    <a:srgbClr val="000000">
                      <a:alpha val="43137"/>
                    </a:srgbClr>
                  </a:outerShdw>
                </a:effectLst>
              </a:rPr>
              <a:t> in the case of </a:t>
            </a:r>
            <a:r>
              <a:rPr lang="en-US" dirty="0" err="1">
                <a:effectLst>
                  <a:outerShdw blurRad="38100" dist="38100" dir="2700000" algn="tl">
                    <a:srgbClr val="000000">
                      <a:alpha val="43137"/>
                    </a:srgbClr>
                  </a:outerShdw>
                </a:effectLst>
              </a:rPr>
              <a:t>Qiran</a:t>
            </a:r>
            <a:r>
              <a:rPr lang="en-US" dirty="0">
                <a:effectLst>
                  <a:outerShdw blurRad="38100" dist="38100" dir="2700000" algn="tl">
                    <a:srgbClr val="000000">
                      <a:alpha val="43137"/>
                    </a:srgbClr>
                  </a:outerShdw>
                </a:effectLst>
              </a:rPr>
              <a:t>.</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57731">
                                            <p:txEl>
                                              <p:pRg st="0" end="0"/>
                                            </p:txEl>
                                          </p:spTgt>
                                        </p:tgtEl>
                                        <p:attrNameLst>
                                          <p:attrName>style.visibility</p:attrName>
                                        </p:attrNameLst>
                                      </p:cBhvr>
                                      <p:to>
                                        <p:strVal val="visible"/>
                                      </p:to>
                                    </p:set>
                                    <p:anim calcmode="lin" valueType="num">
                                      <p:cBhvr additive="base">
                                        <p:cTn id="7" dur="500" fill="hold"/>
                                        <p:tgtEl>
                                          <p:spTgt spid="4577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577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1" grpId="0" build="p"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43D261FB-1F46-468D-8634-2AE9A6B86B65}" type="slidenum">
              <a:rPr lang="en-US"/>
              <a:pPr/>
              <a:t>159</a:t>
            </a:fld>
            <a:endParaRPr lang="en-US"/>
          </a:p>
        </p:txBody>
      </p:sp>
      <p:sp>
        <p:nvSpPr>
          <p:cNvPr id="371714" name="Rectangle 2"/>
          <p:cNvSpPr>
            <a:spLocks noGrp="1" noChangeArrowheads="1"/>
          </p:cNvSpPr>
          <p:nvPr>
            <p:ph type="title"/>
          </p:nvPr>
        </p:nvSpPr>
        <p:spPr>
          <a:xfrm>
            <a:off x="685800" y="677863"/>
            <a:ext cx="7772400" cy="838200"/>
          </a:xfrm>
        </p:spPr>
        <p:txBody>
          <a:bodyPr/>
          <a:lstStyle/>
          <a:p>
            <a:pPr eaLnBrk="1" hangingPunct="1">
              <a:defRPr/>
            </a:pPr>
            <a:r>
              <a:rPr lang="en-US" dirty="0"/>
              <a:t>Contents of Part 4</a:t>
            </a:r>
            <a:br>
              <a:rPr lang="en-US" dirty="0"/>
            </a:br>
            <a:r>
              <a:rPr lang="en-US" sz="3200" dirty="0">
                <a:solidFill>
                  <a:srgbClr val="C00000"/>
                </a:solidFill>
              </a:rPr>
              <a:t>Visiting al-</a:t>
            </a:r>
            <a:r>
              <a:rPr lang="en-US" sz="3200" dirty="0" err="1">
                <a:solidFill>
                  <a:srgbClr val="C00000"/>
                </a:solidFill>
              </a:rPr>
              <a:t>Madinah</a:t>
            </a:r>
            <a:endParaRPr lang="en-US" dirty="0">
              <a:solidFill>
                <a:srgbClr val="C00000"/>
              </a:solidFill>
            </a:endParaRPr>
          </a:p>
        </p:txBody>
      </p:sp>
      <p:sp>
        <p:nvSpPr>
          <p:cNvPr id="371715" name="Rectangle 3"/>
          <p:cNvSpPr>
            <a:spLocks noGrp="1" noChangeArrowheads="1"/>
          </p:cNvSpPr>
          <p:nvPr>
            <p:ph type="body" idx="1"/>
          </p:nvPr>
        </p:nvSpPr>
        <p:spPr>
          <a:xfrm>
            <a:off x="685800" y="2068513"/>
            <a:ext cx="7772400" cy="3265487"/>
          </a:xfrm>
        </p:spPr>
        <p:txBody>
          <a:bodyPr/>
          <a:lstStyle/>
          <a:p>
            <a:pPr eaLnBrk="1" hangingPunct="1"/>
            <a:r>
              <a:rPr lang="en-US" dirty="0">
                <a:solidFill>
                  <a:srgbClr val="FFC000"/>
                </a:solidFill>
                <a:effectLst>
                  <a:outerShdw blurRad="38100" dist="38100" dir="2700000" algn="tl">
                    <a:srgbClr val="000000">
                      <a:alpha val="43137"/>
                    </a:srgbClr>
                  </a:outerShdw>
                </a:effectLst>
              </a:rPr>
              <a:t>Visiting al-</a:t>
            </a:r>
            <a:r>
              <a:rPr lang="en-US" dirty="0" err="1">
                <a:solidFill>
                  <a:srgbClr val="FFC000"/>
                </a:solidFill>
                <a:effectLst>
                  <a:outerShdw blurRad="38100" dist="38100" dir="2700000" algn="tl">
                    <a:srgbClr val="000000">
                      <a:alpha val="43137"/>
                    </a:srgbClr>
                  </a:outerShdw>
                </a:effectLst>
              </a:rPr>
              <a:t>Madinah</a:t>
            </a:r>
            <a:endParaRPr lang="en-US" dirty="0">
              <a:solidFill>
                <a:srgbClr val="FFC000"/>
              </a:solidFill>
              <a:effectLst>
                <a:outerShdw blurRad="38100" dist="38100" dir="2700000" algn="tl">
                  <a:srgbClr val="000000">
                    <a:alpha val="43137"/>
                  </a:srgbClr>
                </a:outerShdw>
              </a:effectLst>
            </a:endParaRPr>
          </a:p>
          <a:p>
            <a:pPr lvl="1" eaLnBrk="1" hangingPunct="1"/>
            <a:r>
              <a:rPr lang="en-US" dirty="0" err="1">
                <a:effectLst>
                  <a:outerShdw blurRad="38100" dist="38100" dir="2700000" algn="tl">
                    <a:srgbClr val="000000">
                      <a:alpha val="43137"/>
                    </a:srgbClr>
                  </a:outerShdw>
                </a:effectLst>
              </a:rPr>
              <a:t>Haram</a:t>
            </a:r>
            <a:r>
              <a:rPr lang="en-US" dirty="0">
                <a:effectLst>
                  <a:outerShdw blurRad="38100" dist="38100" dir="2700000" algn="tl">
                    <a:srgbClr val="000000">
                      <a:alpha val="43137"/>
                    </a:srgbClr>
                  </a:outerShdw>
                </a:effectLst>
              </a:rPr>
              <a:t> of Madinah</a:t>
            </a:r>
          </a:p>
          <a:p>
            <a:pPr lvl="1" eaLnBrk="1" hangingPunct="1"/>
            <a:r>
              <a:rPr lang="en-US" dirty="0">
                <a:effectLst>
                  <a:outerShdw blurRad="38100" dist="38100" dir="2700000" algn="tl">
                    <a:srgbClr val="000000">
                      <a:alpha val="43137"/>
                    </a:srgbClr>
                  </a:outerShdw>
                </a:effectLst>
              </a:rPr>
              <a:t>Merits of Madinah</a:t>
            </a:r>
          </a:p>
          <a:p>
            <a:pPr lvl="1" eaLnBrk="1" hangingPunct="1"/>
            <a:r>
              <a:rPr lang="en-US" dirty="0">
                <a:effectLst>
                  <a:outerShdw blurRad="38100" dist="38100" dir="2700000" algn="tl">
                    <a:srgbClr val="000000">
                      <a:alpha val="43137"/>
                    </a:srgbClr>
                  </a:outerShdw>
                </a:effectLst>
              </a:rPr>
              <a:t>Visiting the Prophet’s </a:t>
            </a:r>
            <a:r>
              <a:rPr lang="en-US" dirty="0" err="1">
                <a:effectLst>
                  <a:outerShdw blurRad="38100" dist="38100" dir="2700000" algn="tl">
                    <a:srgbClr val="000000">
                      <a:alpha val="43137"/>
                    </a:srgbClr>
                  </a:outerShdw>
                </a:effectLst>
              </a:rPr>
              <a:t>Masjid</a:t>
            </a:r>
            <a:endParaRPr lang="en-US" dirty="0">
              <a:effectLst>
                <a:outerShdw blurRad="38100" dist="38100" dir="2700000" algn="tl">
                  <a:srgbClr val="000000">
                    <a:alpha val="43137"/>
                  </a:srgbClr>
                </a:outerShdw>
              </a:effectLst>
            </a:endParaRPr>
          </a:p>
          <a:p>
            <a:pPr lvl="1" eaLnBrk="1" hangingPunct="1"/>
            <a:r>
              <a:rPr lang="en-US" dirty="0">
                <a:effectLst>
                  <a:outerShdw blurRad="38100" dist="38100" dir="2700000" algn="tl">
                    <a:srgbClr val="000000">
                      <a:alpha val="43137"/>
                    </a:srgbClr>
                  </a:outerShdw>
                </a:effectLst>
              </a:rPr>
              <a:t>Visiting </a:t>
            </a:r>
            <a:r>
              <a:rPr lang="en-US" dirty="0" err="1">
                <a:effectLst>
                  <a:outerShdw blurRad="38100" dist="38100" dir="2700000" algn="tl">
                    <a:srgbClr val="000000">
                      <a:alpha val="43137"/>
                    </a:srgbClr>
                  </a:outerShdw>
                </a:effectLst>
              </a:rPr>
              <a:t>Masjid</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Quba</a:t>
            </a:r>
            <a:endParaRPr lang="en-US" dirty="0">
              <a:effectLst>
                <a:outerShdw blurRad="38100" dist="38100" dir="2700000" algn="tl">
                  <a:srgbClr val="000000">
                    <a:alpha val="43137"/>
                  </a:srgbClr>
                </a:outerShdw>
              </a:effectLst>
            </a:endParaRPr>
          </a:p>
          <a:p>
            <a:pPr lvl="1" eaLnBrk="1" hangingPunct="1"/>
            <a:r>
              <a:rPr lang="en-US" dirty="0">
                <a:effectLst>
                  <a:outerShdw blurRad="38100" dist="38100" dir="2700000" algn="tl">
                    <a:srgbClr val="000000">
                      <a:alpha val="43137"/>
                    </a:srgbClr>
                  </a:outerShdw>
                </a:effectLst>
              </a:rPr>
              <a:t>Visiting al-</a:t>
            </a:r>
            <a:r>
              <a:rPr lang="en-US" dirty="0" err="1">
                <a:effectLst>
                  <a:outerShdw blurRad="38100" dist="38100" dir="2700000" algn="tl">
                    <a:srgbClr val="000000">
                      <a:alpha val="43137"/>
                    </a:srgbClr>
                  </a:outerShdw>
                </a:effectLst>
              </a:rPr>
              <a:t>Baqee</a:t>
            </a:r>
            <a:r>
              <a:rPr lang="en-US" dirty="0">
                <a:effectLst>
                  <a:outerShdw blurRad="38100" dist="38100" dir="2700000" algn="tl">
                    <a:srgbClr val="000000">
                      <a:alpha val="43137"/>
                    </a:srgbClr>
                  </a:outerShdw>
                </a:effectLst>
              </a:rPr>
              <a:t>’ graveyard</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71715">
                                            <p:txEl>
                                              <p:pRg st="0" end="0"/>
                                            </p:txEl>
                                          </p:spTgt>
                                        </p:tgtEl>
                                        <p:attrNameLst>
                                          <p:attrName>style.visibility</p:attrName>
                                        </p:attrNameLst>
                                      </p:cBhvr>
                                      <p:to>
                                        <p:strVal val="visible"/>
                                      </p:to>
                                    </p:set>
                                    <p:anim calcmode="lin" valueType="num">
                                      <p:cBhvr additive="base">
                                        <p:cTn id="7" dur="500" fill="hold"/>
                                        <p:tgtEl>
                                          <p:spTgt spid="37171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17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1715">
                                            <p:txEl>
                                              <p:pRg st="1" end="1"/>
                                            </p:txEl>
                                          </p:spTgt>
                                        </p:tgtEl>
                                        <p:attrNameLst>
                                          <p:attrName>style.visibility</p:attrName>
                                        </p:attrNameLst>
                                      </p:cBhvr>
                                      <p:to>
                                        <p:strVal val="visible"/>
                                      </p:to>
                                    </p:set>
                                    <p:anim calcmode="lin" valueType="num">
                                      <p:cBhvr additive="base">
                                        <p:cTn id="11" dur="500" fill="hold"/>
                                        <p:tgtEl>
                                          <p:spTgt spid="37171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717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371715">
                                            <p:txEl>
                                              <p:pRg st="2" end="2"/>
                                            </p:txEl>
                                          </p:spTgt>
                                        </p:tgtEl>
                                        <p:attrNameLst>
                                          <p:attrName>style.visibility</p:attrName>
                                        </p:attrNameLst>
                                      </p:cBhvr>
                                      <p:to>
                                        <p:strVal val="visible"/>
                                      </p:to>
                                    </p:set>
                                    <p:anim calcmode="lin" valueType="num">
                                      <p:cBhvr additive="base">
                                        <p:cTn id="15" dur="500" fill="hold"/>
                                        <p:tgtEl>
                                          <p:spTgt spid="37171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7171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371715">
                                            <p:txEl>
                                              <p:pRg st="3" end="3"/>
                                            </p:txEl>
                                          </p:spTgt>
                                        </p:tgtEl>
                                        <p:attrNameLst>
                                          <p:attrName>style.visibility</p:attrName>
                                        </p:attrNameLst>
                                      </p:cBhvr>
                                      <p:to>
                                        <p:strVal val="visible"/>
                                      </p:to>
                                    </p:set>
                                    <p:anim calcmode="lin" valueType="num">
                                      <p:cBhvr additive="base">
                                        <p:cTn id="19" dur="500" fill="hold"/>
                                        <p:tgtEl>
                                          <p:spTgt spid="37171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171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371715">
                                            <p:txEl>
                                              <p:pRg st="4" end="4"/>
                                            </p:txEl>
                                          </p:spTgt>
                                        </p:tgtEl>
                                        <p:attrNameLst>
                                          <p:attrName>style.visibility</p:attrName>
                                        </p:attrNameLst>
                                      </p:cBhvr>
                                      <p:to>
                                        <p:strVal val="visible"/>
                                      </p:to>
                                    </p:set>
                                    <p:anim calcmode="lin" valueType="num">
                                      <p:cBhvr additive="base">
                                        <p:cTn id="23" dur="500" fill="hold"/>
                                        <p:tgtEl>
                                          <p:spTgt spid="37171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7171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371715">
                                            <p:txEl>
                                              <p:pRg st="5" end="5"/>
                                            </p:txEl>
                                          </p:spTgt>
                                        </p:tgtEl>
                                        <p:attrNameLst>
                                          <p:attrName>style.visibility</p:attrName>
                                        </p:attrNameLst>
                                      </p:cBhvr>
                                      <p:to>
                                        <p:strVal val="visible"/>
                                      </p:to>
                                    </p:set>
                                    <p:anim calcmode="lin" valueType="num">
                                      <p:cBhvr additive="base">
                                        <p:cTn id="27" dur="500" fill="hold"/>
                                        <p:tgtEl>
                                          <p:spTgt spid="371715">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717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EBFB8FE6-A69B-4E13-B913-094038DA64F1}" type="slidenum">
              <a:rPr lang="en-US"/>
              <a:pPr/>
              <a:t>16</a:t>
            </a:fld>
            <a:endParaRPr lang="en-US"/>
          </a:p>
        </p:txBody>
      </p:sp>
      <p:sp>
        <p:nvSpPr>
          <p:cNvPr id="221186" name="Rectangle 2"/>
          <p:cNvSpPr>
            <a:spLocks noGrp="1" noChangeArrowheads="1"/>
          </p:cNvSpPr>
          <p:nvPr>
            <p:ph type="title"/>
          </p:nvPr>
        </p:nvSpPr>
        <p:spPr>
          <a:xfrm>
            <a:off x="685800" y="561975"/>
            <a:ext cx="7772400" cy="838200"/>
          </a:xfrm>
        </p:spPr>
        <p:txBody>
          <a:bodyPr/>
          <a:lstStyle/>
          <a:p>
            <a:pPr eaLnBrk="1" hangingPunct="1">
              <a:defRPr/>
            </a:pPr>
            <a:r>
              <a:rPr lang="en-US"/>
              <a:t>The Haram is sanctified</a:t>
            </a:r>
          </a:p>
        </p:txBody>
      </p:sp>
      <p:graphicFrame>
        <p:nvGraphicFramePr>
          <p:cNvPr id="221208" name="Group 24"/>
          <p:cNvGraphicFramePr>
            <a:graphicFrameLocks noGrp="1"/>
          </p:cNvGraphicFramePr>
          <p:nvPr/>
        </p:nvGraphicFramePr>
        <p:xfrm>
          <a:off x="685800" y="2009775"/>
          <a:ext cx="7772400" cy="3429000"/>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429000">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Surely (as for) those who disbelieve, and hinder (men) from Allah's way and from the Sacred Mosque which We have made equally for all men, (for) the dweller therein and (for) the visitor, and whoever shall incline therein to wrong unjustly, We will make him taste of a painful chastisement</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Surat</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al-Hajj, 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4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إِنَّ الَّذِينَ كَفَرُوا وَيَصُدُّونَ عَنْ سَبِيلِ اللَّهِ وَالْمَسْجِدِ الْحَرَامِ الَّذِي جَعَلْنَاهُ لِلنَّاسِ سَوَاءً الْعَاكِفُ فِيهِ وَالْبَادِي وَمَنْ يُرِدْ فِيهِ بِإِلْحَادٍ بِظُلْمٍ نُذِقْهُ مِنْ عَذَابٍ أَلِيمٍ</a:t>
                      </a:r>
                      <a:endParaRPr kumimoji="0" lang="en-US" sz="24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الحج</a:t>
                      </a:r>
                      <a:r>
                        <a:rPr kumimoji="0" lang="ar-SY" sz="24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25</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advTm="2000">
    <p:pull/>
  </p:transition>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Slide Number Placeholder 6"/>
          <p:cNvSpPr>
            <a:spLocks noGrp="1"/>
          </p:cNvSpPr>
          <p:nvPr>
            <p:ph type="sldNum" sz="quarter" idx="12"/>
          </p:nvPr>
        </p:nvSpPr>
        <p:spPr>
          <a:noFill/>
        </p:spPr>
        <p:txBody>
          <a:bodyPr/>
          <a:lstStyle/>
          <a:p>
            <a:fld id="{840110B5-E85E-40DC-9BE9-32A8573666D8}" type="slidenum">
              <a:rPr lang="en-US"/>
              <a:pPr/>
              <a:t>160</a:t>
            </a:fld>
            <a:endParaRPr lang="en-US"/>
          </a:p>
        </p:txBody>
      </p:sp>
      <p:sp>
        <p:nvSpPr>
          <p:cNvPr id="196610" name="Rectangle 2"/>
          <p:cNvSpPr>
            <a:spLocks noGrp="1" noChangeArrowheads="1"/>
          </p:cNvSpPr>
          <p:nvPr>
            <p:ph type="title"/>
          </p:nvPr>
        </p:nvSpPr>
        <p:spPr/>
        <p:txBody>
          <a:bodyPr/>
          <a:lstStyle/>
          <a:p>
            <a:pPr eaLnBrk="1" hangingPunct="1">
              <a:defRPr/>
            </a:pPr>
            <a:r>
              <a:rPr lang="en-US" dirty="0" err="1"/>
              <a:t>Haram</a:t>
            </a:r>
            <a:r>
              <a:rPr lang="en-US" dirty="0"/>
              <a:t> of Madinah</a:t>
            </a:r>
          </a:p>
        </p:txBody>
      </p:sp>
      <p:sp>
        <p:nvSpPr>
          <p:cNvPr id="196611" name="Rectangle 3"/>
          <p:cNvSpPr>
            <a:spLocks noGrp="1" noChangeArrowheads="1"/>
          </p:cNvSpPr>
          <p:nvPr>
            <p:ph type="body" sz="half" idx="1"/>
          </p:nvPr>
        </p:nvSpPr>
        <p:spPr>
          <a:xfrm>
            <a:off x="439738" y="1600200"/>
            <a:ext cx="3956050" cy="4240213"/>
          </a:xfrm>
        </p:spPr>
        <p:txBody>
          <a:bodyPr/>
          <a:lstStyle/>
          <a:p>
            <a:pPr eaLnBrk="1" hangingPunct="1">
              <a:lnSpc>
                <a:spcPct val="120000"/>
              </a:lnSpc>
            </a:pPr>
            <a:r>
              <a:rPr lang="en-US" sz="1800" dirty="0">
                <a:effectLst>
                  <a:outerShdw blurRad="38100" dist="38100" dir="2700000" algn="tl">
                    <a:srgbClr val="000000">
                      <a:alpha val="43137"/>
                    </a:srgbClr>
                  </a:outerShdw>
                </a:effectLst>
              </a:rPr>
              <a:t>Allah's Messenger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 declared Madinah to be as sacred as Abraham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 had declared Makkah to be. The Prophet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 said, “</a:t>
            </a:r>
            <a:r>
              <a:rPr lang="en-US" sz="1800" dirty="0">
                <a:solidFill>
                  <a:schemeClr val="folHlink"/>
                </a:solidFill>
                <a:effectLst>
                  <a:outerShdw blurRad="38100" dist="38100" dir="2700000" algn="tl">
                    <a:srgbClr val="000000">
                      <a:alpha val="43137"/>
                    </a:srgbClr>
                  </a:outerShdw>
                </a:effectLst>
              </a:rPr>
              <a:t>What lies between its  two lava plains is sacred</a:t>
            </a:r>
            <a:r>
              <a:rPr lang="en-US" sz="1800" dirty="0">
                <a:effectLst>
                  <a:outerShdw blurRad="38100" dist="38100" dir="2700000" algn="tl">
                    <a:srgbClr val="000000">
                      <a:alpha val="43137"/>
                    </a:srgbClr>
                  </a:outerShdw>
                </a:effectLst>
              </a:rPr>
              <a:t>.”</a:t>
            </a:r>
          </a:p>
          <a:p>
            <a:pPr eaLnBrk="1" hangingPunct="1">
              <a:lnSpc>
                <a:spcPct val="120000"/>
              </a:lnSpc>
            </a:pPr>
            <a:r>
              <a:rPr lang="en-US" sz="1800" dirty="0">
                <a:effectLst>
                  <a:outerShdw blurRad="38100" dist="38100" dir="2700000" algn="tl">
                    <a:srgbClr val="000000">
                      <a:alpha val="43137"/>
                    </a:srgbClr>
                  </a:outerShdw>
                </a:effectLst>
              </a:rPr>
              <a:t>He also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 pointed towards the Madinah with his hand and said: “</a:t>
            </a:r>
            <a:r>
              <a:rPr lang="en-US" sz="1800" dirty="0">
                <a:solidFill>
                  <a:schemeClr val="folHlink"/>
                </a:solidFill>
                <a:effectLst>
                  <a:outerShdw blurRad="38100" dist="38100" dir="2700000" algn="tl">
                    <a:srgbClr val="000000">
                      <a:alpha val="43137"/>
                    </a:srgbClr>
                  </a:outerShdw>
                </a:effectLst>
              </a:rPr>
              <a:t>It is a safe sanctuary</a:t>
            </a:r>
            <a:r>
              <a:rPr lang="en-US" sz="1800" dirty="0">
                <a:effectLst>
                  <a:outerShdw blurRad="38100" dist="38100" dir="2700000" algn="tl">
                    <a:srgbClr val="000000">
                      <a:alpha val="43137"/>
                    </a:srgbClr>
                  </a:outerShdw>
                </a:effectLst>
              </a:rPr>
              <a:t>.”</a:t>
            </a:r>
          </a:p>
        </p:txBody>
      </p:sp>
      <p:pic>
        <p:nvPicPr>
          <p:cNvPr id="183301" name="Picture 6" descr="C:\Documents and Settings\obellal\My Documents\Hajj\Madinah\Haram Boundary.jpg"/>
          <p:cNvPicPr>
            <a:picLocks noGrp="1" noChangeAspect="1" noChangeArrowheads="1"/>
          </p:cNvPicPr>
          <p:nvPr>
            <p:ph type="clipArt" sz="half" idx="2"/>
          </p:nvPr>
        </p:nvPicPr>
        <p:blipFill>
          <a:blip r:embed="rId3" cstate="print"/>
          <a:srcRect/>
          <a:stretch>
            <a:fillRect/>
          </a:stretch>
        </p:blipFill>
        <p:spPr>
          <a:xfrm>
            <a:off x="4987925" y="1525588"/>
            <a:ext cx="3554413" cy="47386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6611">
                                            <p:txEl>
                                              <p:pRg st="1" end="1"/>
                                            </p:txEl>
                                          </p:spTgt>
                                        </p:tgtEl>
                                        <p:attrNameLst>
                                          <p:attrName>style.visibility</p:attrName>
                                        </p:attrNameLst>
                                      </p:cBhvr>
                                      <p:to>
                                        <p:strVal val="visible"/>
                                      </p:to>
                                    </p:set>
                                    <p:anim calcmode="lin" valueType="num">
                                      <p:cBhvr additive="base">
                                        <p:cTn id="13" dur="500" fill="hold"/>
                                        <p:tgtEl>
                                          <p:spTgt spid="1966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661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Slide Number Placeholder 6"/>
          <p:cNvSpPr>
            <a:spLocks noGrp="1"/>
          </p:cNvSpPr>
          <p:nvPr>
            <p:ph type="sldNum" sz="quarter" idx="12"/>
          </p:nvPr>
        </p:nvSpPr>
        <p:spPr>
          <a:noFill/>
        </p:spPr>
        <p:txBody>
          <a:bodyPr/>
          <a:lstStyle/>
          <a:p>
            <a:fld id="{425467D1-2FAD-43EF-AC45-5AB37D63B493}" type="slidenum">
              <a:rPr lang="en-US"/>
              <a:pPr/>
              <a:t>161</a:t>
            </a:fld>
            <a:endParaRPr lang="en-US"/>
          </a:p>
        </p:txBody>
      </p:sp>
      <p:sp>
        <p:nvSpPr>
          <p:cNvPr id="197634" name="Rectangle 2"/>
          <p:cNvSpPr>
            <a:spLocks noGrp="1" noChangeArrowheads="1"/>
          </p:cNvSpPr>
          <p:nvPr>
            <p:ph type="title"/>
          </p:nvPr>
        </p:nvSpPr>
        <p:spPr/>
        <p:txBody>
          <a:bodyPr/>
          <a:lstStyle/>
          <a:p>
            <a:pPr eaLnBrk="1" hangingPunct="1">
              <a:defRPr/>
            </a:pPr>
            <a:r>
              <a:rPr lang="en-US" dirty="0"/>
              <a:t>Merits of Madinah (1)</a:t>
            </a:r>
          </a:p>
        </p:txBody>
      </p:sp>
      <p:sp>
        <p:nvSpPr>
          <p:cNvPr id="197635" name="Rectangle 3"/>
          <p:cNvSpPr>
            <a:spLocks noGrp="1" noChangeArrowheads="1"/>
          </p:cNvSpPr>
          <p:nvPr>
            <p:ph type="body" sz="half" idx="1"/>
          </p:nvPr>
        </p:nvSpPr>
        <p:spPr>
          <a:xfrm>
            <a:off x="65088" y="1295400"/>
            <a:ext cx="4191000" cy="5145088"/>
          </a:xfrm>
        </p:spPr>
        <p:txBody>
          <a:bodyPr/>
          <a:lstStyle/>
          <a:p>
            <a:pPr eaLnBrk="1" hangingPunct="1">
              <a:lnSpc>
                <a:spcPct val="120000"/>
              </a:lnSpc>
            </a:pPr>
            <a:r>
              <a:rPr lang="en-US" sz="1800" dirty="0">
                <a:effectLst>
                  <a:outerShdw blurRad="38100" dist="38100" dir="2700000" algn="tl">
                    <a:srgbClr val="000000">
                      <a:alpha val="43137"/>
                    </a:srgbClr>
                  </a:outerShdw>
                </a:effectLst>
              </a:rPr>
              <a:t>It is the land of the Prophet's migration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a:t>
            </a:r>
          </a:p>
          <a:p>
            <a:pPr eaLnBrk="1" hangingPunct="1">
              <a:lnSpc>
                <a:spcPct val="120000"/>
              </a:lnSpc>
            </a:pPr>
            <a:r>
              <a:rPr lang="en-US" sz="1800" dirty="0">
                <a:effectLst>
                  <a:outerShdw blurRad="38100" dist="38100" dir="2700000" algn="tl">
                    <a:srgbClr val="000000">
                      <a:alpha val="43137"/>
                    </a:srgbClr>
                  </a:outerShdw>
                </a:effectLst>
              </a:rPr>
              <a:t>Its people are his neighbors and supporters.</a:t>
            </a:r>
          </a:p>
          <a:p>
            <a:pPr eaLnBrk="1" hangingPunct="1">
              <a:lnSpc>
                <a:spcPct val="120000"/>
              </a:lnSpc>
            </a:pPr>
            <a:r>
              <a:rPr lang="en-US" sz="1800" dirty="0">
                <a:effectLst>
                  <a:outerShdw blurRad="38100" dist="38100" dir="2700000" algn="tl">
                    <a:srgbClr val="000000">
                      <a:alpha val="43137"/>
                    </a:srgbClr>
                  </a:outerShdw>
                </a:effectLst>
              </a:rPr>
              <a:t>It is the abode of Faith, for to it returns Faith at the end of time.</a:t>
            </a:r>
          </a:p>
          <a:p>
            <a:pPr eaLnBrk="1" hangingPunct="1">
              <a:lnSpc>
                <a:spcPct val="120000"/>
              </a:lnSpc>
            </a:pPr>
            <a:r>
              <a:rPr lang="en-US" sz="1800" dirty="0">
                <a:effectLst>
                  <a:outerShdw blurRad="38100" dist="38100" dir="2700000" algn="tl">
                    <a:srgbClr val="000000">
                      <a:alpha val="43137"/>
                    </a:srgbClr>
                  </a:outerShdw>
                </a:effectLst>
              </a:rPr>
              <a:t>At its entrances, there are Guardian Angels. Neither the </a:t>
            </a:r>
            <a:r>
              <a:rPr lang="en-US" sz="1800" dirty="0" err="1">
                <a:effectLst>
                  <a:outerShdw blurRad="38100" dist="38100" dir="2700000" algn="tl">
                    <a:srgbClr val="000000">
                      <a:alpha val="43137"/>
                    </a:srgbClr>
                  </a:outerShdw>
                </a:effectLst>
              </a:rPr>
              <a:t>Dajjaal</a:t>
            </a:r>
            <a:r>
              <a:rPr lang="en-US" sz="1800" dirty="0">
                <a:effectLst>
                  <a:outerShdw blurRad="38100" dist="38100" dir="2700000" algn="tl">
                    <a:srgbClr val="000000">
                      <a:alpha val="43137"/>
                    </a:srgbClr>
                  </a:outerShdw>
                </a:effectLst>
              </a:rPr>
              <a:t> nor the Plague will be admitted to it.</a:t>
            </a:r>
          </a:p>
          <a:p>
            <a:pPr eaLnBrk="1" hangingPunct="1">
              <a:lnSpc>
                <a:spcPct val="120000"/>
              </a:lnSpc>
            </a:pPr>
            <a:r>
              <a:rPr lang="en-US" sz="1800" dirty="0">
                <a:effectLst>
                  <a:outerShdw blurRad="38100" dist="38100" dir="2700000" algn="tl">
                    <a:srgbClr val="000000">
                      <a:alpha val="43137"/>
                    </a:srgbClr>
                  </a:outerShdw>
                </a:effectLst>
              </a:rPr>
              <a:t>It will be the last city in the world to be ruined.</a:t>
            </a:r>
          </a:p>
          <a:p>
            <a:pPr eaLnBrk="1" hangingPunct="1">
              <a:lnSpc>
                <a:spcPct val="120000"/>
              </a:lnSpc>
            </a:pPr>
            <a:r>
              <a:rPr lang="en-US" sz="1800" dirty="0">
                <a:effectLst>
                  <a:outerShdw blurRad="38100" dist="38100" dir="2700000" algn="tl">
                    <a:srgbClr val="000000">
                      <a:alpha val="43137"/>
                    </a:srgbClr>
                  </a:outerShdw>
                </a:effectLst>
              </a:rPr>
              <a:t>It is the land of Revelation.</a:t>
            </a:r>
          </a:p>
        </p:txBody>
      </p:sp>
      <p:pic>
        <p:nvPicPr>
          <p:cNvPr id="184325" name="Picture 12" descr="E:\Documents and Settings\Administrator\My Documents\Hajj\Madinah\Masjid_Annabiy7.jpg"/>
          <p:cNvPicPr>
            <a:picLocks noGrp="1" noChangeAspect="1" noChangeArrowheads="1"/>
          </p:cNvPicPr>
          <p:nvPr>
            <p:ph type="clipArt" sz="half" idx="2"/>
          </p:nvPr>
        </p:nvPicPr>
        <p:blipFill>
          <a:blip r:embed="rId3" cstate="print"/>
          <a:srcRect/>
          <a:stretch>
            <a:fillRect/>
          </a:stretch>
        </p:blipFill>
        <p:spPr>
          <a:xfrm>
            <a:off x="4273550" y="1962150"/>
            <a:ext cx="4846638" cy="3636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 calcmode="lin" valueType="num">
                                      <p:cBhvr additive="base">
                                        <p:cTn id="7" dur="500" fill="hold"/>
                                        <p:tgtEl>
                                          <p:spTgt spid="1976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76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7635">
                                            <p:txEl>
                                              <p:pRg st="1" end="1"/>
                                            </p:txEl>
                                          </p:spTgt>
                                        </p:tgtEl>
                                        <p:attrNameLst>
                                          <p:attrName>style.visibility</p:attrName>
                                        </p:attrNameLst>
                                      </p:cBhvr>
                                      <p:to>
                                        <p:strVal val="visible"/>
                                      </p:to>
                                    </p:set>
                                    <p:anim calcmode="lin" valueType="num">
                                      <p:cBhvr additive="base">
                                        <p:cTn id="13" dur="500" fill="hold"/>
                                        <p:tgtEl>
                                          <p:spTgt spid="1976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76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7635">
                                            <p:txEl>
                                              <p:pRg st="2" end="2"/>
                                            </p:txEl>
                                          </p:spTgt>
                                        </p:tgtEl>
                                        <p:attrNameLst>
                                          <p:attrName>style.visibility</p:attrName>
                                        </p:attrNameLst>
                                      </p:cBhvr>
                                      <p:to>
                                        <p:strVal val="visible"/>
                                      </p:to>
                                    </p:set>
                                    <p:anim calcmode="lin" valueType="num">
                                      <p:cBhvr additive="base">
                                        <p:cTn id="19" dur="500" fill="hold"/>
                                        <p:tgtEl>
                                          <p:spTgt spid="1976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76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7635">
                                            <p:txEl>
                                              <p:pRg st="3" end="3"/>
                                            </p:txEl>
                                          </p:spTgt>
                                        </p:tgtEl>
                                        <p:attrNameLst>
                                          <p:attrName>style.visibility</p:attrName>
                                        </p:attrNameLst>
                                      </p:cBhvr>
                                      <p:to>
                                        <p:strVal val="visible"/>
                                      </p:to>
                                    </p:set>
                                    <p:anim calcmode="lin" valueType="num">
                                      <p:cBhvr additive="base">
                                        <p:cTn id="25" dur="500" fill="hold"/>
                                        <p:tgtEl>
                                          <p:spTgt spid="1976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76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7635">
                                            <p:txEl>
                                              <p:pRg st="4" end="4"/>
                                            </p:txEl>
                                          </p:spTgt>
                                        </p:tgtEl>
                                        <p:attrNameLst>
                                          <p:attrName>style.visibility</p:attrName>
                                        </p:attrNameLst>
                                      </p:cBhvr>
                                      <p:to>
                                        <p:strVal val="visible"/>
                                      </p:to>
                                    </p:set>
                                    <p:anim calcmode="lin" valueType="num">
                                      <p:cBhvr additive="base">
                                        <p:cTn id="31" dur="500" fill="hold"/>
                                        <p:tgtEl>
                                          <p:spTgt spid="1976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976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7635">
                                            <p:txEl>
                                              <p:pRg st="5" end="5"/>
                                            </p:txEl>
                                          </p:spTgt>
                                        </p:tgtEl>
                                        <p:attrNameLst>
                                          <p:attrName>style.visibility</p:attrName>
                                        </p:attrNameLst>
                                      </p:cBhvr>
                                      <p:to>
                                        <p:strVal val="visible"/>
                                      </p:to>
                                    </p:set>
                                    <p:anim calcmode="lin" valueType="num">
                                      <p:cBhvr additive="base">
                                        <p:cTn id="37" dur="500" fill="hold"/>
                                        <p:tgtEl>
                                          <p:spTgt spid="1976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976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Slide Number Placeholder 6"/>
          <p:cNvSpPr>
            <a:spLocks noGrp="1"/>
          </p:cNvSpPr>
          <p:nvPr>
            <p:ph type="sldNum" sz="quarter" idx="12"/>
          </p:nvPr>
        </p:nvSpPr>
        <p:spPr>
          <a:noFill/>
        </p:spPr>
        <p:txBody>
          <a:bodyPr/>
          <a:lstStyle/>
          <a:p>
            <a:fld id="{FBB30A0C-E744-4732-8034-96300411439A}" type="slidenum">
              <a:rPr lang="en-US"/>
              <a:pPr/>
              <a:t>162</a:t>
            </a:fld>
            <a:endParaRPr lang="en-US"/>
          </a:p>
        </p:txBody>
      </p:sp>
      <p:sp>
        <p:nvSpPr>
          <p:cNvPr id="198658" name="Rectangle 2"/>
          <p:cNvSpPr>
            <a:spLocks noGrp="1" noChangeArrowheads="1"/>
          </p:cNvSpPr>
          <p:nvPr>
            <p:ph type="title"/>
          </p:nvPr>
        </p:nvSpPr>
        <p:spPr/>
        <p:txBody>
          <a:bodyPr/>
          <a:lstStyle/>
          <a:p>
            <a:pPr eaLnBrk="1" hangingPunct="1">
              <a:defRPr/>
            </a:pPr>
            <a:r>
              <a:rPr lang="en-US" dirty="0"/>
              <a:t>Merits of Madinah (2)</a:t>
            </a:r>
          </a:p>
        </p:txBody>
      </p:sp>
      <p:sp>
        <p:nvSpPr>
          <p:cNvPr id="198659" name="Rectangle 3"/>
          <p:cNvSpPr>
            <a:spLocks noGrp="1" noChangeArrowheads="1"/>
          </p:cNvSpPr>
          <p:nvPr>
            <p:ph type="body" sz="half" idx="1"/>
          </p:nvPr>
        </p:nvSpPr>
        <p:spPr>
          <a:xfrm>
            <a:off x="61913" y="1447800"/>
            <a:ext cx="3686175" cy="4846638"/>
          </a:xfrm>
        </p:spPr>
        <p:txBody>
          <a:bodyPr/>
          <a:lstStyle/>
          <a:p>
            <a:pPr eaLnBrk="1" hangingPunct="1">
              <a:lnSpc>
                <a:spcPct val="120000"/>
              </a:lnSpc>
            </a:pPr>
            <a:r>
              <a:rPr lang="en-US" sz="1800" dirty="0">
                <a:effectLst>
                  <a:outerShdw blurRad="38100" dist="38100" dir="2700000" algn="tl">
                    <a:srgbClr val="000000">
                      <a:alpha val="43137"/>
                    </a:srgbClr>
                  </a:outerShdw>
                </a:effectLst>
              </a:rPr>
              <a:t>Allah's Messenger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 made these supplications:</a:t>
            </a:r>
          </a:p>
          <a:p>
            <a:pPr lvl="1" eaLnBrk="1" hangingPunct="1">
              <a:lnSpc>
                <a:spcPct val="120000"/>
              </a:lnSpc>
            </a:pPr>
            <a:r>
              <a:rPr lang="en-US" sz="1600" dirty="0">
                <a:effectLst>
                  <a:outerShdw blurRad="38100" dist="38100" dir="2700000" algn="tl">
                    <a:srgbClr val="000000">
                      <a:alpha val="43137"/>
                    </a:srgbClr>
                  </a:outerShdw>
                </a:effectLst>
              </a:rPr>
              <a:t>O Allah! Make Madinah as dear to us as You made Makkah dear or more. </a:t>
            </a:r>
            <a:r>
              <a:rPr lang="en-US" sz="1600" baseline="30000" dirty="0">
                <a:effectLst>
                  <a:outerShdw blurRad="38100" dist="38100" dir="2700000" algn="tl">
                    <a:srgbClr val="000000">
                      <a:alpha val="43137"/>
                    </a:srgbClr>
                  </a:outerShdw>
                </a:effectLst>
              </a:rPr>
              <a:t>(1)</a:t>
            </a:r>
          </a:p>
          <a:p>
            <a:pPr lvl="1" eaLnBrk="1" hangingPunct="1">
              <a:lnSpc>
                <a:spcPct val="120000"/>
              </a:lnSpc>
            </a:pPr>
            <a:r>
              <a:rPr lang="en-US" sz="1600" dirty="0">
                <a:effectLst>
                  <a:outerShdw blurRad="38100" dist="38100" dir="2700000" algn="tl">
                    <a:srgbClr val="000000">
                      <a:alpha val="43137"/>
                    </a:srgbClr>
                  </a:outerShdw>
                </a:effectLst>
              </a:rPr>
              <a:t>O Allah! Increase in Madinah twice the blessing (Thou showered) upon Makkah. </a:t>
            </a:r>
            <a:r>
              <a:rPr lang="en-US" sz="1600" baseline="30000" dirty="0">
                <a:effectLst>
                  <a:outerShdw blurRad="38100" dist="38100" dir="2700000" algn="tl">
                    <a:srgbClr val="000000">
                      <a:alpha val="43137"/>
                    </a:srgbClr>
                  </a:outerShdw>
                </a:effectLst>
              </a:rPr>
              <a:t>(2)</a:t>
            </a:r>
          </a:p>
          <a:p>
            <a:pPr lvl="1" eaLnBrk="1" hangingPunct="1">
              <a:lnSpc>
                <a:spcPct val="120000"/>
              </a:lnSpc>
            </a:pPr>
            <a:r>
              <a:rPr lang="en-US" sz="1600" dirty="0">
                <a:effectLst>
                  <a:outerShdw blurRad="38100" dist="38100" dir="2700000" algn="tl">
                    <a:srgbClr val="000000">
                      <a:alpha val="43137"/>
                    </a:srgbClr>
                  </a:outerShdw>
                </a:effectLst>
              </a:rPr>
              <a:t>O Allah! Bless our Madinah, bless us in our Sa` and </a:t>
            </a:r>
            <a:r>
              <a:rPr lang="en-US" sz="1600" dirty="0" err="1">
                <a:effectLst>
                  <a:outerShdw blurRad="38100" dist="38100" dir="2700000" algn="tl">
                    <a:srgbClr val="000000">
                      <a:alpha val="43137"/>
                    </a:srgbClr>
                  </a:outerShdw>
                </a:effectLst>
              </a:rPr>
              <a:t>Mudd</a:t>
            </a:r>
            <a:r>
              <a:rPr lang="en-US" sz="1600" dirty="0">
                <a:effectLst>
                  <a:outerShdw blurRad="38100" dist="38100" dir="2700000" algn="tl">
                    <a:srgbClr val="000000">
                      <a:alpha val="43137"/>
                    </a:srgbClr>
                  </a:outerShdw>
                </a:effectLst>
              </a:rPr>
              <a:t>, and make twice Thy blessing. </a:t>
            </a:r>
            <a:r>
              <a:rPr lang="en-US" sz="1600" baseline="30000" dirty="0">
                <a:effectLst>
                  <a:outerShdw blurRad="38100" dist="38100" dir="2700000" algn="tl">
                    <a:srgbClr val="000000">
                      <a:alpha val="43137"/>
                    </a:srgbClr>
                  </a:outerShdw>
                </a:effectLst>
              </a:rPr>
              <a:t>(3)</a:t>
            </a:r>
          </a:p>
          <a:p>
            <a:pPr lvl="1" eaLnBrk="1" hangingPunct="1">
              <a:lnSpc>
                <a:spcPct val="120000"/>
              </a:lnSpc>
            </a:pPr>
            <a:r>
              <a:rPr lang="en-US" sz="1600" dirty="0">
                <a:effectLst>
                  <a:outerShdw blurRad="38100" dist="38100" dir="2700000" algn="tl">
                    <a:srgbClr val="000000">
                      <a:alpha val="43137"/>
                    </a:srgbClr>
                  </a:outerShdw>
                </a:effectLst>
              </a:rPr>
              <a:t>Let him die in Madinah who can do so. </a:t>
            </a:r>
          </a:p>
        </p:txBody>
      </p:sp>
      <p:pic>
        <p:nvPicPr>
          <p:cNvPr id="10246" name="Picture 6" descr="C:\Documents and Settings\obellal\My Documents\Hajj\Madinah\eskidis5.jpg"/>
          <p:cNvPicPr>
            <a:picLocks noChangeAspect="1" noChangeArrowheads="1"/>
          </p:cNvPicPr>
          <p:nvPr/>
        </p:nvPicPr>
        <p:blipFill>
          <a:blip r:embed="rId3" cstate="print"/>
          <a:srcRect/>
          <a:stretch>
            <a:fillRect/>
          </a:stretch>
        </p:blipFill>
        <p:spPr bwMode="auto">
          <a:xfrm>
            <a:off x="3804844" y="1880951"/>
            <a:ext cx="5234051" cy="3925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 calcmode="lin" valueType="num">
                                      <p:cBhvr additive="base">
                                        <p:cTn id="7" dur="500" fill="hold"/>
                                        <p:tgtEl>
                                          <p:spTgt spid="1986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86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8659">
                                            <p:txEl>
                                              <p:pRg st="1" end="1"/>
                                            </p:txEl>
                                          </p:spTgt>
                                        </p:tgtEl>
                                        <p:attrNameLst>
                                          <p:attrName>style.visibility</p:attrName>
                                        </p:attrNameLst>
                                      </p:cBhvr>
                                      <p:to>
                                        <p:strVal val="visible"/>
                                      </p:to>
                                    </p:set>
                                    <p:anim calcmode="lin" valueType="num">
                                      <p:cBhvr additive="base">
                                        <p:cTn id="13" dur="500" fill="hold"/>
                                        <p:tgtEl>
                                          <p:spTgt spid="1986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86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8659">
                                            <p:txEl>
                                              <p:pRg st="2" end="2"/>
                                            </p:txEl>
                                          </p:spTgt>
                                        </p:tgtEl>
                                        <p:attrNameLst>
                                          <p:attrName>style.visibility</p:attrName>
                                        </p:attrNameLst>
                                      </p:cBhvr>
                                      <p:to>
                                        <p:strVal val="visible"/>
                                      </p:to>
                                    </p:set>
                                    <p:anim calcmode="lin" valueType="num">
                                      <p:cBhvr additive="base">
                                        <p:cTn id="19" dur="500" fill="hold"/>
                                        <p:tgtEl>
                                          <p:spTgt spid="1986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86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8659">
                                            <p:txEl>
                                              <p:pRg st="3" end="3"/>
                                            </p:txEl>
                                          </p:spTgt>
                                        </p:tgtEl>
                                        <p:attrNameLst>
                                          <p:attrName>style.visibility</p:attrName>
                                        </p:attrNameLst>
                                      </p:cBhvr>
                                      <p:to>
                                        <p:strVal val="visible"/>
                                      </p:to>
                                    </p:set>
                                    <p:anim calcmode="lin" valueType="num">
                                      <p:cBhvr additive="base">
                                        <p:cTn id="25" dur="500" fill="hold"/>
                                        <p:tgtEl>
                                          <p:spTgt spid="1986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86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8659">
                                            <p:txEl>
                                              <p:pRg st="4" end="4"/>
                                            </p:txEl>
                                          </p:spTgt>
                                        </p:tgtEl>
                                        <p:attrNameLst>
                                          <p:attrName>style.visibility</p:attrName>
                                        </p:attrNameLst>
                                      </p:cBhvr>
                                      <p:to>
                                        <p:strVal val="visible"/>
                                      </p:to>
                                    </p:set>
                                    <p:anim calcmode="lin" valueType="num">
                                      <p:cBhvr additive="base">
                                        <p:cTn id="31" dur="500" fill="hold"/>
                                        <p:tgtEl>
                                          <p:spTgt spid="1986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986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bldLvl="2"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6"/>
          <p:cNvSpPr>
            <a:spLocks noGrp="1"/>
          </p:cNvSpPr>
          <p:nvPr>
            <p:ph type="sldNum" sz="quarter" idx="12"/>
          </p:nvPr>
        </p:nvSpPr>
        <p:spPr>
          <a:noFill/>
        </p:spPr>
        <p:txBody>
          <a:bodyPr/>
          <a:lstStyle/>
          <a:p>
            <a:fld id="{E8A2D69D-A4C3-40DB-B750-3E407B229948}" type="slidenum">
              <a:rPr lang="en-US"/>
              <a:pPr/>
              <a:t>163</a:t>
            </a:fld>
            <a:endParaRPr lang="en-US"/>
          </a:p>
        </p:txBody>
      </p:sp>
      <p:sp>
        <p:nvSpPr>
          <p:cNvPr id="424962" name="Rectangle 2"/>
          <p:cNvSpPr>
            <a:spLocks noGrp="1" noChangeArrowheads="1"/>
          </p:cNvSpPr>
          <p:nvPr>
            <p:ph type="title"/>
          </p:nvPr>
        </p:nvSpPr>
        <p:spPr/>
        <p:txBody>
          <a:bodyPr/>
          <a:lstStyle/>
          <a:p>
            <a:pPr eaLnBrk="1" hangingPunct="1">
              <a:defRPr/>
            </a:pPr>
            <a:r>
              <a:rPr lang="en-US" dirty="0"/>
              <a:t>Madinah - Satellite</a:t>
            </a:r>
          </a:p>
        </p:txBody>
      </p:sp>
      <p:pic>
        <p:nvPicPr>
          <p:cNvPr id="185348" name="Picture 6" descr="C:\Documents and Settings\obellal\My Documents\Hajj\Madinah\madinah SAT.jpg"/>
          <p:cNvPicPr>
            <a:picLocks noGrp="1" noChangeAspect="1" noChangeArrowheads="1"/>
          </p:cNvPicPr>
          <p:nvPr>
            <p:ph type="clipArt" sz="half" idx="1"/>
          </p:nvPr>
        </p:nvPicPr>
        <p:blipFill>
          <a:blip r:embed="rId3" cstate="print"/>
          <a:srcRect/>
          <a:stretch>
            <a:fillRect/>
          </a:stretch>
        </p:blipFill>
        <p:spPr>
          <a:xfrm>
            <a:off x="142875" y="71438"/>
            <a:ext cx="8858250" cy="6724650"/>
          </a:xfrm>
          <a:noFill/>
        </p:spPr>
      </p:pic>
      <p:grpSp>
        <p:nvGrpSpPr>
          <p:cNvPr id="2" name="Group 32"/>
          <p:cNvGrpSpPr>
            <a:grpSpLocks/>
          </p:cNvGrpSpPr>
          <p:nvPr/>
        </p:nvGrpSpPr>
        <p:grpSpPr bwMode="auto">
          <a:xfrm>
            <a:off x="801688" y="627063"/>
            <a:ext cx="5070475" cy="1544637"/>
            <a:chOff x="505" y="395"/>
            <a:chExt cx="3194" cy="973"/>
          </a:xfrm>
        </p:grpSpPr>
        <p:sp>
          <p:nvSpPr>
            <p:cNvPr id="185387" name="AutoShape 15"/>
            <p:cNvSpPr>
              <a:spLocks noChangeArrowheads="1"/>
            </p:cNvSpPr>
            <p:nvPr/>
          </p:nvSpPr>
          <p:spPr bwMode="auto">
            <a:xfrm>
              <a:off x="2044" y="889"/>
              <a:ext cx="1655" cy="479"/>
            </a:xfrm>
            <a:prstGeom prst="roundRect">
              <a:avLst>
                <a:gd name="adj" fmla="val 16667"/>
              </a:avLst>
            </a:prstGeom>
            <a:noFill/>
            <a:ln w="38100">
              <a:solidFill>
                <a:schemeClr val="folHlink"/>
              </a:solidFill>
              <a:round/>
              <a:headEnd/>
              <a:tailEnd/>
            </a:ln>
          </p:spPr>
          <p:txBody>
            <a:bodyPr wrap="none" anchor="ctr">
              <a:spAutoFit/>
            </a:bodyPr>
            <a:lstStyle/>
            <a:p>
              <a:endParaRPr lang="en-US"/>
            </a:p>
          </p:txBody>
        </p:sp>
        <p:grpSp>
          <p:nvGrpSpPr>
            <p:cNvPr id="3" name="Group 30"/>
            <p:cNvGrpSpPr>
              <a:grpSpLocks/>
            </p:cNvGrpSpPr>
            <p:nvPr/>
          </p:nvGrpSpPr>
          <p:grpSpPr bwMode="auto">
            <a:xfrm>
              <a:off x="505" y="395"/>
              <a:ext cx="1527" cy="548"/>
              <a:chOff x="505" y="395"/>
              <a:chExt cx="1527" cy="548"/>
            </a:xfrm>
          </p:grpSpPr>
          <p:sp>
            <p:nvSpPr>
              <p:cNvPr id="185389" name="Line 18"/>
              <p:cNvSpPr>
                <a:spLocks noChangeShapeType="1"/>
              </p:cNvSpPr>
              <p:nvPr/>
            </p:nvSpPr>
            <p:spPr bwMode="auto">
              <a:xfrm>
                <a:off x="1041" y="556"/>
                <a:ext cx="991" cy="387"/>
              </a:xfrm>
              <a:prstGeom prst="line">
                <a:avLst/>
              </a:prstGeom>
              <a:noFill/>
              <a:ln w="28575">
                <a:solidFill>
                  <a:schemeClr val="folHlink"/>
                </a:solidFill>
                <a:round/>
                <a:headEnd/>
                <a:tailEnd type="stealth" w="med" len="med"/>
              </a:ln>
            </p:spPr>
            <p:txBody>
              <a:bodyPr>
                <a:spAutoFit/>
              </a:bodyPr>
              <a:lstStyle/>
              <a:p>
                <a:endParaRPr lang="en-US"/>
              </a:p>
            </p:txBody>
          </p:sp>
          <p:sp>
            <p:nvSpPr>
              <p:cNvPr id="185390" name="Text Box 22"/>
              <p:cNvSpPr txBox="1">
                <a:spLocks noChangeArrowheads="1"/>
              </p:cNvSpPr>
              <p:nvPr/>
            </p:nvSpPr>
            <p:spPr bwMode="auto">
              <a:xfrm>
                <a:off x="505" y="395"/>
                <a:ext cx="1129" cy="151"/>
              </a:xfrm>
              <a:prstGeom prst="rect">
                <a:avLst/>
              </a:prstGeom>
              <a:solidFill>
                <a:schemeClr val="bg1"/>
              </a:solidFill>
              <a:ln w="9525">
                <a:noFill/>
                <a:miter lim="800000"/>
                <a:headEnd/>
                <a:tailEnd/>
              </a:ln>
            </p:spPr>
            <p:txBody>
              <a:bodyPr wrap="none" tIns="73152" bIns="0" anchor="ctr">
                <a:spAutoFit/>
              </a:bodyPr>
              <a:lstStyle/>
              <a:p>
                <a:r>
                  <a:rPr lang="en-US" i="1" dirty="0">
                    <a:solidFill>
                      <a:srgbClr val="FFFFCC"/>
                    </a:solidFill>
                  </a:rPr>
                  <a:t>Main Hotel Area</a:t>
                </a:r>
              </a:p>
            </p:txBody>
          </p:sp>
        </p:grpSp>
      </p:grpSp>
      <p:grpSp>
        <p:nvGrpSpPr>
          <p:cNvPr id="4" name="Group 34"/>
          <p:cNvGrpSpPr>
            <a:grpSpLocks/>
          </p:cNvGrpSpPr>
          <p:nvPr/>
        </p:nvGrpSpPr>
        <p:grpSpPr bwMode="auto">
          <a:xfrm>
            <a:off x="307975" y="2209800"/>
            <a:ext cx="5486400" cy="1689100"/>
            <a:chOff x="194" y="1392"/>
            <a:chExt cx="3456" cy="1064"/>
          </a:xfrm>
        </p:grpSpPr>
        <p:sp>
          <p:nvSpPr>
            <p:cNvPr id="185383" name="Freeform 7"/>
            <p:cNvSpPr>
              <a:spLocks/>
            </p:cNvSpPr>
            <p:nvPr/>
          </p:nvSpPr>
          <p:spPr bwMode="auto">
            <a:xfrm>
              <a:off x="1972" y="1392"/>
              <a:ext cx="1678" cy="1064"/>
            </a:xfrm>
            <a:custGeom>
              <a:avLst/>
              <a:gdLst>
                <a:gd name="T0" fmla="*/ 0 w 1678"/>
                <a:gd name="T1" fmla="*/ 1059 h 1064"/>
                <a:gd name="T2" fmla="*/ 221 w 1678"/>
                <a:gd name="T3" fmla="*/ 18 h 1064"/>
                <a:gd name="T4" fmla="*/ 1678 w 1678"/>
                <a:gd name="T5" fmla="*/ 0 h 1064"/>
                <a:gd name="T6" fmla="*/ 1664 w 1678"/>
                <a:gd name="T7" fmla="*/ 1064 h 1064"/>
                <a:gd name="T8" fmla="*/ 0 w 1678"/>
                <a:gd name="T9" fmla="*/ 1059 h 1064"/>
                <a:gd name="T10" fmla="*/ 0 60000 65536"/>
                <a:gd name="T11" fmla="*/ 0 60000 65536"/>
                <a:gd name="T12" fmla="*/ 0 60000 65536"/>
                <a:gd name="T13" fmla="*/ 0 60000 65536"/>
                <a:gd name="T14" fmla="*/ 0 60000 65536"/>
                <a:gd name="T15" fmla="*/ 0 w 1678"/>
                <a:gd name="T16" fmla="*/ 0 h 1064"/>
                <a:gd name="T17" fmla="*/ 1678 w 1678"/>
                <a:gd name="T18" fmla="*/ 1064 h 1064"/>
              </a:gdLst>
              <a:ahLst/>
              <a:cxnLst>
                <a:cxn ang="T10">
                  <a:pos x="T0" y="T1"/>
                </a:cxn>
                <a:cxn ang="T11">
                  <a:pos x="T2" y="T3"/>
                </a:cxn>
                <a:cxn ang="T12">
                  <a:pos x="T4" y="T5"/>
                </a:cxn>
                <a:cxn ang="T13">
                  <a:pos x="T6" y="T7"/>
                </a:cxn>
                <a:cxn ang="T14">
                  <a:pos x="T8" y="T9"/>
                </a:cxn>
              </a:cxnLst>
              <a:rect l="T15" t="T16" r="T17" b="T18"/>
              <a:pathLst>
                <a:path w="1678" h="1064">
                  <a:moveTo>
                    <a:pt x="0" y="1059"/>
                  </a:moveTo>
                  <a:lnTo>
                    <a:pt x="221" y="18"/>
                  </a:lnTo>
                  <a:lnTo>
                    <a:pt x="1678" y="0"/>
                  </a:lnTo>
                  <a:lnTo>
                    <a:pt x="1664" y="1064"/>
                  </a:lnTo>
                  <a:lnTo>
                    <a:pt x="0" y="1059"/>
                  </a:lnTo>
                  <a:close/>
                </a:path>
              </a:pathLst>
            </a:custGeom>
            <a:noFill/>
            <a:ln w="44450">
              <a:solidFill>
                <a:srgbClr val="00FF00"/>
              </a:solidFill>
              <a:round/>
              <a:headEnd/>
              <a:tailEnd/>
            </a:ln>
          </p:spPr>
          <p:txBody>
            <a:bodyPr>
              <a:spAutoFit/>
            </a:bodyPr>
            <a:lstStyle/>
            <a:p>
              <a:endParaRPr lang="en-US"/>
            </a:p>
          </p:txBody>
        </p:sp>
        <p:grpSp>
          <p:nvGrpSpPr>
            <p:cNvPr id="5" name="Group 33"/>
            <p:cNvGrpSpPr>
              <a:grpSpLocks/>
            </p:cNvGrpSpPr>
            <p:nvPr/>
          </p:nvGrpSpPr>
          <p:grpSpPr bwMode="auto">
            <a:xfrm>
              <a:off x="194" y="1510"/>
              <a:ext cx="1894" cy="348"/>
              <a:chOff x="194" y="1510"/>
              <a:chExt cx="1894" cy="348"/>
            </a:xfrm>
          </p:grpSpPr>
          <p:sp>
            <p:nvSpPr>
              <p:cNvPr id="185385" name="Line 16"/>
              <p:cNvSpPr>
                <a:spLocks noChangeShapeType="1"/>
              </p:cNvSpPr>
              <p:nvPr/>
            </p:nvSpPr>
            <p:spPr bwMode="auto">
              <a:xfrm>
                <a:off x="1272" y="1678"/>
                <a:ext cx="816" cy="180"/>
              </a:xfrm>
              <a:prstGeom prst="line">
                <a:avLst/>
              </a:prstGeom>
              <a:noFill/>
              <a:ln w="28575">
                <a:solidFill>
                  <a:srgbClr val="00FF00"/>
                </a:solidFill>
                <a:round/>
                <a:headEnd/>
                <a:tailEnd type="stealth" w="med" len="med"/>
              </a:ln>
            </p:spPr>
            <p:txBody>
              <a:bodyPr>
                <a:spAutoFit/>
              </a:bodyPr>
              <a:lstStyle/>
              <a:p>
                <a:endParaRPr lang="en-US"/>
              </a:p>
            </p:txBody>
          </p:sp>
          <p:sp>
            <p:nvSpPr>
              <p:cNvPr id="185386" name="Text Box 23"/>
              <p:cNvSpPr txBox="1">
                <a:spLocks noChangeArrowheads="1"/>
              </p:cNvSpPr>
              <p:nvPr/>
            </p:nvSpPr>
            <p:spPr bwMode="auto">
              <a:xfrm>
                <a:off x="194" y="1510"/>
                <a:ext cx="1406" cy="151"/>
              </a:xfrm>
              <a:prstGeom prst="rect">
                <a:avLst/>
              </a:prstGeom>
              <a:solidFill>
                <a:schemeClr val="bg1"/>
              </a:solidFill>
              <a:ln w="9525">
                <a:noFill/>
                <a:miter lim="800000"/>
                <a:headEnd/>
                <a:tailEnd/>
              </a:ln>
            </p:spPr>
            <p:txBody>
              <a:bodyPr wrap="none" tIns="73152" bIns="0">
                <a:spAutoFit/>
              </a:bodyPr>
              <a:lstStyle/>
              <a:p>
                <a:r>
                  <a:rPr lang="en-US" i="1" dirty="0">
                    <a:solidFill>
                      <a:srgbClr val="FFFFCC"/>
                    </a:solidFill>
                  </a:rPr>
                  <a:t>The Prophet’s </a:t>
                </a:r>
                <a:r>
                  <a:rPr lang="en-US" i="1" dirty="0" err="1">
                    <a:solidFill>
                      <a:srgbClr val="FFFFCC"/>
                    </a:solidFill>
                  </a:rPr>
                  <a:t>Masjid</a:t>
                </a:r>
                <a:endParaRPr lang="en-US" i="1" dirty="0">
                  <a:solidFill>
                    <a:srgbClr val="FFFFCC"/>
                  </a:solidFill>
                </a:endParaRPr>
              </a:p>
            </p:txBody>
          </p:sp>
        </p:grpSp>
      </p:grpSp>
      <p:grpSp>
        <p:nvGrpSpPr>
          <p:cNvPr id="6" name="Group 35"/>
          <p:cNvGrpSpPr>
            <a:grpSpLocks/>
          </p:cNvGrpSpPr>
          <p:nvPr/>
        </p:nvGrpSpPr>
        <p:grpSpPr bwMode="auto">
          <a:xfrm>
            <a:off x="3976688" y="4306890"/>
            <a:ext cx="838200" cy="968375"/>
            <a:chOff x="2505" y="2713"/>
            <a:chExt cx="528" cy="610"/>
          </a:xfrm>
        </p:grpSpPr>
        <p:sp>
          <p:nvSpPr>
            <p:cNvPr id="185381" name="Line 21"/>
            <p:cNvSpPr>
              <a:spLocks noChangeShapeType="1"/>
            </p:cNvSpPr>
            <p:nvPr/>
          </p:nvSpPr>
          <p:spPr bwMode="auto">
            <a:xfrm flipH="1">
              <a:off x="2756" y="2713"/>
              <a:ext cx="42" cy="450"/>
            </a:xfrm>
            <a:prstGeom prst="line">
              <a:avLst/>
            </a:prstGeom>
            <a:noFill/>
            <a:ln w="88900">
              <a:solidFill>
                <a:srgbClr val="00FF00"/>
              </a:solidFill>
              <a:round/>
              <a:headEnd/>
              <a:tailEnd type="triangle" w="med" len="med"/>
            </a:ln>
          </p:spPr>
          <p:txBody>
            <a:bodyPr>
              <a:spAutoFit/>
            </a:bodyPr>
            <a:lstStyle/>
            <a:p>
              <a:endParaRPr lang="en-US"/>
            </a:p>
          </p:txBody>
        </p:sp>
        <p:sp>
          <p:nvSpPr>
            <p:cNvPr id="185382" name="Text Box 24"/>
            <p:cNvSpPr txBox="1">
              <a:spLocks noChangeArrowheads="1"/>
            </p:cNvSpPr>
            <p:nvPr/>
          </p:nvSpPr>
          <p:spPr bwMode="auto">
            <a:xfrm>
              <a:off x="2505" y="3172"/>
              <a:ext cx="528" cy="151"/>
            </a:xfrm>
            <a:prstGeom prst="rect">
              <a:avLst/>
            </a:prstGeom>
            <a:solidFill>
              <a:srgbClr val="003300"/>
            </a:solidFill>
            <a:ln w="9525">
              <a:noFill/>
              <a:miter lim="800000"/>
              <a:headEnd/>
              <a:tailEnd/>
            </a:ln>
          </p:spPr>
          <p:txBody>
            <a:bodyPr wrap="none" tIns="73152" bIns="0">
              <a:spAutoFit/>
            </a:bodyPr>
            <a:lstStyle/>
            <a:p>
              <a:r>
                <a:rPr lang="en-US" i="1" dirty="0" err="1">
                  <a:solidFill>
                    <a:srgbClr val="FFFFCC"/>
                  </a:solidFill>
                </a:rPr>
                <a:t>Qiblah</a:t>
              </a:r>
              <a:endParaRPr lang="en-US" i="1" dirty="0">
                <a:solidFill>
                  <a:srgbClr val="FFFFCC"/>
                </a:solidFill>
              </a:endParaRPr>
            </a:p>
          </p:txBody>
        </p:sp>
      </p:grpSp>
      <p:grpSp>
        <p:nvGrpSpPr>
          <p:cNvPr id="7" name="Group 37"/>
          <p:cNvGrpSpPr>
            <a:grpSpLocks/>
          </p:cNvGrpSpPr>
          <p:nvPr/>
        </p:nvGrpSpPr>
        <p:grpSpPr bwMode="auto">
          <a:xfrm>
            <a:off x="860425" y="3927476"/>
            <a:ext cx="4772025" cy="1633538"/>
            <a:chOff x="542" y="2474"/>
            <a:chExt cx="3006" cy="1029"/>
          </a:xfrm>
        </p:grpSpPr>
        <p:sp>
          <p:nvSpPr>
            <p:cNvPr id="185377" name="AutoShape 14"/>
            <p:cNvSpPr>
              <a:spLocks noChangeArrowheads="1"/>
            </p:cNvSpPr>
            <p:nvPr/>
          </p:nvSpPr>
          <p:spPr bwMode="auto">
            <a:xfrm>
              <a:off x="2009" y="2474"/>
              <a:ext cx="1539" cy="120"/>
            </a:xfrm>
            <a:prstGeom prst="roundRect">
              <a:avLst>
                <a:gd name="adj" fmla="val 16667"/>
              </a:avLst>
            </a:prstGeom>
            <a:noFill/>
            <a:ln w="38100">
              <a:solidFill>
                <a:srgbClr val="FF0000"/>
              </a:solidFill>
              <a:round/>
              <a:headEnd/>
              <a:tailEnd/>
            </a:ln>
          </p:spPr>
          <p:txBody>
            <a:bodyPr wrap="none" anchor="ctr">
              <a:spAutoFit/>
            </a:bodyPr>
            <a:lstStyle/>
            <a:p>
              <a:endParaRPr lang="en-US"/>
            </a:p>
          </p:txBody>
        </p:sp>
        <p:grpSp>
          <p:nvGrpSpPr>
            <p:cNvPr id="8" name="Group 36"/>
            <p:cNvGrpSpPr>
              <a:grpSpLocks/>
            </p:cNvGrpSpPr>
            <p:nvPr/>
          </p:nvGrpSpPr>
          <p:grpSpPr bwMode="auto">
            <a:xfrm>
              <a:off x="542" y="2593"/>
              <a:ext cx="1475" cy="910"/>
              <a:chOff x="542" y="2593"/>
              <a:chExt cx="1475" cy="910"/>
            </a:xfrm>
          </p:grpSpPr>
          <p:sp>
            <p:nvSpPr>
              <p:cNvPr id="185379" name="Line 17"/>
              <p:cNvSpPr>
                <a:spLocks noChangeShapeType="1"/>
              </p:cNvSpPr>
              <p:nvPr/>
            </p:nvSpPr>
            <p:spPr bwMode="auto">
              <a:xfrm flipV="1">
                <a:off x="1017" y="2593"/>
                <a:ext cx="1000" cy="746"/>
              </a:xfrm>
              <a:prstGeom prst="line">
                <a:avLst/>
              </a:prstGeom>
              <a:noFill/>
              <a:ln w="28575">
                <a:solidFill>
                  <a:srgbClr val="FF0000"/>
                </a:solidFill>
                <a:round/>
                <a:headEnd/>
                <a:tailEnd type="stealth" w="med" len="med"/>
              </a:ln>
            </p:spPr>
            <p:txBody>
              <a:bodyPr>
                <a:spAutoFit/>
              </a:bodyPr>
              <a:lstStyle/>
              <a:p>
                <a:endParaRPr lang="en-US"/>
              </a:p>
            </p:txBody>
          </p:sp>
          <p:sp>
            <p:nvSpPr>
              <p:cNvPr id="185380" name="Text Box 25"/>
              <p:cNvSpPr txBox="1">
                <a:spLocks noChangeArrowheads="1"/>
              </p:cNvSpPr>
              <p:nvPr/>
            </p:nvSpPr>
            <p:spPr bwMode="auto">
              <a:xfrm>
                <a:off x="542" y="3352"/>
                <a:ext cx="874" cy="151"/>
              </a:xfrm>
              <a:prstGeom prst="rect">
                <a:avLst/>
              </a:prstGeom>
              <a:solidFill>
                <a:schemeClr val="bg1"/>
              </a:solidFill>
              <a:ln w="9525">
                <a:noFill/>
                <a:miter lim="800000"/>
                <a:headEnd/>
                <a:tailEnd/>
              </a:ln>
            </p:spPr>
            <p:txBody>
              <a:bodyPr wrap="none" tIns="73152" bIns="0">
                <a:spAutoFit/>
              </a:bodyPr>
              <a:lstStyle/>
              <a:p>
                <a:r>
                  <a:rPr lang="en-US" i="1" dirty="0">
                    <a:solidFill>
                      <a:srgbClr val="FFFFCC"/>
                    </a:solidFill>
                  </a:rPr>
                  <a:t>Market Area</a:t>
                </a:r>
              </a:p>
            </p:txBody>
          </p:sp>
        </p:grpSp>
      </p:grpSp>
      <p:grpSp>
        <p:nvGrpSpPr>
          <p:cNvPr id="9" name="Group 39"/>
          <p:cNvGrpSpPr>
            <a:grpSpLocks/>
          </p:cNvGrpSpPr>
          <p:nvPr/>
        </p:nvGrpSpPr>
        <p:grpSpPr bwMode="auto">
          <a:xfrm>
            <a:off x="5808663" y="2959100"/>
            <a:ext cx="2563812" cy="2967038"/>
            <a:chOff x="3659" y="1864"/>
            <a:chExt cx="1615" cy="1869"/>
          </a:xfrm>
        </p:grpSpPr>
        <p:grpSp>
          <p:nvGrpSpPr>
            <p:cNvPr id="10" name="Group 13"/>
            <p:cNvGrpSpPr>
              <a:grpSpLocks/>
            </p:cNvGrpSpPr>
            <p:nvPr/>
          </p:nvGrpSpPr>
          <p:grpSpPr bwMode="auto">
            <a:xfrm>
              <a:off x="3659" y="1864"/>
              <a:ext cx="1615" cy="933"/>
              <a:chOff x="3659" y="1864"/>
              <a:chExt cx="1615" cy="933"/>
            </a:xfrm>
          </p:grpSpPr>
          <p:sp>
            <p:nvSpPr>
              <p:cNvPr id="185374" name="Freeform 9"/>
              <p:cNvSpPr>
                <a:spLocks/>
              </p:cNvSpPr>
              <p:nvPr/>
            </p:nvSpPr>
            <p:spPr bwMode="auto">
              <a:xfrm>
                <a:off x="3659" y="2032"/>
                <a:ext cx="1212" cy="765"/>
              </a:xfrm>
              <a:custGeom>
                <a:avLst/>
                <a:gdLst>
                  <a:gd name="T0" fmla="*/ 0 w 1212"/>
                  <a:gd name="T1" fmla="*/ 0 h 765"/>
                  <a:gd name="T2" fmla="*/ 4 w 1212"/>
                  <a:gd name="T3" fmla="*/ 304 h 765"/>
                  <a:gd name="T4" fmla="*/ 161 w 1212"/>
                  <a:gd name="T5" fmla="*/ 323 h 765"/>
                  <a:gd name="T6" fmla="*/ 285 w 1212"/>
                  <a:gd name="T7" fmla="*/ 516 h 765"/>
                  <a:gd name="T8" fmla="*/ 705 w 1212"/>
                  <a:gd name="T9" fmla="*/ 525 h 765"/>
                  <a:gd name="T10" fmla="*/ 742 w 1212"/>
                  <a:gd name="T11" fmla="*/ 530 h 765"/>
                  <a:gd name="T12" fmla="*/ 783 w 1212"/>
                  <a:gd name="T13" fmla="*/ 539 h 765"/>
                  <a:gd name="T14" fmla="*/ 829 w 1212"/>
                  <a:gd name="T15" fmla="*/ 558 h 765"/>
                  <a:gd name="T16" fmla="*/ 880 w 1212"/>
                  <a:gd name="T17" fmla="*/ 576 h 765"/>
                  <a:gd name="T18" fmla="*/ 1184 w 1212"/>
                  <a:gd name="T19" fmla="*/ 765 h 765"/>
                  <a:gd name="T20" fmla="*/ 1212 w 1212"/>
                  <a:gd name="T21" fmla="*/ 760 h 7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12"/>
                  <a:gd name="T34" fmla="*/ 0 h 765"/>
                  <a:gd name="T35" fmla="*/ 1212 w 1212"/>
                  <a:gd name="T36" fmla="*/ 765 h 7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12" h="765">
                    <a:moveTo>
                      <a:pt x="0" y="0"/>
                    </a:moveTo>
                    <a:lnTo>
                      <a:pt x="4" y="304"/>
                    </a:lnTo>
                    <a:lnTo>
                      <a:pt x="161" y="323"/>
                    </a:lnTo>
                    <a:lnTo>
                      <a:pt x="285" y="516"/>
                    </a:lnTo>
                    <a:lnTo>
                      <a:pt x="705" y="525"/>
                    </a:lnTo>
                    <a:lnTo>
                      <a:pt x="742" y="530"/>
                    </a:lnTo>
                    <a:lnTo>
                      <a:pt x="783" y="539"/>
                    </a:lnTo>
                    <a:lnTo>
                      <a:pt x="829" y="558"/>
                    </a:lnTo>
                    <a:lnTo>
                      <a:pt x="880" y="576"/>
                    </a:lnTo>
                    <a:lnTo>
                      <a:pt x="1184" y="765"/>
                    </a:lnTo>
                    <a:lnTo>
                      <a:pt x="1212" y="760"/>
                    </a:lnTo>
                  </a:path>
                </a:pathLst>
              </a:custGeom>
              <a:noFill/>
              <a:ln w="44450">
                <a:solidFill>
                  <a:srgbClr val="00FFFF"/>
                </a:solidFill>
                <a:round/>
                <a:headEnd/>
                <a:tailEnd/>
              </a:ln>
            </p:spPr>
            <p:txBody>
              <a:bodyPr>
                <a:spAutoFit/>
              </a:bodyPr>
              <a:lstStyle/>
              <a:p>
                <a:endParaRPr lang="en-US"/>
              </a:p>
            </p:txBody>
          </p:sp>
          <p:sp>
            <p:nvSpPr>
              <p:cNvPr id="185375" name="Freeform 10"/>
              <p:cNvSpPr>
                <a:spLocks/>
              </p:cNvSpPr>
              <p:nvPr/>
            </p:nvSpPr>
            <p:spPr bwMode="auto">
              <a:xfrm>
                <a:off x="3659" y="1871"/>
                <a:ext cx="1470" cy="161"/>
              </a:xfrm>
              <a:custGeom>
                <a:avLst/>
                <a:gdLst>
                  <a:gd name="T0" fmla="*/ 0 w 1470"/>
                  <a:gd name="T1" fmla="*/ 161 h 161"/>
                  <a:gd name="T2" fmla="*/ 465 w 1470"/>
                  <a:gd name="T3" fmla="*/ 41 h 161"/>
                  <a:gd name="T4" fmla="*/ 1470 w 1470"/>
                  <a:gd name="T5" fmla="*/ 0 h 161"/>
                  <a:gd name="T6" fmla="*/ 0 60000 65536"/>
                  <a:gd name="T7" fmla="*/ 0 60000 65536"/>
                  <a:gd name="T8" fmla="*/ 0 60000 65536"/>
                  <a:gd name="T9" fmla="*/ 0 w 1470"/>
                  <a:gd name="T10" fmla="*/ 0 h 161"/>
                  <a:gd name="T11" fmla="*/ 1470 w 1470"/>
                  <a:gd name="T12" fmla="*/ 161 h 161"/>
                </a:gdLst>
                <a:ahLst/>
                <a:cxnLst>
                  <a:cxn ang="T6">
                    <a:pos x="T0" y="T1"/>
                  </a:cxn>
                  <a:cxn ang="T7">
                    <a:pos x="T2" y="T3"/>
                  </a:cxn>
                  <a:cxn ang="T8">
                    <a:pos x="T4" y="T5"/>
                  </a:cxn>
                </a:cxnLst>
                <a:rect l="T9" t="T10" r="T11" b="T12"/>
                <a:pathLst>
                  <a:path w="1470" h="161">
                    <a:moveTo>
                      <a:pt x="0" y="161"/>
                    </a:moveTo>
                    <a:lnTo>
                      <a:pt x="465" y="41"/>
                    </a:lnTo>
                    <a:lnTo>
                      <a:pt x="1470" y="0"/>
                    </a:lnTo>
                  </a:path>
                </a:pathLst>
              </a:custGeom>
              <a:noFill/>
              <a:ln w="44450">
                <a:solidFill>
                  <a:srgbClr val="00FFFF"/>
                </a:solidFill>
                <a:round/>
                <a:headEnd/>
                <a:tailEnd/>
              </a:ln>
            </p:spPr>
            <p:txBody>
              <a:bodyPr>
                <a:spAutoFit/>
              </a:bodyPr>
              <a:lstStyle/>
              <a:p>
                <a:endParaRPr lang="en-US"/>
              </a:p>
            </p:txBody>
          </p:sp>
          <p:sp>
            <p:nvSpPr>
              <p:cNvPr id="185376" name="Freeform 12"/>
              <p:cNvSpPr>
                <a:spLocks/>
              </p:cNvSpPr>
              <p:nvPr/>
            </p:nvSpPr>
            <p:spPr bwMode="auto">
              <a:xfrm>
                <a:off x="4871" y="1864"/>
                <a:ext cx="403" cy="933"/>
              </a:xfrm>
              <a:custGeom>
                <a:avLst/>
                <a:gdLst>
                  <a:gd name="T0" fmla="*/ 263 w 403"/>
                  <a:gd name="T1" fmla="*/ 0 h 950"/>
                  <a:gd name="T2" fmla="*/ 290 w 403"/>
                  <a:gd name="T3" fmla="*/ 5 h 950"/>
                  <a:gd name="T4" fmla="*/ 318 w 403"/>
                  <a:gd name="T5" fmla="*/ 23 h 950"/>
                  <a:gd name="T6" fmla="*/ 355 w 403"/>
                  <a:gd name="T7" fmla="*/ 51 h 950"/>
                  <a:gd name="T8" fmla="*/ 378 w 403"/>
                  <a:gd name="T9" fmla="*/ 106 h 950"/>
                  <a:gd name="T10" fmla="*/ 387 w 403"/>
                  <a:gd name="T11" fmla="*/ 166 h 950"/>
                  <a:gd name="T12" fmla="*/ 401 w 403"/>
                  <a:gd name="T13" fmla="*/ 259 h 950"/>
                  <a:gd name="T14" fmla="*/ 396 w 403"/>
                  <a:gd name="T15" fmla="*/ 378 h 950"/>
                  <a:gd name="T16" fmla="*/ 359 w 403"/>
                  <a:gd name="T17" fmla="*/ 535 h 950"/>
                  <a:gd name="T18" fmla="*/ 217 w 403"/>
                  <a:gd name="T19" fmla="*/ 770 h 950"/>
                  <a:gd name="T20" fmla="*/ 83 w 403"/>
                  <a:gd name="T21" fmla="*/ 922 h 950"/>
                  <a:gd name="T22" fmla="*/ 0 w 403"/>
                  <a:gd name="T23" fmla="*/ 940 h 9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
                  <a:gd name="T37" fmla="*/ 0 h 950"/>
                  <a:gd name="T38" fmla="*/ 403 w 403"/>
                  <a:gd name="T39" fmla="*/ 950 h 9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 h="950">
                    <a:moveTo>
                      <a:pt x="263" y="0"/>
                    </a:moveTo>
                    <a:cubicBezTo>
                      <a:pt x="272" y="0"/>
                      <a:pt x="281" y="1"/>
                      <a:pt x="290" y="5"/>
                    </a:cubicBezTo>
                    <a:cubicBezTo>
                      <a:pt x="299" y="9"/>
                      <a:pt x="307" y="15"/>
                      <a:pt x="318" y="23"/>
                    </a:cubicBezTo>
                    <a:cubicBezTo>
                      <a:pt x="329" y="31"/>
                      <a:pt x="345" y="37"/>
                      <a:pt x="355" y="51"/>
                    </a:cubicBezTo>
                    <a:cubicBezTo>
                      <a:pt x="365" y="65"/>
                      <a:pt x="373" y="87"/>
                      <a:pt x="378" y="106"/>
                    </a:cubicBezTo>
                    <a:cubicBezTo>
                      <a:pt x="383" y="125"/>
                      <a:pt x="383" y="141"/>
                      <a:pt x="387" y="166"/>
                    </a:cubicBezTo>
                    <a:cubicBezTo>
                      <a:pt x="391" y="191"/>
                      <a:pt x="400" y="224"/>
                      <a:pt x="401" y="259"/>
                    </a:cubicBezTo>
                    <a:cubicBezTo>
                      <a:pt x="402" y="294"/>
                      <a:pt x="403" y="332"/>
                      <a:pt x="396" y="378"/>
                    </a:cubicBezTo>
                    <a:cubicBezTo>
                      <a:pt x="389" y="424"/>
                      <a:pt x="389" y="470"/>
                      <a:pt x="359" y="535"/>
                    </a:cubicBezTo>
                    <a:cubicBezTo>
                      <a:pt x="329" y="600"/>
                      <a:pt x="263" y="706"/>
                      <a:pt x="217" y="770"/>
                    </a:cubicBezTo>
                    <a:cubicBezTo>
                      <a:pt x="171" y="834"/>
                      <a:pt x="119" y="894"/>
                      <a:pt x="83" y="922"/>
                    </a:cubicBezTo>
                    <a:cubicBezTo>
                      <a:pt x="47" y="950"/>
                      <a:pt x="23" y="945"/>
                      <a:pt x="0" y="940"/>
                    </a:cubicBezTo>
                  </a:path>
                </a:pathLst>
              </a:custGeom>
              <a:noFill/>
              <a:ln w="44450">
                <a:solidFill>
                  <a:srgbClr val="00FFFF"/>
                </a:solidFill>
                <a:round/>
                <a:headEnd/>
                <a:tailEnd/>
              </a:ln>
            </p:spPr>
            <p:txBody>
              <a:bodyPr>
                <a:spAutoFit/>
              </a:bodyPr>
              <a:lstStyle/>
              <a:p>
                <a:endParaRPr lang="en-US"/>
              </a:p>
            </p:txBody>
          </p:sp>
        </p:grpSp>
        <p:grpSp>
          <p:nvGrpSpPr>
            <p:cNvPr id="11" name="Group 38"/>
            <p:cNvGrpSpPr>
              <a:grpSpLocks/>
            </p:cNvGrpSpPr>
            <p:nvPr/>
          </p:nvGrpSpPr>
          <p:grpSpPr bwMode="auto">
            <a:xfrm>
              <a:off x="3762" y="2638"/>
              <a:ext cx="812" cy="1095"/>
              <a:chOff x="3762" y="2638"/>
              <a:chExt cx="812" cy="1095"/>
            </a:xfrm>
          </p:grpSpPr>
          <p:sp>
            <p:nvSpPr>
              <p:cNvPr id="185372" name="Line 19"/>
              <p:cNvSpPr>
                <a:spLocks noChangeShapeType="1"/>
              </p:cNvSpPr>
              <p:nvPr/>
            </p:nvSpPr>
            <p:spPr bwMode="auto">
              <a:xfrm flipV="1">
                <a:off x="4150" y="2638"/>
                <a:ext cx="424" cy="940"/>
              </a:xfrm>
              <a:prstGeom prst="line">
                <a:avLst/>
              </a:prstGeom>
              <a:noFill/>
              <a:ln w="28575">
                <a:solidFill>
                  <a:srgbClr val="00FFFF"/>
                </a:solidFill>
                <a:round/>
                <a:headEnd/>
                <a:tailEnd type="stealth" w="med" len="med"/>
              </a:ln>
            </p:spPr>
            <p:txBody>
              <a:bodyPr>
                <a:spAutoFit/>
              </a:bodyPr>
              <a:lstStyle/>
              <a:p>
                <a:endParaRPr lang="en-US"/>
              </a:p>
            </p:txBody>
          </p:sp>
          <p:sp>
            <p:nvSpPr>
              <p:cNvPr id="185373" name="Text Box 26"/>
              <p:cNvSpPr txBox="1">
                <a:spLocks noChangeArrowheads="1"/>
              </p:cNvSpPr>
              <p:nvPr/>
            </p:nvSpPr>
            <p:spPr bwMode="auto">
              <a:xfrm>
                <a:off x="3762" y="3582"/>
                <a:ext cx="722" cy="151"/>
              </a:xfrm>
              <a:prstGeom prst="rect">
                <a:avLst/>
              </a:prstGeom>
              <a:solidFill>
                <a:schemeClr val="bg1"/>
              </a:solidFill>
              <a:ln w="9525">
                <a:noFill/>
                <a:miter lim="800000"/>
                <a:headEnd/>
                <a:tailEnd/>
              </a:ln>
            </p:spPr>
            <p:txBody>
              <a:bodyPr wrap="none" tIns="73152" bIns="0">
                <a:spAutoFit/>
              </a:bodyPr>
              <a:lstStyle/>
              <a:p>
                <a:r>
                  <a:rPr lang="en-US" i="1" dirty="0">
                    <a:solidFill>
                      <a:srgbClr val="FFFFCC"/>
                    </a:solidFill>
                  </a:rPr>
                  <a:t>Al-</a:t>
                </a:r>
                <a:r>
                  <a:rPr lang="en-US" i="1" dirty="0" err="1">
                    <a:solidFill>
                      <a:srgbClr val="FFFFCC"/>
                    </a:solidFill>
                  </a:rPr>
                  <a:t>Baqee</a:t>
                </a:r>
                <a:r>
                  <a:rPr lang="en-US" i="1" dirty="0">
                    <a:solidFill>
                      <a:srgbClr val="FFFFCC"/>
                    </a:solidFill>
                  </a:rPr>
                  <a:t>’</a:t>
                </a:r>
              </a:p>
            </p:txBody>
          </p:sp>
        </p:grpSp>
      </p:grpSp>
      <p:grpSp>
        <p:nvGrpSpPr>
          <p:cNvPr id="12" name="Group 53"/>
          <p:cNvGrpSpPr>
            <a:grpSpLocks/>
          </p:cNvGrpSpPr>
          <p:nvPr/>
        </p:nvGrpSpPr>
        <p:grpSpPr bwMode="auto">
          <a:xfrm>
            <a:off x="406400" y="3322642"/>
            <a:ext cx="4410075" cy="446088"/>
            <a:chOff x="256" y="2093"/>
            <a:chExt cx="2778" cy="281"/>
          </a:xfrm>
        </p:grpSpPr>
        <p:sp>
          <p:nvSpPr>
            <p:cNvPr id="185368" name="Line 28"/>
            <p:cNvSpPr>
              <a:spLocks noChangeShapeType="1"/>
            </p:cNvSpPr>
            <p:nvPr/>
          </p:nvSpPr>
          <p:spPr bwMode="auto">
            <a:xfrm flipV="1">
              <a:off x="1398" y="2093"/>
              <a:ext cx="1636" cy="216"/>
            </a:xfrm>
            <a:prstGeom prst="line">
              <a:avLst/>
            </a:prstGeom>
            <a:noFill/>
            <a:ln w="28575">
              <a:solidFill>
                <a:srgbClr val="FF0000"/>
              </a:solidFill>
              <a:round/>
              <a:headEnd/>
              <a:tailEnd type="stealth" w="med" len="med"/>
            </a:ln>
          </p:spPr>
          <p:txBody>
            <a:bodyPr>
              <a:spAutoFit/>
            </a:bodyPr>
            <a:lstStyle/>
            <a:p>
              <a:endParaRPr lang="en-US"/>
            </a:p>
          </p:txBody>
        </p:sp>
        <p:sp>
          <p:nvSpPr>
            <p:cNvPr id="185369" name="Text Box 29"/>
            <p:cNvSpPr txBox="1">
              <a:spLocks noChangeArrowheads="1"/>
            </p:cNvSpPr>
            <p:nvPr/>
          </p:nvSpPr>
          <p:spPr bwMode="auto">
            <a:xfrm>
              <a:off x="256" y="2223"/>
              <a:ext cx="1150" cy="151"/>
            </a:xfrm>
            <a:prstGeom prst="rect">
              <a:avLst/>
            </a:prstGeom>
            <a:solidFill>
              <a:schemeClr val="bg1"/>
            </a:solidFill>
            <a:ln w="9525">
              <a:noFill/>
              <a:miter lim="800000"/>
              <a:headEnd/>
              <a:tailEnd/>
            </a:ln>
          </p:spPr>
          <p:txBody>
            <a:bodyPr wrap="none" tIns="73152" bIns="0">
              <a:spAutoFit/>
            </a:bodyPr>
            <a:lstStyle/>
            <a:p>
              <a:r>
                <a:rPr lang="en-US" i="1" dirty="0">
                  <a:solidFill>
                    <a:srgbClr val="FFFFCC"/>
                  </a:solidFill>
                </a:rPr>
                <a:t>The Green Dome</a:t>
              </a:r>
            </a:p>
          </p:txBody>
        </p:sp>
      </p:grpSp>
      <p:grpSp>
        <p:nvGrpSpPr>
          <p:cNvPr id="13" name="Group 56"/>
          <p:cNvGrpSpPr>
            <a:grpSpLocks/>
          </p:cNvGrpSpPr>
          <p:nvPr/>
        </p:nvGrpSpPr>
        <p:grpSpPr bwMode="auto">
          <a:xfrm>
            <a:off x="3827463" y="315913"/>
            <a:ext cx="1724025" cy="2193925"/>
            <a:chOff x="2411" y="199"/>
            <a:chExt cx="1086" cy="1382"/>
          </a:xfrm>
        </p:grpSpPr>
        <p:sp>
          <p:nvSpPr>
            <p:cNvPr id="185366" name="Line 49"/>
            <p:cNvSpPr>
              <a:spLocks noChangeShapeType="1"/>
            </p:cNvSpPr>
            <p:nvPr/>
          </p:nvSpPr>
          <p:spPr bwMode="auto">
            <a:xfrm>
              <a:off x="2977" y="493"/>
              <a:ext cx="23" cy="1088"/>
            </a:xfrm>
            <a:prstGeom prst="line">
              <a:avLst/>
            </a:prstGeom>
            <a:noFill/>
            <a:ln w="28575">
              <a:solidFill>
                <a:srgbClr val="FF0000"/>
              </a:solidFill>
              <a:round/>
              <a:headEnd/>
              <a:tailEnd type="stealth" w="med" len="med"/>
            </a:ln>
          </p:spPr>
          <p:txBody>
            <a:bodyPr>
              <a:spAutoFit/>
            </a:bodyPr>
            <a:lstStyle/>
            <a:p>
              <a:endParaRPr lang="en-US"/>
            </a:p>
          </p:txBody>
        </p:sp>
        <p:sp>
          <p:nvSpPr>
            <p:cNvPr id="185367" name="Text Box 50"/>
            <p:cNvSpPr txBox="1">
              <a:spLocks noChangeArrowheads="1"/>
            </p:cNvSpPr>
            <p:nvPr/>
          </p:nvSpPr>
          <p:spPr bwMode="auto">
            <a:xfrm>
              <a:off x="2411" y="199"/>
              <a:ext cx="1086" cy="291"/>
            </a:xfrm>
            <a:prstGeom prst="rect">
              <a:avLst/>
            </a:prstGeom>
            <a:solidFill>
              <a:schemeClr val="bg1"/>
            </a:solidFill>
            <a:ln w="9525">
              <a:noFill/>
              <a:miter lim="800000"/>
              <a:headEnd/>
              <a:tailEnd/>
            </a:ln>
          </p:spPr>
          <p:txBody>
            <a:bodyPr wrap="none" tIns="73152" bIns="0" anchor="ctr">
              <a:spAutoFit/>
            </a:bodyPr>
            <a:lstStyle/>
            <a:p>
              <a:r>
                <a:rPr lang="en-US" i="1" dirty="0">
                  <a:solidFill>
                    <a:srgbClr val="FFFFCC"/>
                  </a:solidFill>
                </a:rPr>
                <a:t>King Fahd Gate</a:t>
              </a:r>
            </a:p>
            <a:p>
              <a:r>
                <a:rPr lang="en-US" i="1" dirty="0">
                  <a:solidFill>
                    <a:srgbClr val="FFFFCC"/>
                  </a:solidFill>
                </a:rPr>
                <a:t>Main Entrance</a:t>
              </a:r>
            </a:p>
          </p:txBody>
        </p:sp>
      </p:grpSp>
      <p:grpSp>
        <p:nvGrpSpPr>
          <p:cNvPr id="14" name="Group 55"/>
          <p:cNvGrpSpPr>
            <a:grpSpLocks/>
          </p:cNvGrpSpPr>
          <p:nvPr/>
        </p:nvGrpSpPr>
        <p:grpSpPr bwMode="auto">
          <a:xfrm>
            <a:off x="3767138" y="1706563"/>
            <a:ext cx="4600574" cy="1260475"/>
            <a:chOff x="2373" y="1075"/>
            <a:chExt cx="2898" cy="794"/>
          </a:xfrm>
        </p:grpSpPr>
        <p:grpSp>
          <p:nvGrpSpPr>
            <p:cNvPr id="15" name="Group 44"/>
            <p:cNvGrpSpPr>
              <a:grpSpLocks/>
            </p:cNvGrpSpPr>
            <p:nvPr/>
          </p:nvGrpSpPr>
          <p:grpSpPr bwMode="auto">
            <a:xfrm>
              <a:off x="2373" y="1493"/>
              <a:ext cx="1212" cy="290"/>
              <a:chOff x="2373" y="1493"/>
              <a:chExt cx="1212" cy="290"/>
            </a:xfrm>
          </p:grpSpPr>
          <p:sp>
            <p:nvSpPr>
              <p:cNvPr id="185362" name="Freeform 40"/>
              <p:cNvSpPr>
                <a:spLocks/>
              </p:cNvSpPr>
              <p:nvPr/>
            </p:nvSpPr>
            <p:spPr bwMode="auto">
              <a:xfrm>
                <a:off x="3175" y="1493"/>
                <a:ext cx="410" cy="276"/>
              </a:xfrm>
              <a:custGeom>
                <a:avLst/>
                <a:gdLst>
                  <a:gd name="T0" fmla="*/ 0 w 410"/>
                  <a:gd name="T1" fmla="*/ 111 h 276"/>
                  <a:gd name="T2" fmla="*/ 0 w 410"/>
                  <a:gd name="T3" fmla="*/ 0 h 276"/>
                  <a:gd name="T4" fmla="*/ 378 w 410"/>
                  <a:gd name="T5" fmla="*/ 5 h 276"/>
                  <a:gd name="T6" fmla="*/ 378 w 410"/>
                  <a:gd name="T7" fmla="*/ 115 h 276"/>
                  <a:gd name="T8" fmla="*/ 410 w 410"/>
                  <a:gd name="T9" fmla="*/ 115 h 276"/>
                  <a:gd name="T10" fmla="*/ 410 w 410"/>
                  <a:gd name="T11" fmla="*/ 276 h 276"/>
                  <a:gd name="T12" fmla="*/ 355 w 410"/>
                  <a:gd name="T13" fmla="*/ 276 h 276"/>
                  <a:gd name="T14" fmla="*/ 0 60000 65536"/>
                  <a:gd name="T15" fmla="*/ 0 60000 65536"/>
                  <a:gd name="T16" fmla="*/ 0 60000 65536"/>
                  <a:gd name="T17" fmla="*/ 0 60000 65536"/>
                  <a:gd name="T18" fmla="*/ 0 60000 65536"/>
                  <a:gd name="T19" fmla="*/ 0 60000 65536"/>
                  <a:gd name="T20" fmla="*/ 0 60000 65536"/>
                  <a:gd name="T21" fmla="*/ 0 w 410"/>
                  <a:gd name="T22" fmla="*/ 0 h 276"/>
                  <a:gd name="T23" fmla="*/ 410 w 410"/>
                  <a:gd name="T24" fmla="*/ 276 h 2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0" h="276">
                    <a:moveTo>
                      <a:pt x="0" y="111"/>
                    </a:moveTo>
                    <a:lnTo>
                      <a:pt x="0" y="0"/>
                    </a:lnTo>
                    <a:lnTo>
                      <a:pt x="378" y="5"/>
                    </a:lnTo>
                    <a:lnTo>
                      <a:pt x="378" y="115"/>
                    </a:lnTo>
                    <a:lnTo>
                      <a:pt x="410" y="115"/>
                    </a:lnTo>
                    <a:lnTo>
                      <a:pt x="410" y="276"/>
                    </a:lnTo>
                    <a:lnTo>
                      <a:pt x="355" y="276"/>
                    </a:lnTo>
                  </a:path>
                </a:pathLst>
              </a:custGeom>
              <a:noFill/>
              <a:ln w="31750">
                <a:solidFill>
                  <a:srgbClr val="CC3300"/>
                </a:solidFill>
                <a:prstDash val="sysDot"/>
                <a:round/>
                <a:headEnd/>
                <a:tailEnd/>
              </a:ln>
            </p:spPr>
            <p:txBody>
              <a:bodyPr>
                <a:spAutoFit/>
              </a:bodyPr>
              <a:lstStyle/>
              <a:p>
                <a:endParaRPr lang="en-US"/>
              </a:p>
            </p:txBody>
          </p:sp>
          <p:sp>
            <p:nvSpPr>
              <p:cNvPr id="185363" name="Freeform 41"/>
              <p:cNvSpPr>
                <a:spLocks/>
              </p:cNvSpPr>
              <p:nvPr/>
            </p:nvSpPr>
            <p:spPr bwMode="auto">
              <a:xfrm>
                <a:off x="3101" y="1604"/>
                <a:ext cx="438" cy="175"/>
              </a:xfrm>
              <a:custGeom>
                <a:avLst/>
                <a:gdLst>
                  <a:gd name="T0" fmla="*/ 0 w 438"/>
                  <a:gd name="T1" fmla="*/ 0 h 175"/>
                  <a:gd name="T2" fmla="*/ 0 w 438"/>
                  <a:gd name="T3" fmla="*/ 142 h 175"/>
                  <a:gd name="T4" fmla="*/ 60 w 438"/>
                  <a:gd name="T5" fmla="*/ 142 h 175"/>
                  <a:gd name="T6" fmla="*/ 60 w 438"/>
                  <a:gd name="T7" fmla="*/ 175 h 175"/>
                  <a:gd name="T8" fmla="*/ 438 w 438"/>
                  <a:gd name="T9" fmla="*/ 175 h 175"/>
                  <a:gd name="T10" fmla="*/ 0 60000 65536"/>
                  <a:gd name="T11" fmla="*/ 0 60000 65536"/>
                  <a:gd name="T12" fmla="*/ 0 60000 65536"/>
                  <a:gd name="T13" fmla="*/ 0 60000 65536"/>
                  <a:gd name="T14" fmla="*/ 0 60000 65536"/>
                  <a:gd name="T15" fmla="*/ 0 w 438"/>
                  <a:gd name="T16" fmla="*/ 0 h 175"/>
                  <a:gd name="T17" fmla="*/ 438 w 438"/>
                  <a:gd name="T18" fmla="*/ 175 h 175"/>
                </a:gdLst>
                <a:ahLst/>
                <a:cxnLst>
                  <a:cxn ang="T10">
                    <a:pos x="T0" y="T1"/>
                  </a:cxn>
                  <a:cxn ang="T11">
                    <a:pos x="T2" y="T3"/>
                  </a:cxn>
                  <a:cxn ang="T12">
                    <a:pos x="T4" y="T5"/>
                  </a:cxn>
                  <a:cxn ang="T13">
                    <a:pos x="T6" y="T7"/>
                  </a:cxn>
                  <a:cxn ang="T14">
                    <a:pos x="T8" y="T9"/>
                  </a:cxn>
                </a:cxnLst>
                <a:rect l="T15" t="T16" r="T17" b="T18"/>
                <a:pathLst>
                  <a:path w="438" h="175">
                    <a:moveTo>
                      <a:pt x="0" y="0"/>
                    </a:moveTo>
                    <a:lnTo>
                      <a:pt x="0" y="142"/>
                    </a:lnTo>
                    <a:lnTo>
                      <a:pt x="60" y="142"/>
                    </a:lnTo>
                    <a:lnTo>
                      <a:pt x="60" y="175"/>
                    </a:lnTo>
                    <a:lnTo>
                      <a:pt x="438" y="175"/>
                    </a:lnTo>
                  </a:path>
                </a:pathLst>
              </a:custGeom>
              <a:noFill/>
              <a:ln w="31750">
                <a:solidFill>
                  <a:srgbClr val="CC3300"/>
                </a:solidFill>
                <a:round/>
                <a:headEnd/>
                <a:tailEnd/>
              </a:ln>
            </p:spPr>
            <p:txBody>
              <a:bodyPr>
                <a:spAutoFit/>
              </a:bodyPr>
              <a:lstStyle/>
              <a:p>
                <a:endParaRPr lang="en-US"/>
              </a:p>
            </p:txBody>
          </p:sp>
          <p:sp>
            <p:nvSpPr>
              <p:cNvPr id="185364" name="Freeform 42"/>
              <p:cNvSpPr>
                <a:spLocks/>
              </p:cNvSpPr>
              <p:nvPr/>
            </p:nvSpPr>
            <p:spPr bwMode="auto">
              <a:xfrm>
                <a:off x="2474" y="1585"/>
                <a:ext cx="245" cy="198"/>
              </a:xfrm>
              <a:custGeom>
                <a:avLst/>
                <a:gdLst>
                  <a:gd name="T0" fmla="*/ 245 w 245"/>
                  <a:gd name="T1" fmla="*/ 0 h 198"/>
                  <a:gd name="T2" fmla="*/ 222 w 245"/>
                  <a:gd name="T3" fmla="*/ 198 h 198"/>
                  <a:gd name="T4" fmla="*/ 0 w 245"/>
                  <a:gd name="T5" fmla="*/ 194 h 198"/>
                  <a:gd name="T6" fmla="*/ 0 60000 65536"/>
                  <a:gd name="T7" fmla="*/ 0 60000 65536"/>
                  <a:gd name="T8" fmla="*/ 0 60000 65536"/>
                  <a:gd name="T9" fmla="*/ 0 w 245"/>
                  <a:gd name="T10" fmla="*/ 0 h 198"/>
                  <a:gd name="T11" fmla="*/ 245 w 245"/>
                  <a:gd name="T12" fmla="*/ 198 h 198"/>
                </a:gdLst>
                <a:ahLst/>
                <a:cxnLst>
                  <a:cxn ang="T6">
                    <a:pos x="T0" y="T1"/>
                  </a:cxn>
                  <a:cxn ang="T7">
                    <a:pos x="T2" y="T3"/>
                  </a:cxn>
                  <a:cxn ang="T8">
                    <a:pos x="T4" y="T5"/>
                  </a:cxn>
                </a:cxnLst>
                <a:rect l="T9" t="T10" r="T11" b="T12"/>
                <a:pathLst>
                  <a:path w="245" h="198">
                    <a:moveTo>
                      <a:pt x="245" y="0"/>
                    </a:moveTo>
                    <a:lnTo>
                      <a:pt x="222" y="198"/>
                    </a:lnTo>
                    <a:lnTo>
                      <a:pt x="0" y="194"/>
                    </a:lnTo>
                  </a:path>
                </a:pathLst>
              </a:custGeom>
              <a:noFill/>
              <a:ln w="31750">
                <a:solidFill>
                  <a:srgbClr val="CC3300"/>
                </a:solidFill>
                <a:round/>
                <a:headEnd/>
                <a:tailEnd/>
              </a:ln>
            </p:spPr>
            <p:txBody>
              <a:bodyPr>
                <a:spAutoFit/>
              </a:bodyPr>
              <a:lstStyle/>
              <a:p>
                <a:endParaRPr lang="en-US"/>
              </a:p>
            </p:txBody>
          </p:sp>
          <p:sp>
            <p:nvSpPr>
              <p:cNvPr id="185365" name="Freeform 43"/>
              <p:cNvSpPr>
                <a:spLocks/>
              </p:cNvSpPr>
              <p:nvPr/>
            </p:nvSpPr>
            <p:spPr bwMode="auto">
              <a:xfrm>
                <a:off x="2373" y="1498"/>
                <a:ext cx="355" cy="216"/>
              </a:xfrm>
              <a:custGeom>
                <a:avLst/>
                <a:gdLst>
                  <a:gd name="T0" fmla="*/ 92 w 355"/>
                  <a:gd name="T1" fmla="*/ 216 h 216"/>
                  <a:gd name="T2" fmla="*/ 0 w 355"/>
                  <a:gd name="T3" fmla="*/ 216 h 216"/>
                  <a:gd name="T4" fmla="*/ 37 w 355"/>
                  <a:gd name="T5" fmla="*/ 0 h 216"/>
                  <a:gd name="T6" fmla="*/ 355 w 355"/>
                  <a:gd name="T7" fmla="*/ 0 h 216"/>
                  <a:gd name="T8" fmla="*/ 346 w 355"/>
                  <a:gd name="T9" fmla="*/ 83 h 216"/>
                  <a:gd name="T10" fmla="*/ 0 60000 65536"/>
                  <a:gd name="T11" fmla="*/ 0 60000 65536"/>
                  <a:gd name="T12" fmla="*/ 0 60000 65536"/>
                  <a:gd name="T13" fmla="*/ 0 60000 65536"/>
                  <a:gd name="T14" fmla="*/ 0 60000 65536"/>
                  <a:gd name="T15" fmla="*/ 0 w 355"/>
                  <a:gd name="T16" fmla="*/ 0 h 216"/>
                  <a:gd name="T17" fmla="*/ 355 w 355"/>
                  <a:gd name="T18" fmla="*/ 216 h 216"/>
                </a:gdLst>
                <a:ahLst/>
                <a:cxnLst>
                  <a:cxn ang="T10">
                    <a:pos x="T0" y="T1"/>
                  </a:cxn>
                  <a:cxn ang="T11">
                    <a:pos x="T2" y="T3"/>
                  </a:cxn>
                  <a:cxn ang="T12">
                    <a:pos x="T4" y="T5"/>
                  </a:cxn>
                  <a:cxn ang="T13">
                    <a:pos x="T6" y="T7"/>
                  </a:cxn>
                  <a:cxn ang="T14">
                    <a:pos x="T8" y="T9"/>
                  </a:cxn>
                </a:cxnLst>
                <a:rect l="T15" t="T16" r="T17" b="T18"/>
                <a:pathLst>
                  <a:path w="355" h="216">
                    <a:moveTo>
                      <a:pt x="92" y="216"/>
                    </a:moveTo>
                    <a:lnTo>
                      <a:pt x="0" y="216"/>
                    </a:lnTo>
                    <a:lnTo>
                      <a:pt x="37" y="0"/>
                    </a:lnTo>
                    <a:lnTo>
                      <a:pt x="355" y="0"/>
                    </a:lnTo>
                    <a:lnTo>
                      <a:pt x="346" y="83"/>
                    </a:lnTo>
                  </a:path>
                </a:pathLst>
              </a:custGeom>
              <a:noFill/>
              <a:ln w="31750">
                <a:solidFill>
                  <a:srgbClr val="CC3300"/>
                </a:solidFill>
                <a:prstDash val="sysDot"/>
                <a:round/>
                <a:headEnd/>
                <a:tailEnd/>
              </a:ln>
            </p:spPr>
            <p:txBody>
              <a:bodyPr>
                <a:spAutoFit/>
              </a:bodyPr>
              <a:lstStyle/>
              <a:p>
                <a:endParaRPr lang="en-US"/>
              </a:p>
            </p:txBody>
          </p:sp>
        </p:grpSp>
        <p:sp>
          <p:nvSpPr>
            <p:cNvPr id="185358" name="Line 46"/>
            <p:cNvSpPr>
              <a:spLocks noChangeShapeType="1"/>
            </p:cNvSpPr>
            <p:nvPr/>
          </p:nvSpPr>
          <p:spPr bwMode="auto">
            <a:xfrm flipH="1">
              <a:off x="3369" y="1227"/>
              <a:ext cx="1000" cy="404"/>
            </a:xfrm>
            <a:prstGeom prst="line">
              <a:avLst/>
            </a:prstGeom>
            <a:noFill/>
            <a:ln w="28575">
              <a:solidFill>
                <a:srgbClr val="CC3300"/>
              </a:solidFill>
              <a:round/>
              <a:headEnd/>
              <a:tailEnd type="stealth" w="med" len="med"/>
            </a:ln>
          </p:spPr>
          <p:txBody>
            <a:bodyPr>
              <a:spAutoFit/>
            </a:bodyPr>
            <a:lstStyle/>
            <a:p>
              <a:endParaRPr lang="en-US"/>
            </a:p>
          </p:txBody>
        </p:sp>
        <p:sp>
          <p:nvSpPr>
            <p:cNvPr id="185359" name="Line 47"/>
            <p:cNvSpPr>
              <a:spLocks noChangeShapeType="1"/>
            </p:cNvSpPr>
            <p:nvPr/>
          </p:nvSpPr>
          <p:spPr bwMode="auto">
            <a:xfrm flipH="1" flipV="1">
              <a:off x="2562" y="1645"/>
              <a:ext cx="97" cy="42"/>
            </a:xfrm>
            <a:prstGeom prst="line">
              <a:avLst/>
            </a:prstGeom>
            <a:noFill/>
            <a:ln w="28575">
              <a:solidFill>
                <a:srgbClr val="CC3300"/>
              </a:solidFill>
              <a:round/>
              <a:headEnd/>
              <a:tailEnd type="stealth" w="med" len="med"/>
            </a:ln>
          </p:spPr>
          <p:txBody>
            <a:bodyPr>
              <a:spAutoFit/>
            </a:bodyPr>
            <a:lstStyle/>
            <a:p>
              <a:endParaRPr lang="en-US"/>
            </a:p>
          </p:txBody>
        </p:sp>
        <p:sp>
          <p:nvSpPr>
            <p:cNvPr id="185360" name="Text Box 48"/>
            <p:cNvSpPr txBox="1">
              <a:spLocks noChangeArrowheads="1"/>
            </p:cNvSpPr>
            <p:nvPr/>
          </p:nvSpPr>
          <p:spPr bwMode="auto">
            <a:xfrm>
              <a:off x="4222" y="1075"/>
              <a:ext cx="1049" cy="151"/>
            </a:xfrm>
            <a:prstGeom prst="rect">
              <a:avLst/>
            </a:prstGeom>
            <a:solidFill>
              <a:schemeClr val="bg1"/>
            </a:solidFill>
            <a:ln w="9525">
              <a:noFill/>
              <a:miter lim="800000"/>
              <a:headEnd/>
              <a:tailEnd/>
            </a:ln>
          </p:spPr>
          <p:txBody>
            <a:bodyPr wrap="none" tIns="73152" bIns="0">
              <a:spAutoFit/>
            </a:bodyPr>
            <a:lstStyle/>
            <a:p>
              <a:r>
                <a:rPr lang="en-US" i="1" dirty="0">
                  <a:solidFill>
                    <a:srgbClr val="FFFFCC"/>
                  </a:solidFill>
                </a:rPr>
                <a:t>Ladies Sections</a:t>
              </a:r>
            </a:p>
          </p:txBody>
        </p:sp>
        <p:sp>
          <p:nvSpPr>
            <p:cNvPr id="185361" name="Freeform 54"/>
            <p:cNvSpPr>
              <a:spLocks/>
            </p:cNvSpPr>
            <p:nvPr/>
          </p:nvSpPr>
          <p:spPr bwMode="auto">
            <a:xfrm>
              <a:off x="2645" y="1230"/>
              <a:ext cx="1728" cy="639"/>
            </a:xfrm>
            <a:custGeom>
              <a:avLst/>
              <a:gdLst>
                <a:gd name="T0" fmla="*/ 0 w 1728"/>
                <a:gd name="T1" fmla="*/ 452 h 639"/>
                <a:gd name="T2" fmla="*/ 562 w 1728"/>
                <a:gd name="T3" fmla="*/ 622 h 639"/>
                <a:gd name="T4" fmla="*/ 1281 w 1728"/>
                <a:gd name="T5" fmla="*/ 535 h 639"/>
                <a:gd name="T6" fmla="*/ 1728 w 1728"/>
                <a:gd name="T7" fmla="*/ 0 h 639"/>
                <a:gd name="T8" fmla="*/ 0 60000 65536"/>
                <a:gd name="T9" fmla="*/ 0 60000 65536"/>
                <a:gd name="T10" fmla="*/ 0 60000 65536"/>
                <a:gd name="T11" fmla="*/ 0 60000 65536"/>
                <a:gd name="T12" fmla="*/ 0 w 1728"/>
                <a:gd name="T13" fmla="*/ 0 h 639"/>
                <a:gd name="T14" fmla="*/ 1728 w 1728"/>
                <a:gd name="T15" fmla="*/ 639 h 639"/>
              </a:gdLst>
              <a:ahLst/>
              <a:cxnLst>
                <a:cxn ang="T8">
                  <a:pos x="T0" y="T1"/>
                </a:cxn>
                <a:cxn ang="T9">
                  <a:pos x="T2" y="T3"/>
                </a:cxn>
                <a:cxn ang="T10">
                  <a:pos x="T4" y="T5"/>
                </a:cxn>
                <a:cxn ang="T11">
                  <a:pos x="T6" y="T7"/>
                </a:cxn>
              </a:cxnLst>
              <a:rect l="T12" t="T13" r="T14" b="T15"/>
              <a:pathLst>
                <a:path w="1728" h="639">
                  <a:moveTo>
                    <a:pt x="0" y="452"/>
                  </a:moveTo>
                  <a:cubicBezTo>
                    <a:pt x="174" y="530"/>
                    <a:pt x="349" y="608"/>
                    <a:pt x="562" y="622"/>
                  </a:cubicBezTo>
                  <a:cubicBezTo>
                    <a:pt x="775" y="636"/>
                    <a:pt x="1087" y="639"/>
                    <a:pt x="1281" y="535"/>
                  </a:cubicBezTo>
                  <a:cubicBezTo>
                    <a:pt x="1475" y="431"/>
                    <a:pt x="1601" y="215"/>
                    <a:pt x="1728" y="0"/>
                  </a:cubicBezTo>
                </a:path>
              </a:pathLst>
            </a:custGeom>
            <a:noFill/>
            <a:ln w="28575">
              <a:solidFill>
                <a:srgbClr val="CC3300"/>
              </a:solidFill>
              <a:round/>
              <a:headEnd/>
              <a:tailEnd/>
            </a:ln>
          </p:spPr>
          <p:txBody>
            <a:bodyPr>
              <a:spAutoFit/>
            </a:bodyPr>
            <a:lstStyle/>
            <a:p>
              <a:endParaRPr lang="en-US"/>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3"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9"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0-#ppt_w/2"/>
                                          </p:val>
                                        </p:tav>
                                        <p:tav tm="100000">
                                          <p:val>
                                            <p:strVal val="#ppt_x"/>
                                          </p:val>
                                        </p:tav>
                                      </p:tavLst>
                                    </p:anim>
                                    <p:anim calcmode="lin" valueType="num">
                                      <p:cBhvr additive="base">
                                        <p:cTn id="46"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2"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0-#ppt_w/2"/>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D4CF223B-9276-46D9-B379-9ECA92E5FFB5}" type="slidenum">
              <a:rPr lang="en-US" smtClean="0"/>
              <a:pPr>
                <a:defRPr/>
              </a:pPr>
              <a:t>164</a:t>
            </a:fld>
            <a:endParaRPr lang="en-US"/>
          </a:p>
        </p:txBody>
      </p:sp>
      <p:pic>
        <p:nvPicPr>
          <p:cNvPr id="314371" name="Picture 3" descr="C:\Documents and Settings\obellal\My Documents\Hajj\Madinah\Madinah - Satellite.jpg"/>
          <p:cNvPicPr>
            <a:picLocks noChangeAspect="1" noChangeArrowheads="1"/>
          </p:cNvPicPr>
          <p:nvPr/>
        </p:nvPicPr>
        <p:blipFill>
          <a:blip r:embed="rId3" cstate="print"/>
          <a:srcRect/>
          <a:stretch>
            <a:fillRect/>
          </a:stretch>
        </p:blipFill>
        <p:spPr bwMode="auto">
          <a:xfrm>
            <a:off x="0" y="54428"/>
            <a:ext cx="9144000" cy="6749143"/>
          </a:xfrm>
          <a:prstGeom prst="rect">
            <a:avLst/>
          </a:prstGeom>
          <a:noFill/>
        </p:spPr>
      </p:pic>
      <p:sp>
        <p:nvSpPr>
          <p:cNvPr id="8" name="TextBox 7"/>
          <p:cNvSpPr txBox="1"/>
          <p:nvPr/>
        </p:nvSpPr>
        <p:spPr>
          <a:xfrm>
            <a:off x="1046791" y="6145825"/>
            <a:ext cx="2162451" cy="240066"/>
          </a:xfrm>
          <a:prstGeom prst="rect">
            <a:avLst/>
          </a:prstGeom>
          <a:noFill/>
        </p:spPr>
        <p:txBody>
          <a:bodyPr wrap="none" rtlCol="0" anchor="ctr">
            <a:spAutoFit/>
          </a:bodyPr>
          <a:lstStyle/>
          <a:p>
            <a:r>
              <a:rPr lang="en-US" sz="1600" b="0" dirty="0" err="1">
                <a:solidFill>
                  <a:srgbClr val="FFFF00"/>
                </a:solidFill>
                <a:latin typeface="Tw Cen MT Condensed Extra Bold" pitchFamily="34" charset="0"/>
              </a:rPr>
              <a:t>Meeqat</a:t>
            </a:r>
            <a:r>
              <a:rPr lang="en-US" sz="1600" b="0" dirty="0">
                <a:solidFill>
                  <a:srgbClr val="FFFF00"/>
                </a:solidFill>
                <a:latin typeface="Tw Cen MT Condensed Extra Bold" pitchFamily="34" charset="0"/>
              </a:rPr>
              <a:t> of </a:t>
            </a:r>
            <a:r>
              <a:rPr lang="en-US" sz="1600" b="0" dirty="0" err="1">
                <a:solidFill>
                  <a:srgbClr val="FFFF00"/>
                </a:solidFill>
                <a:latin typeface="Tw Cen MT Condensed Extra Bold" pitchFamily="34" charset="0"/>
              </a:rPr>
              <a:t>Dhul-Hulayfah</a:t>
            </a:r>
            <a:endParaRPr lang="en-US" sz="1600" b="0" dirty="0">
              <a:solidFill>
                <a:srgbClr val="FFFF00"/>
              </a:solidFill>
              <a:latin typeface="Tw Cen MT Condensed Extra Bold" pitchFamily="34" charset="0"/>
            </a:endParaRPr>
          </a:p>
        </p:txBody>
      </p:sp>
      <p:sp>
        <p:nvSpPr>
          <p:cNvPr id="17" name="TextBox 16"/>
          <p:cNvSpPr txBox="1"/>
          <p:nvPr/>
        </p:nvSpPr>
        <p:spPr>
          <a:xfrm>
            <a:off x="5162511" y="2905372"/>
            <a:ext cx="934871" cy="250903"/>
          </a:xfrm>
          <a:prstGeom prst="rect">
            <a:avLst/>
          </a:prstGeom>
          <a:noFill/>
        </p:spPr>
        <p:txBody>
          <a:bodyPr wrap="none" rtlCol="0" anchor="ctr">
            <a:spAutoFit/>
          </a:bodyPr>
          <a:lstStyle/>
          <a:p>
            <a:r>
              <a:rPr lang="en-US" sz="1600" b="0" dirty="0">
                <a:solidFill>
                  <a:srgbClr val="FFFF00"/>
                </a:solidFill>
                <a:latin typeface="Tw Cen MT Condensed Extra Bold" pitchFamily="34" charset="0"/>
              </a:rPr>
              <a:t>Al-</a:t>
            </a:r>
            <a:r>
              <a:rPr lang="en-US" sz="1600" b="0" dirty="0" err="1">
                <a:solidFill>
                  <a:srgbClr val="FFFF00"/>
                </a:solidFill>
                <a:latin typeface="Tw Cen MT Condensed Extra Bold" pitchFamily="34" charset="0"/>
              </a:rPr>
              <a:t>Baqee</a:t>
            </a:r>
            <a:r>
              <a:rPr lang="en-US" sz="1600" b="0" dirty="0">
                <a:solidFill>
                  <a:srgbClr val="FFFF00"/>
                </a:solidFill>
                <a:latin typeface="Tw Cen MT Condensed Extra Bold" pitchFamily="34" charset="0"/>
              </a:rPr>
              <a:t>’</a:t>
            </a:r>
          </a:p>
        </p:txBody>
      </p:sp>
      <p:sp>
        <p:nvSpPr>
          <p:cNvPr id="16" name="TextBox 15"/>
          <p:cNvSpPr txBox="1"/>
          <p:nvPr/>
        </p:nvSpPr>
        <p:spPr>
          <a:xfrm>
            <a:off x="2803208" y="2772511"/>
            <a:ext cx="2011320" cy="270715"/>
          </a:xfrm>
          <a:prstGeom prst="rect">
            <a:avLst/>
          </a:prstGeom>
          <a:noFill/>
        </p:spPr>
        <p:txBody>
          <a:bodyPr wrap="none" rtlCol="0" anchor="ctr">
            <a:spAutoFit/>
          </a:bodyPr>
          <a:lstStyle/>
          <a:p>
            <a:r>
              <a:rPr lang="en-US" b="0" dirty="0">
                <a:solidFill>
                  <a:schemeClr val="accent1">
                    <a:lumMod val="40000"/>
                    <a:lumOff val="60000"/>
                  </a:schemeClr>
                </a:solidFill>
                <a:latin typeface="Tw Cen MT Condensed Extra Bold" pitchFamily="34" charset="0"/>
              </a:rPr>
              <a:t>The Prophet’s </a:t>
            </a:r>
            <a:r>
              <a:rPr lang="en-US" b="0" dirty="0" err="1">
                <a:solidFill>
                  <a:schemeClr val="accent1">
                    <a:lumMod val="40000"/>
                    <a:lumOff val="60000"/>
                  </a:schemeClr>
                </a:solidFill>
                <a:latin typeface="Tw Cen MT Condensed Extra Bold" pitchFamily="34" charset="0"/>
              </a:rPr>
              <a:t>Masjid</a:t>
            </a:r>
            <a:endParaRPr lang="en-US" b="0" dirty="0">
              <a:solidFill>
                <a:schemeClr val="accent1">
                  <a:lumMod val="40000"/>
                  <a:lumOff val="60000"/>
                </a:schemeClr>
              </a:solidFill>
              <a:latin typeface="Tw Cen MT Condensed Extra Bold" pitchFamily="34" charset="0"/>
            </a:endParaRPr>
          </a:p>
        </p:txBody>
      </p:sp>
      <p:sp>
        <p:nvSpPr>
          <p:cNvPr id="18" name="TextBox 17"/>
          <p:cNvSpPr txBox="1"/>
          <p:nvPr/>
        </p:nvSpPr>
        <p:spPr>
          <a:xfrm>
            <a:off x="2195674" y="1694031"/>
            <a:ext cx="1704314" cy="250903"/>
          </a:xfrm>
          <a:prstGeom prst="rect">
            <a:avLst/>
          </a:prstGeom>
          <a:noFill/>
        </p:spPr>
        <p:txBody>
          <a:bodyPr wrap="none" rtlCol="0" anchor="ctr">
            <a:spAutoFit/>
          </a:bodyPr>
          <a:lstStyle/>
          <a:p>
            <a:r>
              <a:rPr lang="en-US" sz="1600" b="0" dirty="0" err="1">
                <a:solidFill>
                  <a:schemeClr val="accent1">
                    <a:lumMod val="40000"/>
                    <a:lumOff val="60000"/>
                  </a:schemeClr>
                </a:solidFill>
                <a:latin typeface="Tw Cen MT Condensed Extra Bold" pitchFamily="34" charset="0"/>
              </a:rPr>
              <a:t>Masjid</a:t>
            </a:r>
            <a:r>
              <a:rPr lang="en-US" sz="1600" b="0" dirty="0">
                <a:solidFill>
                  <a:schemeClr val="accent1">
                    <a:lumMod val="40000"/>
                    <a:lumOff val="60000"/>
                  </a:schemeClr>
                </a:solidFill>
                <a:latin typeface="Tw Cen MT Condensed Extra Bold" pitchFamily="34" charset="0"/>
              </a:rPr>
              <a:t> al-</a:t>
            </a:r>
            <a:r>
              <a:rPr lang="en-US" sz="1600" b="0" dirty="0" err="1">
                <a:solidFill>
                  <a:schemeClr val="accent1">
                    <a:lumMod val="40000"/>
                    <a:lumOff val="60000"/>
                  </a:schemeClr>
                </a:solidFill>
                <a:latin typeface="Tw Cen MT Condensed Extra Bold" pitchFamily="34" charset="0"/>
              </a:rPr>
              <a:t>Qiblatain</a:t>
            </a:r>
            <a:endParaRPr lang="en-US" sz="1600" b="0" dirty="0">
              <a:solidFill>
                <a:schemeClr val="accent1">
                  <a:lumMod val="40000"/>
                  <a:lumOff val="60000"/>
                </a:schemeClr>
              </a:solidFill>
              <a:latin typeface="Tw Cen MT Condensed Extra Bold" pitchFamily="34" charset="0"/>
            </a:endParaRPr>
          </a:p>
        </p:txBody>
      </p:sp>
      <p:sp>
        <p:nvSpPr>
          <p:cNvPr id="19" name="TextBox 18"/>
          <p:cNvSpPr txBox="1"/>
          <p:nvPr/>
        </p:nvSpPr>
        <p:spPr>
          <a:xfrm>
            <a:off x="5417478" y="355681"/>
            <a:ext cx="590226" cy="250903"/>
          </a:xfrm>
          <a:prstGeom prst="rect">
            <a:avLst/>
          </a:prstGeom>
          <a:noFill/>
        </p:spPr>
        <p:txBody>
          <a:bodyPr wrap="none" rtlCol="0" anchor="ctr">
            <a:spAutoFit/>
          </a:bodyPr>
          <a:lstStyle/>
          <a:p>
            <a:r>
              <a:rPr lang="en-US" sz="1600" b="0" dirty="0" err="1">
                <a:solidFill>
                  <a:srgbClr val="FFFF00"/>
                </a:solidFill>
                <a:latin typeface="Tw Cen MT Condensed Extra Bold" pitchFamily="34" charset="0"/>
              </a:rPr>
              <a:t>Uhud</a:t>
            </a:r>
            <a:endParaRPr lang="en-US" sz="1600" b="0" dirty="0">
              <a:solidFill>
                <a:srgbClr val="FFFF00"/>
              </a:solidFill>
              <a:latin typeface="Tw Cen MT Condensed Extra Bold" pitchFamily="34" charset="0"/>
            </a:endParaRPr>
          </a:p>
        </p:txBody>
      </p:sp>
      <p:sp>
        <p:nvSpPr>
          <p:cNvPr id="20" name="TextBox 19"/>
          <p:cNvSpPr txBox="1"/>
          <p:nvPr/>
        </p:nvSpPr>
        <p:spPr>
          <a:xfrm>
            <a:off x="3540850" y="4208543"/>
            <a:ext cx="1540615" cy="250903"/>
          </a:xfrm>
          <a:prstGeom prst="rect">
            <a:avLst/>
          </a:prstGeom>
          <a:noFill/>
        </p:spPr>
        <p:txBody>
          <a:bodyPr wrap="none" rtlCol="0" anchor="ctr">
            <a:spAutoFit/>
          </a:bodyPr>
          <a:lstStyle/>
          <a:p>
            <a:r>
              <a:rPr lang="en-US" sz="1600" b="0" dirty="0" err="1">
                <a:solidFill>
                  <a:schemeClr val="accent1">
                    <a:lumMod val="40000"/>
                    <a:lumOff val="60000"/>
                  </a:schemeClr>
                </a:solidFill>
                <a:latin typeface="Tw Cen MT Condensed Extra Bold" pitchFamily="34" charset="0"/>
              </a:rPr>
              <a:t>Masjid</a:t>
            </a:r>
            <a:r>
              <a:rPr lang="en-US" sz="1600" b="0" dirty="0">
                <a:solidFill>
                  <a:schemeClr val="accent1">
                    <a:lumMod val="40000"/>
                    <a:lumOff val="60000"/>
                  </a:schemeClr>
                </a:solidFill>
                <a:latin typeface="Tw Cen MT Condensed Extra Bold" pitchFamily="34" charset="0"/>
              </a:rPr>
              <a:t> al-</a:t>
            </a:r>
            <a:r>
              <a:rPr lang="en-US" sz="1600" b="0" dirty="0" err="1">
                <a:solidFill>
                  <a:schemeClr val="accent1">
                    <a:lumMod val="40000"/>
                    <a:lumOff val="60000"/>
                  </a:schemeClr>
                </a:solidFill>
                <a:latin typeface="Tw Cen MT Condensed Extra Bold" pitchFamily="34" charset="0"/>
              </a:rPr>
              <a:t>Jumu’a</a:t>
            </a:r>
            <a:endParaRPr lang="en-US" sz="1600" b="0" dirty="0">
              <a:solidFill>
                <a:schemeClr val="accent1">
                  <a:lumMod val="40000"/>
                  <a:lumOff val="60000"/>
                </a:schemeClr>
              </a:solidFill>
              <a:latin typeface="Tw Cen MT Condensed Extra Bold" pitchFamily="34" charset="0"/>
            </a:endParaRPr>
          </a:p>
        </p:txBody>
      </p:sp>
      <p:sp>
        <p:nvSpPr>
          <p:cNvPr id="21" name="TextBox 20"/>
          <p:cNvSpPr txBox="1"/>
          <p:nvPr/>
        </p:nvSpPr>
        <p:spPr>
          <a:xfrm>
            <a:off x="4677954" y="4747791"/>
            <a:ext cx="1173719" cy="250903"/>
          </a:xfrm>
          <a:prstGeom prst="rect">
            <a:avLst/>
          </a:prstGeom>
          <a:noFill/>
        </p:spPr>
        <p:txBody>
          <a:bodyPr wrap="none" rtlCol="0" anchor="ctr">
            <a:spAutoFit/>
          </a:bodyPr>
          <a:lstStyle/>
          <a:p>
            <a:r>
              <a:rPr lang="en-US" sz="1600" b="0" dirty="0" err="1">
                <a:solidFill>
                  <a:schemeClr val="accent1">
                    <a:lumMod val="40000"/>
                    <a:lumOff val="60000"/>
                  </a:schemeClr>
                </a:solidFill>
                <a:latin typeface="Tw Cen MT Condensed Extra Bold" pitchFamily="34" charset="0"/>
              </a:rPr>
              <a:t>Masjid</a:t>
            </a:r>
            <a:r>
              <a:rPr lang="en-US" sz="1600" b="0" dirty="0">
                <a:solidFill>
                  <a:schemeClr val="accent1">
                    <a:lumMod val="40000"/>
                    <a:lumOff val="60000"/>
                  </a:schemeClr>
                </a:solidFill>
                <a:latin typeface="Tw Cen MT Condensed Extra Bold" pitchFamily="34" charset="0"/>
              </a:rPr>
              <a:t> </a:t>
            </a:r>
            <a:r>
              <a:rPr lang="en-US" sz="1600" b="0" dirty="0" err="1">
                <a:solidFill>
                  <a:schemeClr val="accent1">
                    <a:lumMod val="40000"/>
                    <a:lumOff val="60000"/>
                  </a:schemeClr>
                </a:solidFill>
                <a:latin typeface="Tw Cen MT Condensed Extra Bold" pitchFamily="34" charset="0"/>
              </a:rPr>
              <a:t>Quba</a:t>
            </a:r>
            <a:endParaRPr lang="en-US" sz="1600" b="0" dirty="0">
              <a:solidFill>
                <a:schemeClr val="accent1">
                  <a:lumMod val="40000"/>
                  <a:lumOff val="60000"/>
                </a:schemeClr>
              </a:solidFill>
              <a:latin typeface="Tw Cen MT Condensed Extra Bold" pitchFamily="34" charset="0"/>
            </a:endParaRPr>
          </a:p>
        </p:txBody>
      </p:sp>
      <p:grpSp>
        <p:nvGrpSpPr>
          <p:cNvPr id="2" name="Group 32"/>
          <p:cNvGrpSpPr/>
          <p:nvPr/>
        </p:nvGrpSpPr>
        <p:grpSpPr>
          <a:xfrm>
            <a:off x="1813621" y="246896"/>
            <a:ext cx="3027320" cy="484624"/>
            <a:chOff x="1813621" y="246896"/>
            <a:chExt cx="3027320" cy="484624"/>
          </a:xfrm>
        </p:grpSpPr>
        <p:cxnSp>
          <p:nvCxnSpPr>
            <p:cNvPr id="23" name="Straight Arrow Connector 22"/>
            <p:cNvCxnSpPr>
              <a:stCxn id="25" idx="3"/>
            </p:cNvCxnSpPr>
            <p:nvPr/>
          </p:nvCxnSpPr>
          <p:spPr bwMode="auto">
            <a:xfrm>
              <a:off x="3979150" y="372348"/>
              <a:ext cx="861791" cy="359172"/>
            </a:xfrm>
            <a:prstGeom prst="straightConnector1">
              <a:avLst/>
            </a:prstGeom>
            <a:blipFill dpi="0" rotWithShape="0">
              <a:blip r:embed="rId4" cstate="print"/>
              <a:srcRect/>
              <a:stretch>
                <a:fillRect/>
              </a:stretch>
            </a:blipFill>
            <a:ln w="28575" cap="flat" cmpd="sng" algn="ctr">
              <a:solidFill>
                <a:srgbClr val="FF0000"/>
              </a:solidFill>
              <a:prstDash val="solid"/>
              <a:round/>
              <a:headEnd type="none" w="med" len="med"/>
              <a:tailEnd type="arrow"/>
            </a:ln>
            <a:effectLst/>
          </p:spPr>
        </p:cxnSp>
        <p:sp>
          <p:nvSpPr>
            <p:cNvPr id="25" name="TextBox 24"/>
            <p:cNvSpPr txBox="1"/>
            <p:nvPr/>
          </p:nvSpPr>
          <p:spPr>
            <a:xfrm>
              <a:off x="1813621" y="246896"/>
              <a:ext cx="2165529" cy="250903"/>
            </a:xfrm>
            <a:prstGeom prst="rect">
              <a:avLst/>
            </a:prstGeom>
            <a:noFill/>
          </p:spPr>
          <p:txBody>
            <a:bodyPr wrap="none" rtlCol="0" anchor="ctr">
              <a:spAutoFit/>
            </a:bodyPr>
            <a:lstStyle/>
            <a:p>
              <a:r>
                <a:rPr lang="en-US" sz="1600" b="0" dirty="0">
                  <a:solidFill>
                    <a:srgbClr val="FFFF00"/>
                  </a:solidFill>
                  <a:latin typeface="Tw Cen MT Condensed Extra Bold" pitchFamily="34" charset="0"/>
                </a:rPr>
                <a:t>Site of the Battle of </a:t>
              </a:r>
              <a:r>
                <a:rPr lang="en-US" sz="1600" b="0" dirty="0" err="1">
                  <a:solidFill>
                    <a:srgbClr val="FFFF00"/>
                  </a:solidFill>
                  <a:latin typeface="Tw Cen MT Condensed Extra Bold" pitchFamily="34" charset="0"/>
                </a:rPr>
                <a:t>Uhud</a:t>
              </a:r>
              <a:endParaRPr lang="en-US" sz="1600" b="0" dirty="0">
                <a:solidFill>
                  <a:srgbClr val="FFFF00"/>
                </a:solidFill>
                <a:latin typeface="Tw Cen MT Condensed Extra Bold" pitchFamily="34" charset="0"/>
              </a:endParaRPr>
            </a:p>
          </p:txBody>
        </p:sp>
      </p:grpSp>
      <p:grpSp>
        <p:nvGrpSpPr>
          <p:cNvPr id="3" name="Group 55"/>
          <p:cNvGrpSpPr/>
          <p:nvPr/>
        </p:nvGrpSpPr>
        <p:grpSpPr>
          <a:xfrm>
            <a:off x="4809834" y="791308"/>
            <a:ext cx="907621" cy="2066192"/>
            <a:chOff x="4809834" y="791308"/>
            <a:chExt cx="907621" cy="2066192"/>
          </a:xfrm>
        </p:grpSpPr>
        <p:sp>
          <p:nvSpPr>
            <p:cNvPr id="28" name="Freeform 27"/>
            <p:cNvSpPr/>
            <p:nvPr/>
          </p:nvSpPr>
          <p:spPr bwMode="auto">
            <a:xfrm>
              <a:off x="4834304" y="791308"/>
              <a:ext cx="19050" cy="2066192"/>
            </a:xfrm>
            <a:custGeom>
              <a:avLst/>
              <a:gdLst>
                <a:gd name="connsiteX0" fmla="*/ 19050 w 19050"/>
                <a:gd name="connsiteY0" fmla="*/ 2066192 h 2066192"/>
                <a:gd name="connsiteX1" fmla="*/ 1465 w 19050"/>
                <a:gd name="connsiteY1" fmla="*/ 1863969 h 2066192"/>
                <a:gd name="connsiteX2" fmla="*/ 10258 w 19050"/>
                <a:gd name="connsiteY2" fmla="*/ 879230 h 2066192"/>
                <a:gd name="connsiteX3" fmla="*/ 10258 w 19050"/>
                <a:gd name="connsiteY3" fmla="*/ 0 h 2066192"/>
              </a:gdLst>
              <a:ahLst/>
              <a:cxnLst>
                <a:cxn ang="0">
                  <a:pos x="connsiteX0" y="connsiteY0"/>
                </a:cxn>
                <a:cxn ang="0">
                  <a:pos x="connsiteX1" y="connsiteY1"/>
                </a:cxn>
                <a:cxn ang="0">
                  <a:pos x="connsiteX2" y="connsiteY2"/>
                </a:cxn>
                <a:cxn ang="0">
                  <a:pos x="connsiteX3" y="connsiteY3"/>
                </a:cxn>
              </a:cxnLst>
              <a:rect l="l" t="t" r="r" b="b"/>
              <a:pathLst>
                <a:path w="19050" h="2066192">
                  <a:moveTo>
                    <a:pt x="19050" y="2066192"/>
                  </a:moveTo>
                  <a:cubicBezTo>
                    <a:pt x="10990" y="2063994"/>
                    <a:pt x="2930" y="2061796"/>
                    <a:pt x="1465" y="1863969"/>
                  </a:cubicBezTo>
                  <a:cubicBezTo>
                    <a:pt x="0" y="1666142"/>
                    <a:pt x="8793" y="1189891"/>
                    <a:pt x="10258" y="879230"/>
                  </a:cubicBezTo>
                  <a:cubicBezTo>
                    <a:pt x="11723" y="568569"/>
                    <a:pt x="10990" y="284284"/>
                    <a:pt x="10258" y="0"/>
                  </a:cubicBezTo>
                </a:path>
              </a:pathLst>
            </a:custGeom>
            <a:noFill/>
            <a:ln w="412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30" name="TextBox 29"/>
            <p:cNvSpPr txBox="1"/>
            <p:nvPr/>
          </p:nvSpPr>
          <p:spPr>
            <a:xfrm>
              <a:off x="4809834" y="1354079"/>
              <a:ext cx="907621" cy="250903"/>
            </a:xfrm>
            <a:prstGeom prst="rect">
              <a:avLst/>
            </a:prstGeom>
            <a:noFill/>
          </p:spPr>
          <p:txBody>
            <a:bodyPr wrap="none" rtlCol="0" anchor="ctr">
              <a:spAutoFit/>
            </a:bodyPr>
            <a:lstStyle/>
            <a:p>
              <a:r>
                <a:rPr lang="en-US" sz="1600" b="0" dirty="0">
                  <a:solidFill>
                    <a:srgbClr val="99FF33"/>
                  </a:solidFill>
                  <a:latin typeface="Tw Cen MT Condensed Extra Bold" pitchFamily="34" charset="0"/>
                </a:rPr>
                <a:t>2.4 miles</a:t>
              </a:r>
            </a:p>
          </p:txBody>
        </p:sp>
      </p:grpSp>
      <p:grpSp>
        <p:nvGrpSpPr>
          <p:cNvPr id="4" name="Group 34"/>
          <p:cNvGrpSpPr/>
          <p:nvPr/>
        </p:nvGrpSpPr>
        <p:grpSpPr>
          <a:xfrm>
            <a:off x="4589585" y="2980592"/>
            <a:ext cx="1174766" cy="1705708"/>
            <a:chOff x="4589585" y="2980592"/>
            <a:chExt cx="1174766" cy="1705708"/>
          </a:xfrm>
        </p:grpSpPr>
        <p:sp>
          <p:nvSpPr>
            <p:cNvPr id="29" name="Freeform 28"/>
            <p:cNvSpPr/>
            <p:nvPr/>
          </p:nvSpPr>
          <p:spPr bwMode="auto">
            <a:xfrm>
              <a:off x="4589585" y="2980592"/>
              <a:ext cx="571500" cy="1705708"/>
            </a:xfrm>
            <a:custGeom>
              <a:avLst/>
              <a:gdLst>
                <a:gd name="connsiteX0" fmla="*/ 211015 w 571500"/>
                <a:gd name="connsiteY0" fmla="*/ 0 h 1705708"/>
                <a:gd name="connsiteX1" fmla="*/ 79130 w 571500"/>
                <a:gd name="connsiteY1" fmla="*/ 43962 h 1705708"/>
                <a:gd name="connsiteX2" fmla="*/ 43961 w 571500"/>
                <a:gd name="connsiteY2" fmla="*/ 167054 h 1705708"/>
                <a:gd name="connsiteX3" fmla="*/ 70338 w 571500"/>
                <a:gd name="connsiteY3" fmla="*/ 351693 h 1705708"/>
                <a:gd name="connsiteX4" fmla="*/ 465992 w 571500"/>
                <a:gd name="connsiteY4" fmla="*/ 1362808 h 1705708"/>
                <a:gd name="connsiteX5" fmla="*/ 545123 w 571500"/>
                <a:gd name="connsiteY5" fmla="*/ 1600200 h 1705708"/>
                <a:gd name="connsiteX6" fmla="*/ 571500 w 571500"/>
                <a:gd name="connsiteY6" fmla="*/ 1705708 h 170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 h="1705708">
                  <a:moveTo>
                    <a:pt x="211015" y="0"/>
                  </a:moveTo>
                  <a:cubicBezTo>
                    <a:pt x="158993" y="8060"/>
                    <a:pt x="106972" y="16120"/>
                    <a:pt x="79130" y="43962"/>
                  </a:cubicBezTo>
                  <a:cubicBezTo>
                    <a:pt x="51288" y="71804"/>
                    <a:pt x="45426" y="115766"/>
                    <a:pt x="43961" y="167054"/>
                  </a:cubicBezTo>
                  <a:cubicBezTo>
                    <a:pt x="42496" y="218342"/>
                    <a:pt x="0" y="152401"/>
                    <a:pt x="70338" y="351693"/>
                  </a:cubicBezTo>
                  <a:cubicBezTo>
                    <a:pt x="140676" y="550985"/>
                    <a:pt x="386861" y="1154724"/>
                    <a:pt x="465992" y="1362808"/>
                  </a:cubicBezTo>
                  <a:cubicBezTo>
                    <a:pt x="545123" y="1570893"/>
                    <a:pt x="527538" y="1543050"/>
                    <a:pt x="545123" y="1600200"/>
                  </a:cubicBezTo>
                  <a:cubicBezTo>
                    <a:pt x="562708" y="1657350"/>
                    <a:pt x="567104" y="1681529"/>
                    <a:pt x="571500" y="1705708"/>
                  </a:cubicBezTo>
                </a:path>
              </a:pathLst>
            </a:custGeom>
            <a:noFill/>
            <a:ln w="412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31" name="TextBox 30"/>
            <p:cNvSpPr txBox="1"/>
            <p:nvPr/>
          </p:nvSpPr>
          <p:spPr>
            <a:xfrm>
              <a:off x="4856730" y="3722063"/>
              <a:ext cx="907621" cy="250903"/>
            </a:xfrm>
            <a:prstGeom prst="rect">
              <a:avLst/>
            </a:prstGeom>
            <a:noFill/>
          </p:spPr>
          <p:txBody>
            <a:bodyPr wrap="none" rtlCol="0" anchor="ctr">
              <a:spAutoFit/>
            </a:bodyPr>
            <a:lstStyle/>
            <a:p>
              <a:r>
                <a:rPr lang="en-US" sz="1600" b="0" dirty="0">
                  <a:solidFill>
                    <a:srgbClr val="99FF33"/>
                  </a:solidFill>
                  <a:latin typeface="Tw Cen MT Condensed Extra Bold" pitchFamily="34" charset="0"/>
                </a:rPr>
                <a:t>2.2 miles</a:t>
              </a:r>
            </a:p>
          </p:txBody>
        </p:sp>
      </p:grpSp>
      <p:grpSp>
        <p:nvGrpSpPr>
          <p:cNvPr id="6" name="Group 35"/>
          <p:cNvGrpSpPr/>
          <p:nvPr/>
        </p:nvGrpSpPr>
        <p:grpSpPr>
          <a:xfrm>
            <a:off x="914400" y="2971800"/>
            <a:ext cx="3886200" cy="3209192"/>
            <a:chOff x="914400" y="2971800"/>
            <a:chExt cx="3886200" cy="3209192"/>
          </a:xfrm>
        </p:grpSpPr>
        <p:sp>
          <p:nvSpPr>
            <p:cNvPr id="27" name="Freeform 26"/>
            <p:cNvSpPr/>
            <p:nvPr/>
          </p:nvSpPr>
          <p:spPr bwMode="auto">
            <a:xfrm>
              <a:off x="914400" y="2971800"/>
              <a:ext cx="3886200" cy="3209192"/>
            </a:xfrm>
            <a:custGeom>
              <a:avLst/>
              <a:gdLst>
                <a:gd name="connsiteX0" fmla="*/ 0 w 3886200"/>
                <a:gd name="connsiteY0" fmla="*/ 3209192 h 3209192"/>
                <a:gd name="connsiteX1" fmla="*/ 158262 w 3886200"/>
                <a:gd name="connsiteY1" fmla="*/ 2919046 h 3209192"/>
                <a:gd name="connsiteX2" fmla="*/ 298938 w 3886200"/>
                <a:gd name="connsiteY2" fmla="*/ 2708031 h 3209192"/>
                <a:gd name="connsiteX3" fmla="*/ 465992 w 3886200"/>
                <a:gd name="connsiteY3" fmla="*/ 2514600 h 3209192"/>
                <a:gd name="connsiteX4" fmla="*/ 536331 w 3886200"/>
                <a:gd name="connsiteY4" fmla="*/ 2435469 h 3209192"/>
                <a:gd name="connsiteX5" fmla="*/ 685800 w 3886200"/>
                <a:gd name="connsiteY5" fmla="*/ 2277208 h 3209192"/>
                <a:gd name="connsiteX6" fmla="*/ 1002323 w 3886200"/>
                <a:gd name="connsiteY6" fmla="*/ 2022231 h 3209192"/>
                <a:gd name="connsiteX7" fmla="*/ 1186962 w 3886200"/>
                <a:gd name="connsiteY7" fmla="*/ 1863969 h 3209192"/>
                <a:gd name="connsiteX8" fmla="*/ 1441938 w 3886200"/>
                <a:gd name="connsiteY8" fmla="*/ 1696915 h 3209192"/>
                <a:gd name="connsiteX9" fmla="*/ 1626577 w 3886200"/>
                <a:gd name="connsiteY9" fmla="*/ 1485900 h 3209192"/>
                <a:gd name="connsiteX10" fmla="*/ 1758462 w 3886200"/>
                <a:gd name="connsiteY10" fmla="*/ 1310054 h 3209192"/>
                <a:gd name="connsiteX11" fmla="*/ 1890346 w 3886200"/>
                <a:gd name="connsiteY11" fmla="*/ 1178169 h 3209192"/>
                <a:gd name="connsiteX12" fmla="*/ 2145323 w 3886200"/>
                <a:gd name="connsiteY12" fmla="*/ 1019908 h 3209192"/>
                <a:gd name="connsiteX13" fmla="*/ 2347546 w 3886200"/>
                <a:gd name="connsiteY13" fmla="*/ 879231 h 3209192"/>
                <a:gd name="connsiteX14" fmla="*/ 2479431 w 3886200"/>
                <a:gd name="connsiteY14" fmla="*/ 896815 h 3209192"/>
                <a:gd name="connsiteX15" fmla="*/ 2584938 w 3886200"/>
                <a:gd name="connsiteY15" fmla="*/ 896815 h 3209192"/>
                <a:gd name="connsiteX16" fmla="*/ 2699238 w 3886200"/>
                <a:gd name="connsiteY16" fmla="*/ 852854 h 3209192"/>
                <a:gd name="connsiteX17" fmla="*/ 2778369 w 3886200"/>
                <a:gd name="connsiteY17" fmla="*/ 800100 h 3209192"/>
                <a:gd name="connsiteX18" fmla="*/ 2901462 w 3886200"/>
                <a:gd name="connsiteY18" fmla="*/ 764931 h 3209192"/>
                <a:gd name="connsiteX19" fmla="*/ 3024554 w 3886200"/>
                <a:gd name="connsiteY19" fmla="*/ 703385 h 3209192"/>
                <a:gd name="connsiteX20" fmla="*/ 3147646 w 3886200"/>
                <a:gd name="connsiteY20" fmla="*/ 580292 h 3209192"/>
                <a:gd name="connsiteX21" fmla="*/ 3261946 w 3886200"/>
                <a:gd name="connsiteY21" fmla="*/ 474785 h 3209192"/>
                <a:gd name="connsiteX22" fmla="*/ 3402623 w 3886200"/>
                <a:gd name="connsiteY22" fmla="*/ 316523 h 3209192"/>
                <a:gd name="connsiteX23" fmla="*/ 3464169 w 3886200"/>
                <a:gd name="connsiteY23" fmla="*/ 228600 h 3209192"/>
                <a:gd name="connsiteX24" fmla="*/ 3525715 w 3886200"/>
                <a:gd name="connsiteY24" fmla="*/ 167054 h 3209192"/>
                <a:gd name="connsiteX25" fmla="*/ 3622431 w 3886200"/>
                <a:gd name="connsiteY25" fmla="*/ 131885 h 3209192"/>
                <a:gd name="connsiteX26" fmla="*/ 3719146 w 3886200"/>
                <a:gd name="connsiteY26" fmla="*/ 26377 h 3209192"/>
                <a:gd name="connsiteX27" fmla="*/ 3886200 w 3886200"/>
                <a:gd name="connsiteY27" fmla="*/ 0 h 320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6200" h="3209192">
                  <a:moveTo>
                    <a:pt x="0" y="3209192"/>
                  </a:moveTo>
                  <a:cubicBezTo>
                    <a:pt x="54219" y="3105882"/>
                    <a:pt x="108439" y="3002573"/>
                    <a:pt x="158262" y="2919046"/>
                  </a:cubicBezTo>
                  <a:cubicBezTo>
                    <a:pt x="208085" y="2835519"/>
                    <a:pt x="247650" y="2775438"/>
                    <a:pt x="298938" y="2708031"/>
                  </a:cubicBezTo>
                  <a:cubicBezTo>
                    <a:pt x="350226" y="2640624"/>
                    <a:pt x="426427" y="2560027"/>
                    <a:pt x="465992" y="2514600"/>
                  </a:cubicBezTo>
                  <a:cubicBezTo>
                    <a:pt x="505557" y="2469173"/>
                    <a:pt x="499696" y="2475034"/>
                    <a:pt x="536331" y="2435469"/>
                  </a:cubicBezTo>
                  <a:cubicBezTo>
                    <a:pt x="572966" y="2395904"/>
                    <a:pt x="608135" y="2346081"/>
                    <a:pt x="685800" y="2277208"/>
                  </a:cubicBezTo>
                  <a:cubicBezTo>
                    <a:pt x="763465" y="2208335"/>
                    <a:pt x="918796" y="2091104"/>
                    <a:pt x="1002323" y="2022231"/>
                  </a:cubicBezTo>
                  <a:cubicBezTo>
                    <a:pt x="1085850" y="1953358"/>
                    <a:pt x="1113693" y="1918188"/>
                    <a:pt x="1186962" y="1863969"/>
                  </a:cubicBezTo>
                  <a:cubicBezTo>
                    <a:pt x="1260231" y="1809750"/>
                    <a:pt x="1368669" y="1759926"/>
                    <a:pt x="1441938" y="1696915"/>
                  </a:cubicBezTo>
                  <a:cubicBezTo>
                    <a:pt x="1515207" y="1633904"/>
                    <a:pt x="1573823" y="1550377"/>
                    <a:pt x="1626577" y="1485900"/>
                  </a:cubicBezTo>
                  <a:cubicBezTo>
                    <a:pt x="1679331" y="1421423"/>
                    <a:pt x="1714501" y="1361343"/>
                    <a:pt x="1758462" y="1310054"/>
                  </a:cubicBezTo>
                  <a:cubicBezTo>
                    <a:pt x="1802424" y="1258766"/>
                    <a:pt x="1825869" y="1226527"/>
                    <a:pt x="1890346" y="1178169"/>
                  </a:cubicBezTo>
                  <a:cubicBezTo>
                    <a:pt x="1954823" y="1129811"/>
                    <a:pt x="2069123" y="1069731"/>
                    <a:pt x="2145323" y="1019908"/>
                  </a:cubicBezTo>
                  <a:cubicBezTo>
                    <a:pt x="2221523" y="970085"/>
                    <a:pt x="2291861" y="899746"/>
                    <a:pt x="2347546" y="879231"/>
                  </a:cubicBezTo>
                  <a:cubicBezTo>
                    <a:pt x="2403231" y="858716"/>
                    <a:pt x="2439866" y="893884"/>
                    <a:pt x="2479431" y="896815"/>
                  </a:cubicBezTo>
                  <a:cubicBezTo>
                    <a:pt x="2518996" y="899746"/>
                    <a:pt x="2548303" y="904142"/>
                    <a:pt x="2584938" y="896815"/>
                  </a:cubicBezTo>
                  <a:cubicBezTo>
                    <a:pt x="2621573" y="889488"/>
                    <a:pt x="2667000" y="868973"/>
                    <a:pt x="2699238" y="852854"/>
                  </a:cubicBezTo>
                  <a:cubicBezTo>
                    <a:pt x="2731477" y="836735"/>
                    <a:pt x="2744665" y="814754"/>
                    <a:pt x="2778369" y="800100"/>
                  </a:cubicBezTo>
                  <a:cubicBezTo>
                    <a:pt x="2812073" y="785446"/>
                    <a:pt x="2860431" y="781050"/>
                    <a:pt x="2901462" y="764931"/>
                  </a:cubicBezTo>
                  <a:cubicBezTo>
                    <a:pt x="2942493" y="748812"/>
                    <a:pt x="2983523" y="734158"/>
                    <a:pt x="3024554" y="703385"/>
                  </a:cubicBezTo>
                  <a:cubicBezTo>
                    <a:pt x="3065585" y="672612"/>
                    <a:pt x="3108081" y="618392"/>
                    <a:pt x="3147646" y="580292"/>
                  </a:cubicBezTo>
                  <a:cubicBezTo>
                    <a:pt x="3187211" y="542192"/>
                    <a:pt x="3219450" y="518746"/>
                    <a:pt x="3261946" y="474785"/>
                  </a:cubicBezTo>
                  <a:cubicBezTo>
                    <a:pt x="3304442" y="430824"/>
                    <a:pt x="3368919" y="357554"/>
                    <a:pt x="3402623" y="316523"/>
                  </a:cubicBezTo>
                  <a:cubicBezTo>
                    <a:pt x="3436327" y="275492"/>
                    <a:pt x="3443654" y="253511"/>
                    <a:pt x="3464169" y="228600"/>
                  </a:cubicBezTo>
                  <a:cubicBezTo>
                    <a:pt x="3484684" y="203689"/>
                    <a:pt x="3499338" y="183173"/>
                    <a:pt x="3525715" y="167054"/>
                  </a:cubicBezTo>
                  <a:cubicBezTo>
                    <a:pt x="3552092" y="150935"/>
                    <a:pt x="3590193" y="155331"/>
                    <a:pt x="3622431" y="131885"/>
                  </a:cubicBezTo>
                  <a:cubicBezTo>
                    <a:pt x="3654669" y="108439"/>
                    <a:pt x="3675185" y="48358"/>
                    <a:pt x="3719146" y="26377"/>
                  </a:cubicBezTo>
                  <a:cubicBezTo>
                    <a:pt x="3763108" y="4396"/>
                    <a:pt x="3824654" y="2198"/>
                    <a:pt x="3886200" y="0"/>
                  </a:cubicBezTo>
                </a:path>
              </a:pathLst>
            </a:custGeom>
            <a:noFill/>
            <a:ln w="412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32" name="TextBox 31"/>
            <p:cNvSpPr txBox="1"/>
            <p:nvPr/>
          </p:nvSpPr>
          <p:spPr>
            <a:xfrm rot="19375532">
              <a:off x="2301194" y="3918423"/>
              <a:ext cx="907621" cy="250903"/>
            </a:xfrm>
            <a:prstGeom prst="rect">
              <a:avLst/>
            </a:prstGeom>
            <a:noFill/>
          </p:spPr>
          <p:txBody>
            <a:bodyPr wrap="none" rtlCol="0" anchor="ctr">
              <a:spAutoFit/>
            </a:bodyPr>
            <a:lstStyle/>
            <a:p>
              <a:r>
                <a:rPr lang="en-US" sz="1600" b="0" dirty="0">
                  <a:solidFill>
                    <a:srgbClr val="99FF33"/>
                  </a:solidFill>
                  <a:latin typeface="Tw Cen MT Condensed Extra Bold" pitchFamily="34" charset="0"/>
                </a:rPr>
                <a:t>5.9 miles</a:t>
              </a:r>
            </a:p>
          </p:txBody>
        </p:sp>
      </p:grpSp>
      <p:sp>
        <p:nvSpPr>
          <p:cNvPr id="41" name="TextBox 40"/>
          <p:cNvSpPr txBox="1"/>
          <p:nvPr/>
        </p:nvSpPr>
        <p:spPr>
          <a:xfrm>
            <a:off x="2699754" y="2250863"/>
            <a:ext cx="1316386" cy="250903"/>
          </a:xfrm>
          <a:prstGeom prst="rect">
            <a:avLst/>
          </a:prstGeom>
          <a:noFill/>
        </p:spPr>
        <p:txBody>
          <a:bodyPr wrap="none" rtlCol="0" anchor="ctr">
            <a:spAutoFit/>
          </a:bodyPr>
          <a:lstStyle/>
          <a:p>
            <a:r>
              <a:rPr lang="en-US" sz="1600" b="0" dirty="0" err="1">
                <a:solidFill>
                  <a:schemeClr val="accent1">
                    <a:lumMod val="40000"/>
                    <a:lumOff val="60000"/>
                  </a:schemeClr>
                </a:solidFill>
                <a:latin typeface="Tw Cen MT Condensed Extra Bold" pitchFamily="34" charset="0"/>
              </a:rPr>
              <a:t>Masjid</a:t>
            </a:r>
            <a:r>
              <a:rPr lang="en-US" sz="1600" b="0" dirty="0">
                <a:solidFill>
                  <a:schemeClr val="accent1">
                    <a:lumMod val="40000"/>
                    <a:lumOff val="60000"/>
                  </a:schemeClr>
                </a:solidFill>
                <a:latin typeface="Tw Cen MT Condensed Extra Bold" pitchFamily="34" charset="0"/>
              </a:rPr>
              <a:t> al-</a:t>
            </a:r>
            <a:r>
              <a:rPr lang="en-US" sz="1600" b="0" dirty="0" err="1">
                <a:solidFill>
                  <a:schemeClr val="accent1">
                    <a:lumMod val="40000"/>
                    <a:lumOff val="60000"/>
                  </a:schemeClr>
                </a:solidFill>
                <a:latin typeface="Tw Cen MT Condensed Extra Bold" pitchFamily="34" charset="0"/>
              </a:rPr>
              <a:t>Fath</a:t>
            </a:r>
            <a:endParaRPr lang="en-US" sz="1600" b="0" dirty="0">
              <a:solidFill>
                <a:schemeClr val="accent1">
                  <a:lumMod val="40000"/>
                  <a:lumOff val="60000"/>
                </a:schemeClr>
              </a:solidFill>
              <a:latin typeface="Tw Cen MT Condensed Extra Bold" pitchFamily="34" charset="0"/>
            </a:endParaRPr>
          </a:p>
        </p:txBody>
      </p:sp>
      <p:grpSp>
        <p:nvGrpSpPr>
          <p:cNvPr id="7" name="Group 54"/>
          <p:cNvGrpSpPr/>
          <p:nvPr/>
        </p:nvGrpSpPr>
        <p:grpSpPr>
          <a:xfrm>
            <a:off x="308346" y="1547519"/>
            <a:ext cx="1672873" cy="679867"/>
            <a:chOff x="308346" y="1547519"/>
            <a:chExt cx="1672873" cy="679867"/>
          </a:xfrm>
        </p:grpSpPr>
        <p:sp>
          <p:nvSpPr>
            <p:cNvPr id="45" name="TextBox 44"/>
            <p:cNvSpPr txBox="1"/>
            <p:nvPr/>
          </p:nvSpPr>
          <p:spPr>
            <a:xfrm>
              <a:off x="308346" y="1547519"/>
              <a:ext cx="969625" cy="447880"/>
            </a:xfrm>
            <a:prstGeom prst="rect">
              <a:avLst/>
            </a:prstGeom>
            <a:noFill/>
          </p:spPr>
          <p:txBody>
            <a:bodyPr wrap="none" rtlCol="0" anchor="ctr">
              <a:spAutoFit/>
            </a:bodyPr>
            <a:lstStyle/>
            <a:p>
              <a:r>
                <a:rPr lang="en-US" sz="1600" b="0" dirty="0">
                  <a:solidFill>
                    <a:srgbClr val="FFC000"/>
                  </a:solidFill>
                  <a:latin typeface="Tw Cen MT Condensed Extra Bold" pitchFamily="34" charset="0"/>
                </a:rPr>
                <a:t>Islamic</a:t>
              </a:r>
            </a:p>
            <a:p>
              <a:r>
                <a:rPr lang="en-US" sz="1600" b="0" dirty="0">
                  <a:solidFill>
                    <a:srgbClr val="FFC000"/>
                  </a:solidFill>
                  <a:latin typeface="Tw Cen MT Condensed Extra Bold" pitchFamily="34" charset="0"/>
                </a:rPr>
                <a:t>University</a:t>
              </a:r>
            </a:p>
          </p:txBody>
        </p:sp>
        <p:cxnSp>
          <p:nvCxnSpPr>
            <p:cNvPr id="46" name="Straight Arrow Connector 45"/>
            <p:cNvCxnSpPr>
              <a:stCxn id="45" idx="3"/>
            </p:cNvCxnSpPr>
            <p:nvPr/>
          </p:nvCxnSpPr>
          <p:spPr bwMode="auto">
            <a:xfrm>
              <a:off x="1277971" y="1771459"/>
              <a:ext cx="703248" cy="455927"/>
            </a:xfrm>
            <a:prstGeom prst="straightConnector1">
              <a:avLst/>
            </a:prstGeom>
            <a:blipFill dpi="0" rotWithShape="0">
              <a:blip r:embed="rId4" cstate="print"/>
              <a:srcRect/>
              <a:stretch>
                <a:fillRect/>
              </a:stretch>
            </a:blipFill>
            <a:ln w="28575" cap="flat" cmpd="sng" algn="ctr">
              <a:solidFill>
                <a:srgbClr val="FF0000"/>
              </a:solidFill>
              <a:prstDash val="solid"/>
              <a:round/>
              <a:headEnd type="none" w="med" len="med"/>
              <a:tailEnd type="arrow"/>
            </a:ln>
            <a:effectLst/>
          </p:spPr>
        </p:cxnSp>
      </p:grpSp>
      <p:grpSp>
        <p:nvGrpSpPr>
          <p:cNvPr id="22" name="Group 53"/>
          <p:cNvGrpSpPr/>
          <p:nvPr/>
        </p:nvGrpSpPr>
        <p:grpSpPr>
          <a:xfrm>
            <a:off x="893353" y="327247"/>
            <a:ext cx="6887480" cy="5518329"/>
            <a:chOff x="893353" y="327247"/>
            <a:chExt cx="6887480" cy="5518329"/>
          </a:xfrm>
        </p:grpSpPr>
        <p:sp>
          <p:nvSpPr>
            <p:cNvPr id="37" name="Text Box 67"/>
            <p:cNvSpPr txBox="1">
              <a:spLocks noChangeArrowheads="1"/>
            </p:cNvSpPr>
            <p:nvPr/>
          </p:nvSpPr>
          <p:spPr bwMode="auto">
            <a:xfrm rot="19217894">
              <a:off x="1198510" y="4963406"/>
              <a:ext cx="1373838"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Omar </a:t>
              </a:r>
              <a:r>
                <a:rPr lang="en-US" sz="1200" b="0" dirty="0" err="1">
                  <a:solidFill>
                    <a:srgbClr val="F1FE76"/>
                  </a:solidFill>
                  <a:latin typeface="Arial Narrow" pitchFamily="34" charset="0"/>
                </a:rPr>
                <a:t>Ibn</a:t>
              </a:r>
              <a:r>
                <a:rPr lang="en-US" sz="1200" b="0" dirty="0">
                  <a:solidFill>
                    <a:srgbClr val="F1FE76"/>
                  </a:solidFill>
                  <a:latin typeface="Arial Narrow" pitchFamily="34" charset="0"/>
                </a:rPr>
                <a:t> al-</a:t>
              </a:r>
              <a:r>
                <a:rPr lang="en-US" sz="1200" b="0" dirty="0" err="1">
                  <a:solidFill>
                    <a:srgbClr val="F1FE76"/>
                  </a:solidFill>
                  <a:latin typeface="Arial Narrow" pitchFamily="34" charset="0"/>
                </a:rPr>
                <a:t>Khattab</a:t>
              </a:r>
              <a:r>
                <a:rPr lang="en-US" sz="1200" b="0" dirty="0">
                  <a:solidFill>
                    <a:srgbClr val="F1FE76"/>
                  </a:solidFill>
                  <a:latin typeface="Arial Narrow" pitchFamily="34" charset="0"/>
                </a:rPr>
                <a:t> Rd</a:t>
              </a:r>
            </a:p>
          </p:txBody>
        </p:sp>
        <p:sp>
          <p:nvSpPr>
            <p:cNvPr id="38" name="Text Box 67"/>
            <p:cNvSpPr txBox="1">
              <a:spLocks noChangeArrowheads="1"/>
            </p:cNvSpPr>
            <p:nvPr/>
          </p:nvSpPr>
          <p:spPr bwMode="auto">
            <a:xfrm rot="19286575">
              <a:off x="2330135" y="5318022"/>
              <a:ext cx="716606"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Al-</a:t>
              </a:r>
              <a:r>
                <a:rPr lang="en-US" sz="1200" b="0" dirty="0" err="1">
                  <a:solidFill>
                    <a:srgbClr val="F1FE76"/>
                  </a:solidFill>
                  <a:latin typeface="Arial Narrow" pitchFamily="34" charset="0"/>
                </a:rPr>
                <a:t>Hijrah</a:t>
              </a:r>
              <a:r>
                <a:rPr lang="en-US" sz="1200" b="0" dirty="0">
                  <a:solidFill>
                    <a:srgbClr val="F1FE76"/>
                  </a:solidFill>
                  <a:latin typeface="Arial Narrow" pitchFamily="34" charset="0"/>
                </a:rPr>
                <a:t> Rd</a:t>
              </a:r>
            </a:p>
          </p:txBody>
        </p:sp>
        <p:sp>
          <p:nvSpPr>
            <p:cNvPr id="39" name="Text Box 67"/>
            <p:cNvSpPr txBox="1">
              <a:spLocks noChangeArrowheads="1"/>
            </p:cNvSpPr>
            <p:nvPr/>
          </p:nvSpPr>
          <p:spPr bwMode="auto">
            <a:xfrm rot="20946361">
              <a:off x="5453356" y="5660910"/>
              <a:ext cx="958660"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Second Ring Rd</a:t>
              </a:r>
            </a:p>
          </p:txBody>
        </p:sp>
        <p:sp>
          <p:nvSpPr>
            <p:cNvPr id="40" name="Text Box 67"/>
            <p:cNvSpPr txBox="1">
              <a:spLocks noChangeArrowheads="1"/>
            </p:cNvSpPr>
            <p:nvPr/>
          </p:nvSpPr>
          <p:spPr bwMode="auto">
            <a:xfrm rot="16200000">
              <a:off x="4448614" y="1883286"/>
              <a:ext cx="811184"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King Fahd Rd</a:t>
              </a:r>
            </a:p>
          </p:txBody>
        </p:sp>
        <p:sp>
          <p:nvSpPr>
            <p:cNvPr id="43" name="Text Box 67"/>
            <p:cNvSpPr txBox="1">
              <a:spLocks noChangeArrowheads="1"/>
            </p:cNvSpPr>
            <p:nvPr/>
          </p:nvSpPr>
          <p:spPr bwMode="auto">
            <a:xfrm rot="18755655">
              <a:off x="6801762" y="608446"/>
              <a:ext cx="747064"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Airport Road</a:t>
              </a:r>
            </a:p>
          </p:txBody>
        </p:sp>
        <p:sp>
          <p:nvSpPr>
            <p:cNvPr id="44" name="Text Box 67"/>
            <p:cNvSpPr txBox="1">
              <a:spLocks noChangeArrowheads="1"/>
            </p:cNvSpPr>
            <p:nvPr/>
          </p:nvSpPr>
          <p:spPr bwMode="auto">
            <a:xfrm rot="676851">
              <a:off x="1643458" y="2715590"/>
              <a:ext cx="788742"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err="1">
                  <a:solidFill>
                    <a:srgbClr val="F1FE76"/>
                  </a:solidFill>
                  <a:latin typeface="Arial Narrow" pitchFamily="34" charset="0"/>
                </a:rPr>
                <a:t>Assalaam</a:t>
              </a:r>
              <a:r>
                <a:rPr lang="en-US" sz="1200" b="0" dirty="0">
                  <a:solidFill>
                    <a:srgbClr val="F1FE76"/>
                  </a:solidFill>
                  <a:latin typeface="Arial Narrow" pitchFamily="34" charset="0"/>
                </a:rPr>
                <a:t> Rd</a:t>
              </a:r>
            </a:p>
          </p:txBody>
        </p:sp>
        <p:sp>
          <p:nvSpPr>
            <p:cNvPr id="50" name="Text Box 67"/>
            <p:cNvSpPr txBox="1">
              <a:spLocks noChangeArrowheads="1"/>
            </p:cNvSpPr>
            <p:nvPr/>
          </p:nvSpPr>
          <p:spPr bwMode="auto">
            <a:xfrm rot="21238296">
              <a:off x="6499392" y="2630523"/>
              <a:ext cx="1281441"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King Abdul Aziz Street</a:t>
              </a:r>
            </a:p>
          </p:txBody>
        </p:sp>
        <p:sp>
          <p:nvSpPr>
            <p:cNvPr id="51" name="Text Box 67"/>
            <p:cNvSpPr txBox="1">
              <a:spLocks noChangeArrowheads="1"/>
            </p:cNvSpPr>
            <p:nvPr/>
          </p:nvSpPr>
          <p:spPr bwMode="auto">
            <a:xfrm rot="2492476">
              <a:off x="1030919" y="687494"/>
              <a:ext cx="1281120"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Khalid </a:t>
              </a:r>
              <a:r>
                <a:rPr lang="en-US" sz="1200" b="0" dirty="0" err="1">
                  <a:solidFill>
                    <a:srgbClr val="F1FE76"/>
                  </a:solidFill>
                  <a:latin typeface="Arial Narrow" pitchFamily="34" charset="0"/>
                </a:rPr>
                <a:t>Ibn</a:t>
              </a:r>
              <a:r>
                <a:rPr lang="en-US" sz="1200" b="0" dirty="0">
                  <a:solidFill>
                    <a:srgbClr val="F1FE76"/>
                  </a:solidFill>
                  <a:latin typeface="Arial Narrow" pitchFamily="34" charset="0"/>
                </a:rPr>
                <a:t> al-</a:t>
              </a:r>
              <a:r>
                <a:rPr lang="en-US" sz="1200" b="0" dirty="0" err="1">
                  <a:solidFill>
                    <a:srgbClr val="F1FE76"/>
                  </a:solidFill>
                  <a:latin typeface="Arial Narrow" pitchFamily="34" charset="0"/>
                </a:rPr>
                <a:t>Walid</a:t>
              </a:r>
              <a:r>
                <a:rPr lang="en-US" sz="1200" b="0" dirty="0">
                  <a:solidFill>
                    <a:srgbClr val="F1FE76"/>
                  </a:solidFill>
                  <a:latin typeface="Arial Narrow" pitchFamily="34" charset="0"/>
                </a:rPr>
                <a:t> Rd</a:t>
              </a:r>
            </a:p>
          </p:txBody>
        </p:sp>
        <p:sp>
          <p:nvSpPr>
            <p:cNvPr id="52" name="Text Box 67"/>
            <p:cNvSpPr txBox="1">
              <a:spLocks noChangeArrowheads="1"/>
            </p:cNvSpPr>
            <p:nvPr/>
          </p:nvSpPr>
          <p:spPr bwMode="auto">
            <a:xfrm rot="17061680">
              <a:off x="544026" y="4178043"/>
              <a:ext cx="883319"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Universities Rd</a:t>
              </a:r>
            </a:p>
          </p:txBody>
        </p:sp>
        <p:sp>
          <p:nvSpPr>
            <p:cNvPr id="53" name="Text Box 67"/>
            <p:cNvSpPr txBox="1">
              <a:spLocks noChangeArrowheads="1"/>
            </p:cNvSpPr>
            <p:nvPr/>
          </p:nvSpPr>
          <p:spPr bwMode="auto">
            <a:xfrm rot="1955075">
              <a:off x="6112635" y="4837398"/>
              <a:ext cx="1087862" cy="184666"/>
            </a:xfrm>
            <a:prstGeom prst="rect">
              <a:avLst/>
            </a:prstGeom>
            <a:solidFill>
              <a:srgbClr val="990000"/>
            </a:solidFill>
            <a:ln w="38100">
              <a:noFill/>
              <a:miter lim="800000"/>
              <a:headEnd/>
              <a:tailEnd/>
            </a:ln>
          </p:spPr>
          <p:txBody>
            <a:bodyPr wrap="none" lIns="18288" tIns="0" rIns="18288" bIns="0">
              <a:spAutoFit/>
            </a:bodyPr>
            <a:lstStyle/>
            <a:p>
              <a:pPr algn="l">
                <a:lnSpc>
                  <a:spcPct val="100000"/>
                </a:lnSpc>
                <a:spcBef>
                  <a:spcPct val="0"/>
                </a:spcBef>
                <a:buClrTx/>
                <a:buSzTx/>
              </a:pPr>
              <a:r>
                <a:rPr lang="en-US" sz="1200" b="0" dirty="0">
                  <a:solidFill>
                    <a:srgbClr val="F1FE76"/>
                  </a:solidFill>
                  <a:latin typeface="Arial Narrow" pitchFamily="34" charset="0"/>
                </a:rPr>
                <a:t>Ali </a:t>
              </a:r>
              <a:r>
                <a:rPr lang="en-US" sz="1200" b="0" dirty="0" err="1">
                  <a:solidFill>
                    <a:srgbClr val="F1FE76"/>
                  </a:solidFill>
                  <a:latin typeface="Arial Narrow" pitchFamily="34" charset="0"/>
                </a:rPr>
                <a:t>Ibn</a:t>
              </a:r>
              <a:r>
                <a:rPr lang="en-US" sz="1200" b="0" dirty="0">
                  <a:solidFill>
                    <a:srgbClr val="F1FE76"/>
                  </a:solidFill>
                  <a:latin typeface="Arial Narrow" pitchFamily="34" charset="0"/>
                </a:rPr>
                <a:t> </a:t>
              </a:r>
              <a:r>
                <a:rPr lang="en-US" sz="1200" b="0" dirty="0" err="1">
                  <a:solidFill>
                    <a:srgbClr val="F1FE76"/>
                  </a:solidFill>
                  <a:latin typeface="Arial Narrow" pitchFamily="34" charset="0"/>
                </a:rPr>
                <a:t>Abi</a:t>
              </a:r>
              <a:r>
                <a:rPr lang="en-US" sz="1200" b="0" dirty="0">
                  <a:solidFill>
                    <a:srgbClr val="F1FE76"/>
                  </a:solidFill>
                  <a:latin typeface="Arial Narrow" pitchFamily="34" charset="0"/>
                </a:rPr>
                <a:t> </a:t>
              </a:r>
              <a:r>
                <a:rPr lang="en-US" sz="1200" b="0" dirty="0" err="1">
                  <a:solidFill>
                    <a:srgbClr val="F1FE76"/>
                  </a:solidFill>
                  <a:latin typeface="Arial Narrow" pitchFamily="34" charset="0"/>
                </a:rPr>
                <a:t>Talib</a:t>
              </a:r>
              <a:r>
                <a:rPr lang="en-US" sz="1200" b="0" dirty="0">
                  <a:solidFill>
                    <a:srgbClr val="F1FE76"/>
                  </a:solidFill>
                  <a:latin typeface="Arial Narrow" pitchFamily="34" charset="0"/>
                </a:rPr>
                <a:t> Rd</a:t>
              </a:r>
            </a:p>
          </p:txBody>
        </p:sp>
      </p:grpSp>
      <p:grpSp>
        <p:nvGrpSpPr>
          <p:cNvPr id="24" name="Group 63"/>
          <p:cNvGrpSpPr/>
          <p:nvPr/>
        </p:nvGrpSpPr>
        <p:grpSpPr>
          <a:xfrm>
            <a:off x="1002323" y="401729"/>
            <a:ext cx="4419459" cy="5884771"/>
            <a:chOff x="1002323" y="401729"/>
            <a:chExt cx="4419459" cy="5884771"/>
          </a:xfrm>
        </p:grpSpPr>
        <p:sp>
          <p:nvSpPr>
            <p:cNvPr id="9" name="Oval 8"/>
            <p:cNvSpPr/>
            <p:nvPr/>
          </p:nvSpPr>
          <p:spPr bwMode="auto">
            <a:xfrm>
              <a:off x="1002323" y="6189785"/>
              <a:ext cx="70339" cy="96715"/>
            </a:xfrm>
            <a:prstGeom prst="ellipse">
              <a:avLst/>
            </a:prstGeom>
            <a:solidFill>
              <a:srgbClr val="FF0000"/>
            </a:solid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10" name="Oval 9"/>
            <p:cNvSpPr/>
            <p:nvPr/>
          </p:nvSpPr>
          <p:spPr bwMode="auto">
            <a:xfrm>
              <a:off x="2965875" y="1902225"/>
              <a:ext cx="70339" cy="96715"/>
            </a:xfrm>
            <a:prstGeom prst="ellipse">
              <a:avLst/>
            </a:prstGeom>
            <a:solidFill>
              <a:srgbClr val="FF0000"/>
            </a:solid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11" name="Oval 10"/>
            <p:cNvSpPr/>
            <p:nvPr/>
          </p:nvSpPr>
          <p:spPr bwMode="auto">
            <a:xfrm>
              <a:off x="5351443" y="401729"/>
              <a:ext cx="70339" cy="96715"/>
            </a:xfrm>
            <a:prstGeom prst="ellipse">
              <a:avLst/>
            </a:prstGeom>
            <a:solidFill>
              <a:srgbClr val="FF0000"/>
            </a:solid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2" name="Oval 11"/>
            <p:cNvSpPr/>
            <p:nvPr/>
          </p:nvSpPr>
          <p:spPr bwMode="auto">
            <a:xfrm>
              <a:off x="4826859" y="2857633"/>
              <a:ext cx="70339" cy="96715"/>
            </a:xfrm>
            <a:prstGeom prst="ellipse">
              <a:avLst/>
            </a:prstGeom>
            <a:solidFill>
              <a:srgbClr val="FF0000"/>
            </a:solid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14" name="Oval 13"/>
            <p:cNvSpPr/>
            <p:nvPr/>
          </p:nvSpPr>
          <p:spPr bwMode="auto">
            <a:xfrm>
              <a:off x="5184411" y="4639489"/>
              <a:ext cx="70339" cy="96715"/>
            </a:xfrm>
            <a:prstGeom prst="ellipse">
              <a:avLst/>
            </a:prstGeom>
            <a:solidFill>
              <a:srgbClr val="FF0000"/>
            </a:solid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42" name="Oval 41"/>
            <p:cNvSpPr/>
            <p:nvPr/>
          </p:nvSpPr>
          <p:spPr bwMode="auto">
            <a:xfrm>
              <a:off x="3968163" y="2324241"/>
              <a:ext cx="70339" cy="96715"/>
            </a:xfrm>
            <a:prstGeom prst="ellipse">
              <a:avLst/>
            </a:prstGeom>
            <a:solidFill>
              <a:srgbClr val="FF0000"/>
            </a:solid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13" name="Oval 12"/>
            <p:cNvSpPr/>
            <p:nvPr/>
          </p:nvSpPr>
          <p:spPr bwMode="auto">
            <a:xfrm>
              <a:off x="5049595" y="4276081"/>
              <a:ext cx="70339" cy="96715"/>
            </a:xfrm>
            <a:prstGeom prst="ellipse">
              <a:avLst/>
            </a:prstGeom>
            <a:solidFill>
              <a:srgbClr val="FF0000"/>
            </a:solid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15" name="Oval 14"/>
            <p:cNvSpPr/>
            <p:nvPr/>
          </p:nvSpPr>
          <p:spPr bwMode="auto">
            <a:xfrm>
              <a:off x="5111139" y="2957281"/>
              <a:ext cx="70339" cy="96715"/>
            </a:xfrm>
            <a:prstGeom prst="ellipse">
              <a:avLst/>
            </a:prstGeom>
            <a:solidFill>
              <a:srgbClr val="FF0000"/>
            </a:solid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grpSp>
      <p:sp>
        <p:nvSpPr>
          <p:cNvPr id="65" name="Line Callout 2 (No Border) 64" hidden="1"/>
          <p:cNvSpPr>
            <a:spLocks/>
          </p:cNvSpPr>
          <p:nvPr/>
        </p:nvSpPr>
        <p:spPr bwMode="auto">
          <a:xfrm>
            <a:off x="3352800" y="664169"/>
            <a:ext cx="5791200" cy="1923604"/>
          </a:xfrm>
          <a:prstGeom prst="callout2">
            <a:avLst>
              <a:gd name="adj1" fmla="val 3741"/>
              <a:gd name="adj2" fmla="val 49421"/>
              <a:gd name="adj3" fmla="val 5037"/>
              <a:gd name="adj4" fmla="val -444"/>
              <a:gd name="adj5" fmla="val 28546"/>
              <a:gd name="adj6" fmla="val -5889"/>
            </a:avLst>
          </a:prstGeom>
          <a:blipFill dpi="0" rotWithShape="1">
            <a:blip r:embed="rId5" cstate="print"/>
            <a:srcRect/>
            <a:stretch>
              <a:fillRect/>
            </a:stretch>
          </a:blipFill>
          <a:ln w="44450" algn="ctr">
            <a:solidFill>
              <a:srgbClr val="F2A100"/>
            </a:solidFill>
            <a:round/>
            <a:headEnd type="diamond" w="med" len="med"/>
            <a:tailEnd type="stealth" w="lg" len="lg"/>
          </a:ln>
        </p:spPr>
        <p:txBody>
          <a:bodyPr wrap="square" lIns="731520" tIns="731520" rIns="731520" bIns="731520">
            <a:spAutoFit/>
          </a:bodyPr>
          <a:lstStyle/>
          <a:p>
            <a:pPr algn="ctr"/>
            <a:r>
              <a:rPr lang="en-US" sz="2000" b="1" i="0" dirty="0" err="1">
                <a:solidFill>
                  <a:srgbClr val="008000"/>
                </a:solidFill>
                <a:cs typeface="mohammad bold art 1" pitchFamily="2" charset="-78"/>
              </a:rPr>
              <a:t>Masjid</a:t>
            </a:r>
            <a:r>
              <a:rPr lang="en-US" sz="2000" b="1" i="0" dirty="0">
                <a:solidFill>
                  <a:srgbClr val="008000"/>
                </a:solidFill>
                <a:cs typeface="mohammad bold art 1" pitchFamily="2" charset="-78"/>
              </a:rPr>
              <a:t> al-</a:t>
            </a:r>
            <a:r>
              <a:rPr lang="en-US" sz="2000" b="1" i="0" dirty="0" err="1">
                <a:solidFill>
                  <a:srgbClr val="008000"/>
                </a:solidFill>
                <a:cs typeface="mohammad bold art 1" pitchFamily="2" charset="-78"/>
              </a:rPr>
              <a:t>Qiblatain</a:t>
            </a:r>
            <a:endParaRPr lang="ar-EG" sz="2000" b="1" i="0" dirty="0">
              <a:solidFill>
                <a:srgbClr val="008000"/>
              </a:solidFill>
              <a:cs typeface="mohammad bold art 1" pitchFamily="2" charset="-78"/>
            </a:endParaRPr>
          </a:p>
          <a:p>
            <a:pPr algn="ctr"/>
            <a:endParaRPr lang="en-US" sz="1000" b="1" i="0" dirty="0">
              <a:solidFill>
                <a:srgbClr val="663300"/>
              </a:solidFill>
              <a:cs typeface="mohammad bold art 1" pitchFamily="2" charset="-78"/>
            </a:endParaRPr>
          </a:p>
          <a:p>
            <a:pPr algn="ctr"/>
            <a:endParaRPr lang="ar-EG" sz="1000" b="1" i="0" dirty="0">
              <a:solidFill>
                <a:srgbClr val="663300"/>
              </a:solidFill>
              <a:cs typeface="mohammad bold art 1" pitchFamily="2" charset="-78"/>
            </a:endParaRPr>
          </a:p>
        </p:txBody>
      </p:sp>
      <p:sp>
        <p:nvSpPr>
          <p:cNvPr id="48" name="Rounded Rectangular Callout 47"/>
          <p:cNvSpPr/>
          <p:nvPr/>
        </p:nvSpPr>
        <p:spPr bwMode="auto">
          <a:xfrm>
            <a:off x="3238052" y="645459"/>
            <a:ext cx="5733826" cy="4023360"/>
          </a:xfrm>
          <a:prstGeom prst="wedgeRoundRectCallout">
            <a:avLst>
              <a:gd name="adj1" fmla="val -53103"/>
              <a:gd name="adj2" fmla="val -18516"/>
              <a:gd name="adj3" fmla="val 16667"/>
            </a:avLst>
          </a:prstGeom>
          <a:blipFill dpi="0" rotWithShape="0">
            <a:blip r:embed="rId6" cstate="print"/>
            <a:srcRect/>
            <a:stretch>
              <a:fillRect/>
            </a:stretch>
          </a:blip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49" name="Rounded Rectangular Callout 48"/>
          <p:cNvSpPr/>
          <p:nvPr/>
        </p:nvSpPr>
        <p:spPr bwMode="auto">
          <a:xfrm>
            <a:off x="4093698" y="1041009"/>
            <a:ext cx="5036234" cy="3713871"/>
          </a:xfrm>
          <a:prstGeom prst="wedgeRoundRectCallout">
            <a:avLst>
              <a:gd name="adj1" fmla="val -51280"/>
              <a:gd name="adj2" fmla="val -12395"/>
              <a:gd name="adj3" fmla="val 16667"/>
            </a:avLst>
          </a:prstGeom>
          <a:blipFill dpi="0" rotWithShape="0">
            <a:blip r:embed="rId7" cstate="print"/>
            <a:srcRect/>
            <a:stretch>
              <a:fillRect/>
            </a:stretch>
          </a:blip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57" name="Rounded Rectangular Callout 56"/>
          <p:cNvSpPr/>
          <p:nvPr/>
        </p:nvSpPr>
        <p:spPr bwMode="auto">
          <a:xfrm>
            <a:off x="0" y="829994"/>
            <a:ext cx="3784209" cy="3530991"/>
          </a:xfrm>
          <a:prstGeom prst="wedgeRoundRectCallout">
            <a:avLst>
              <a:gd name="adj1" fmla="val 54260"/>
              <a:gd name="adj2" fmla="val -7619"/>
              <a:gd name="adj3" fmla="val 16667"/>
            </a:avLst>
          </a:prstGeom>
          <a:blipFill dpi="0" rotWithShape="0">
            <a:blip r:embed="rId8" cstate="print"/>
            <a:srcRect/>
            <a:stretch>
              <a:fillRect/>
            </a:stretch>
          </a:blip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58" name="Rounded Rectangular Callout 57"/>
          <p:cNvSpPr/>
          <p:nvPr/>
        </p:nvSpPr>
        <p:spPr bwMode="auto">
          <a:xfrm>
            <a:off x="98469" y="154740"/>
            <a:ext cx="5120640" cy="4037429"/>
          </a:xfrm>
          <a:prstGeom prst="wedgeRoundRectCallout">
            <a:avLst>
              <a:gd name="adj1" fmla="val 46708"/>
              <a:gd name="adj2" fmla="val 52361"/>
              <a:gd name="adj3" fmla="val 16667"/>
            </a:avLst>
          </a:prstGeom>
          <a:blipFill dpi="0" rotWithShape="0">
            <a:blip r:embed="rId9" cstate="print"/>
            <a:srcRect/>
            <a:stretch>
              <a:fillRect/>
            </a:stretch>
          </a:blip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59" name="Rounded Rectangular Callout 58"/>
          <p:cNvSpPr/>
          <p:nvPr/>
        </p:nvSpPr>
        <p:spPr bwMode="auto">
          <a:xfrm>
            <a:off x="393896" y="154744"/>
            <a:ext cx="5134718" cy="4360988"/>
          </a:xfrm>
          <a:prstGeom prst="wedgeRoundRectCallout">
            <a:avLst>
              <a:gd name="adj1" fmla="val 42192"/>
              <a:gd name="adj2" fmla="val 53470"/>
              <a:gd name="adj3" fmla="val 16667"/>
            </a:avLst>
          </a:prstGeom>
          <a:blipFill dpi="0" rotWithShape="0">
            <a:blip r:embed="rId10" cstate="print"/>
            <a:srcRect/>
            <a:stretch>
              <a:fillRect/>
            </a:stretch>
          </a:blip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60" name="Rounded Rectangular Callout 59"/>
          <p:cNvSpPr/>
          <p:nvPr/>
        </p:nvSpPr>
        <p:spPr bwMode="auto">
          <a:xfrm>
            <a:off x="998799" y="1167620"/>
            <a:ext cx="6217920" cy="4951828"/>
          </a:xfrm>
          <a:prstGeom prst="wedgeRoundRectCallout">
            <a:avLst>
              <a:gd name="adj1" fmla="val -47756"/>
              <a:gd name="adj2" fmla="val 52273"/>
              <a:gd name="adj3" fmla="val 16667"/>
            </a:avLst>
          </a:prstGeom>
          <a:blipFill dpi="0" rotWithShape="0">
            <a:blip r:embed="rId11" cstate="print"/>
            <a:srcRect/>
            <a:stretch>
              <a:fillRect/>
            </a:stretch>
          </a:blip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80">
                                          <p:stCondLst>
                                            <p:cond delay="0"/>
                                          </p:stCondLst>
                                        </p:cTn>
                                        <p:tgtEl>
                                          <p:spTgt spid="24"/>
                                        </p:tgtEl>
                                      </p:cBhvr>
                                    </p:animEffect>
                                    <p:anim calcmode="lin" valueType="num">
                                      <p:cBhvr>
                                        <p:cTn id="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3" dur="26">
                                          <p:stCondLst>
                                            <p:cond delay="650"/>
                                          </p:stCondLst>
                                        </p:cTn>
                                        <p:tgtEl>
                                          <p:spTgt spid="24"/>
                                        </p:tgtEl>
                                      </p:cBhvr>
                                      <p:to x="100000" y="60000"/>
                                    </p:animScale>
                                    <p:animScale>
                                      <p:cBhvr>
                                        <p:cTn id="14" dur="166" decel="50000">
                                          <p:stCondLst>
                                            <p:cond delay="676"/>
                                          </p:stCondLst>
                                        </p:cTn>
                                        <p:tgtEl>
                                          <p:spTgt spid="24"/>
                                        </p:tgtEl>
                                      </p:cBhvr>
                                      <p:to x="100000" y="100000"/>
                                    </p:animScale>
                                    <p:animScale>
                                      <p:cBhvr>
                                        <p:cTn id="15" dur="26">
                                          <p:stCondLst>
                                            <p:cond delay="1312"/>
                                          </p:stCondLst>
                                        </p:cTn>
                                        <p:tgtEl>
                                          <p:spTgt spid="24"/>
                                        </p:tgtEl>
                                      </p:cBhvr>
                                      <p:to x="100000" y="80000"/>
                                    </p:animScale>
                                    <p:animScale>
                                      <p:cBhvr>
                                        <p:cTn id="16" dur="166" decel="50000">
                                          <p:stCondLst>
                                            <p:cond delay="1338"/>
                                          </p:stCondLst>
                                        </p:cTn>
                                        <p:tgtEl>
                                          <p:spTgt spid="24"/>
                                        </p:tgtEl>
                                      </p:cBhvr>
                                      <p:to x="100000" y="100000"/>
                                    </p:animScale>
                                    <p:animScale>
                                      <p:cBhvr>
                                        <p:cTn id="17" dur="26">
                                          <p:stCondLst>
                                            <p:cond delay="1642"/>
                                          </p:stCondLst>
                                        </p:cTn>
                                        <p:tgtEl>
                                          <p:spTgt spid="24"/>
                                        </p:tgtEl>
                                      </p:cBhvr>
                                      <p:to x="100000" y="90000"/>
                                    </p:animScale>
                                    <p:animScale>
                                      <p:cBhvr>
                                        <p:cTn id="18" dur="166" decel="50000">
                                          <p:stCondLst>
                                            <p:cond delay="1668"/>
                                          </p:stCondLst>
                                        </p:cTn>
                                        <p:tgtEl>
                                          <p:spTgt spid="24"/>
                                        </p:tgtEl>
                                      </p:cBhvr>
                                      <p:to x="100000" y="100000"/>
                                    </p:animScale>
                                    <p:animScale>
                                      <p:cBhvr>
                                        <p:cTn id="19" dur="26">
                                          <p:stCondLst>
                                            <p:cond delay="1808"/>
                                          </p:stCondLst>
                                        </p:cTn>
                                        <p:tgtEl>
                                          <p:spTgt spid="24"/>
                                        </p:tgtEl>
                                      </p:cBhvr>
                                      <p:to x="100000" y="95000"/>
                                    </p:animScale>
                                    <p:animScale>
                                      <p:cBhvr>
                                        <p:cTn id="20" dur="166" decel="50000">
                                          <p:stCondLst>
                                            <p:cond delay="1834"/>
                                          </p:stCondLst>
                                        </p:cTn>
                                        <p:tgtEl>
                                          <p:spTgt spid="2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1+#ppt_w/2"/>
                                          </p:val>
                                        </p:tav>
                                        <p:tav tm="100000">
                                          <p:val>
                                            <p:strVal val="#ppt_x"/>
                                          </p:val>
                                        </p:tav>
                                      </p:tavLst>
                                    </p:anim>
                                    <p:anim calcmode="lin" valueType="num">
                                      <p:cBhvr additive="base">
                                        <p:cTn id="3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4"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anim calcmode="lin" valueType="num">
                                      <p:cBhvr>
                                        <p:cTn id="45" dur="1000" fill="hold"/>
                                        <p:tgtEl>
                                          <p:spTgt spid="58"/>
                                        </p:tgtEl>
                                        <p:attrNameLst>
                                          <p:attrName>ppt_x</p:attrName>
                                        </p:attrNameLst>
                                      </p:cBhvr>
                                      <p:tavLst>
                                        <p:tav tm="0">
                                          <p:val>
                                            <p:strVal val="#ppt_x"/>
                                          </p:val>
                                        </p:tav>
                                        <p:tav tm="100000">
                                          <p:val>
                                            <p:strVal val="#ppt_x"/>
                                          </p:val>
                                        </p:tav>
                                      </p:tavLst>
                                    </p:anim>
                                    <p:anim calcmode="lin" valueType="num">
                                      <p:cBhvr>
                                        <p:cTn id="46" dur="1000" fill="hold"/>
                                        <p:tgtEl>
                                          <p:spTgt spid="58"/>
                                        </p:tgtEl>
                                        <p:attrNameLst>
                                          <p:attrName>ppt_y</p:attrName>
                                        </p:attrNameLst>
                                      </p:cBhvr>
                                      <p:tavLst>
                                        <p:tav tm="0">
                                          <p:val>
                                            <p:strVal val="#ppt_y+#ppt_h/2"/>
                                          </p:val>
                                        </p:tav>
                                        <p:tav tm="100000">
                                          <p:val>
                                            <p:strVal val="#ppt_y"/>
                                          </p:val>
                                        </p:tav>
                                      </p:tavLst>
                                    </p:anim>
                                    <p:anim calcmode="lin" valueType="num">
                                      <p:cBhvr>
                                        <p:cTn id="47" dur="1000" fill="hold"/>
                                        <p:tgtEl>
                                          <p:spTgt spid="58"/>
                                        </p:tgtEl>
                                        <p:attrNameLst>
                                          <p:attrName>ppt_w</p:attrName>
                                        </p:attrNameLst>
                                      </p:cBhvr>
                                      <p:tavLst>
                                        <p:tav tm="0">
                                          <p:val>
                                            <p:strVal val="#ppt_w"/>
                                          </p:val>
                                        </p:tav>
                                        <p:tav tm="100000">
                                          <p:val>
                                            <p:strVal val="#ppt_w"/>
                                          </p:val>
                                        </p:tav>
                                      </p:tavLst>
                                    </p:anim>
                                    <p:anim calcmode="lin" valueType="num">
                                      <p:cBhvr>
                                        <p:cTn id="48" dur="1000" fill="hold"/>
                                        <p:tgtEl>
                                          <p:spTgt spid="5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8"/>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34"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from="(-#ppt_w/2)" to="(#ppt_x)" calcmode="lin" valueType="num">
                                      <p:cBhvr>
                                        <p:cTn id="53" dur="600" fill="hold">
                                          <p:stCondLst>
                                            <p:cond delay="0"/>
                                          </p:stCondLst>
                                        </p:cTn>
                                        <p:tgtEl>
                                          <p:spTgt spid="21"/>
                                        </p:tgtEl>
                                        <p:attrNameLst>
                                          <p:attrName>ppt_x</p:attrName>
                                        </p:attrNameLst>
                                      </p:cBhvr>
                                    </p:anim>
                                    <p:anim from="0" to="-1.0" calcmode="lin" valueType="num">
                                      <p:cBhvr>
                                        <p:cTn id="54" dur="200" decel="50000" autoRev="1" fill="hold">
                                          <p:stCondLst>
                                            <p:cond delay="600"/>
                                          </p:stCondLst>
                                        </p:cTn>
                                        <p:tgtEl>
                                          <p:spTgt spid="21"/>
                                        </p:tgtEl>
                                        <p:attrNameLst>
                                          <p:attrName>xshear</p:attrName>
                                        </p:attrNameLst>
                                      </p:cBhvr>
                                    </p:anim>
                                    <p:animScale>
                                      <p:cBhvr>
                                        <p:cTn id="55" dur="200" decel="100000" autoRev="1" fill="hold">
                                          <p:stCondLst>
                                            <p:cond delay="600"/>
                                          </p:stCondLst>
                                        </p:cTn>
                                        <p:tgtEl>
                                          <p:spTgt spid="21"/>
                                        </p:tgtEl>
                                      </p:cBhvr>
                                      <p:from x="100000" y="100000"/>
                                      <p:to x="80000" y="100000"/>
                                    </p:animScale>
                                    <p:anim by="(#ppt_h/3+#ppt_w*0.1)" calcmode="lin" valueType="num">
                                      <p:cBhvr additive="sum">
                                        <p:cTn id="56" dur="200" decel="100000" autoRev="1" fill="hold">
                                          <p:stCondLst>
                                            <p:cond delay="600"/>
                                          </p:stCondLst>
                                        </p:cTn>
                                        <p:tgtEl>
                                          <p:spTgt spid="21"/>
                                        </p:tgtEl>
                                        <p:attrNameLst>
                                          <p:attrName>ppt_x</p:attrName>
                                        </p:attrNameLst>
                                      </p:cBhvr>
                                    </p:anim>
                                  </p:childTnLst>
                                </p:cTn>
                              </p:par>
                            </p:childTnLst>
                          </p:cTn>
                        </p:par>
                      </p:childTnLst>
                    </p:cTn>
                  </p:par>
                  <p:par>
                    <p:cTn id="57" fill="hold">
                      <p:stCondLst>
                        <p:cond delay="indefinite"/>
                      </p:stCondLst>
                      <p:childTnLst>
                        <p:par>
                          <p:cTn id="58" fill="hold">
                            <p:stCondLst>
                              <p:cond delay="0"/>
                            </p:stCondLst>
                            <p:childTnLst>
                              <p:par>
                                <p:cTn id="59" presetID="17" presetClass="entr" presetSubtype="4"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p:cTn id="61" dur="1000" fill="hold"/>
                                        <p:tgtEl>
                                          <p:spTgt spid="59"/>
                                        </p:tgtEl>
                                        <p:attrNameLst>
                                          <p:attrName>ppt_x</p:attrName>
                                        </p:attrNameLst>
                                      </p:cBhvr>
                                      <p:tavLst>
                                        <p:tav tm="0">
                                          <p:val>
                                            <p:strVal val="#ppt_x"/>
                                          </p:val>
                                        </p:tav>
                                        <p:tav tm="100000">
                                          <p:val>
                                            <p:strVal val="#ppt_x"/>
                                          </p:val>
                                        </p:tav>
                                      </p:tavLst>
                                    </p:anim>
                                    <p:anim calcmode="lin" valueType="num">
                                      <p:cBhvr>
                                        <p:cTn id="62" dur="1000" fill="hold"/>
                                        <p:tgtEl>
                                          <p:spTgt spid="59"/>
                                        </p:tgtEl>
                                        <p:attrNameLst>
                                          <p:attrName>ppt_y</p:attrName>
                                        </p:attrNameLst>
                                      </p:cBhvr>
                                      <p:tavLst>
                                        <p:tav tm="0">
                                          <p:val>
                                            <p:strVal val="#ppt_y+#ppt_h/2"/>
                                          </p:val>
                                        </p:tav>
                                        <p:tav tm="100000">
                                          <p:val>
                                            <p:strVal val="#ppt_y"/>
                                          </p:val>
                                        </p:tav>
                                      </p:tavLst>
                                    </p:anim>
                                    <p:anim calcmode="lin" valueType="num">
                                      <p:cBhvr>
                                        <p:cTn id="63" dur="1000" fill="hold"/>
                                        <p:tgtEl>
                                          <p:spTgt spid="59"/>
                                        </p:tgtEl>
                                        <p:attrNameLst>
                                          <p:attrName>ppt_w</p:attrName>
                                        </p:attrNameLst>
                                      </p:cBhvr>
                                      <p:tavLst>
                                        <p:tav tm="0">
                                          <p:val>
                                            <p:strVal val="#ppt_w"/>
                                          </p:val>
                                        </p:tav>
                                        <p:tav tm="100000">
                                          <p:val>
                                            <p:strVal val="#ppt_w"/>
                                          </p:val>
                                        </p:tav>
                                      </p:tavLst>
                                    </p:anim>
                                    <p:anim calcmode="lin" valueType="num">
                                      <p:cBhvr>
                                        <p:cTn id="64" dur="1000" fill="hold"/>
                                        <p:tgtEl>
                                          <p:spTgt spid="59"/>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wipe(up)">
                                      <p:cBhvr>
                                        <p:cTn id="69" dur="20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52" presetClass="entr" presetSubtype="0"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Scale>
                                      <p:cBhvr>
                                        <p:cTn id="74"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5" dur="1000" decel="50000" fill="hold">
                                          <p:stCondLst>
                                            <p:cond delay="0"/>
                                          </p:stCondLst>
                                        </p:cTn>
                                        <p:tgtEl>
                                          <p:spTgt spid="18"/>
                                        </p:tgtEl>
                                        <p:attrNameLst>
                                          <p:attrName>ppt_x</p:attrName>
                                          <p:attrName>ppt_y</p:attrName>
                                        </p:attrNameLst>
                                      </p:cBhvr>
                                    </p:animMotion>
                                    <p:animEffect transition="in" filter="fade">
                                      <p:cBhvr>
                                        <p:cTn id="76" dur="10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7" presetClass="entr" presetSubtype="8" fill="hold" grpId="0" nodeType="clickEffect">
                                  <p:stCondLst>
                                    <p:cond delay="0"/>
                                  </p:stCondLst>
                                  <p:childTnLst>
                                    <p:set>
                                      <p:cBhvr>
                                        <p:cTn id="80" dur="1" fill="hold">
                                          <p:stCondLst>
                                            <p:cond delay="0"/>
                                          </p:stCondLst>
                                        </p:cTn>
                                        <p:tgtEl>
                                          <p:spTgt spid="48"/>
                                        </p:tgtEl>
                                        <p:attrNameLst>
                                          <p:attrName>style.visibility</p:attrName>
                                        </p:attrNameLst>
                                      </p:cBhvr>
                                      <p:to>
                                        <p:strVal val="visible"/>
                                      </p:to>
                                    </p:set>
                                    <p:anim calcmode="lin" valueType="num">
                                      <p:cBhvr>
                                        <p:cTn id="81" dur="1000" fill="hold"/>
                                        <p:tgtEl>
                                          <p:spTgt spid="48"/>
                                        </p:tgtEl>
                                        <p:attrNameLst>
                                          <p:attrName>ppt_x</p:attrName>
                                        </p:attrNameLst>
                                      </p:cBhvr>
                                      <p:tavLst>
                                        <p:tav tm="0">
                                          <p:val>
                                            <p:strVal val="#ppt_x-#ppt_w/2"/>
                                          </p:val>
                                        </p:tav>
                                        <p:tav tm="100000">
                                          <p:val>
                                            <p:strVal val="#ppt_x"/>
                                          </p:val>
                                        </p:tav>
                                      </p:tavLst>
                                    </p:anim>
                                    <p:anim calcmode="lin" valueType="num">
                                      <p:cBhvr>
                                        <p:cTn id="82" dur="1000" fill="hold"/>
                                        <p:tgtEl>
                                          <p:spTgt spid="48"/>
                                        </p:tgtEl>
                                        <p:attrNameLst>
                                          <p:attrName>ppt_y</p:attrName>
                                        </p:attrNameLst>
                                      </p:cBhvr>
                                      <p:tavLst>
                                        <p:tav tm="0">
                                          <p:val>
                                            <p:strVal val="#ppt_y"/>
                                          </p:val>
                                        </p:tav>
                                        <p:tav tm="100000">
                                          <p:val>
                                            <p:strVal val="#ppt_y"/>
                                          </p:val>
                                        </p:tav>
                                      </p:tavLst>
                                    </p:anim>
                                    <p:anim calcmode="lin" valueType="num">
                                      <p:cBhvr>
                                        <p:cTn id="83" dur="1000" fill="hold"/>
                                        <p:tgtEl>
                                          <p:spTgt spid="48"/>
                                        </p:tgtEl>
                                        <p:attrNameLst>
                                          <p:attrName>ppt_w</p:attrName>
                                        </p:attrNameLst>
                                      </p:cBhvr>
                                      <p:tavLst>
                                        <p:tav tm="0">
                                          <p:val>
                                            <p:fltVal val="0"/>
                                          </p:val>
                                        </p:tav>
                                        <p:tav tm="100000">
                                          <p:val>
                                            <p:strVal val="#ppt_w"/>
                                          </p:val>
                                        </p:tav>
                                      </p:tavLst>
                                    </p:anim>
                                    <p:anim calcmode="lin" valueType="num">
                                      <p:cBhvr>
                                        <p:cTn id="84" dur="1000" fill="hold"/>
                                        <p:tgtEl>
                                          <p:spTgt spid="4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52" presetClass="entr" presetSubtype="0"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animScale>
                                      <p:cBhvr>
                                        <p:cTn id="89"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0" dur="1000" decel="50000" fill="hold">
                                          <p:stCondLst>
                                            <p:cond delay="0"/>
                                          </p:stCondLst>
                                        </p:cTn>
                                        <p:tgtEl>
                                          <p:spTgt spid="41"/>
                                        </p:tgtEl>
                                        <p:attrNameLst>
                                          <p:attrName>ppt_x</p:attrName>
                                          <p:attrName>ppt_y</p:attrName>
                                        </p:attrNameLst>
                                      </p:cBhvr>
                                    </p:animMotion>
                                    <p:animEffect transition="in" filter="fade">
                                      <p:cBhvr>
                                        <p:cTn id="91" dur="10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grpId="0" nodeType="click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p:cTn id="96" dur="1000" fill="hold"/>
                                        <p:tgtEl>
                                          <p:spTgt spid="49"/>
                                        </p:tgtEl>
                                        <p:attrNameLst>
                                          <p:attrName>ppt_x</p:attrName>
                                        </p:attrNameLst>
                                      </p:cBhvr>
                                      <p:tavLst>
                                        <p:tav tm="0">
                                          <p:val>
                                            <p:strVal val="#ppt_x-#ppt_w/2"/>
                                          </p:val>
                                        </p:tav>
                                        <p:tav tm="100000">
                                          <p:val>
                                            <p:strVal val="#ppt_x"/>
                                          </p:val>
                                        </p:tav>
                                      </p:tavLst>
                                    </p:anim>
                                    <p:anim calcmode="lin" valueType="num">
                                      <p:cBhvr>
                                        <p:cTn id="97" dur="1000" fill="hold"/>
                                        <p:tgtEl>
                                          <p:spTgt spid="49"/>
                                        </p:tgtEl>
                                        <p:attrNameLst>
                                          <p:attrName>ppt_y</p:attrName>
                                        </p:attrNameLst>
                                      </p:cBhvr>
                                      <p:tavLst>
                                        <p:tav tm="0">
                                          <p:val>
                                            <p:strVal val="#ppt_y"/>
                                          </p:val>
                                        </p:tav>
                                        <p:tav tm="100000">
                                          <p:val>
                                            <p:strVal val="#ppt_y"/>
                                          </p:val>
                                        </p:tav>
                                      </p:tavLst>
                                    </p:anim>
                                    <p:anim calcmode="lin" valueType="num">
                                      <p:cBhvr>
                                        <p:cTn id="98" dur="1000" fill="hold"/>
                                        <p:tgtEl>
                                          <p:spTgt spid="49"/>
                                        </p:tgtEl>
                                        <p:attrNameLst>
                                          <p:attrName>ppt_w</p:attrName>
                                        </p:attrNameLst>
                                      </p:cBhvr>
                                      <p:tavLst>
                                        <p:tav tm="0">
                                          <p:val>
                                            <p:fltVal val="0"/>
                                          </p:val>
                                        </p:tav>
                                        <p:tav tm="100000">
                                          <p:val>
                                            <p:strVal val="#ppt_w"/>
                                          </p:val>
                                        </p:tav>
                                      </p:tavLst>
                                    </p:anim>
                                    <p:anim calcmode="lin" valueType="num">
                                      <p:cBhvr>
                                        <p:cTn id="99" dur="1000" fill="hold"/>
                                        <p:tgtEl>
                                          <p:spTgt spid="4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17" presetClass="entr" presetSubtype="2"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 calcmode="lin" valueType="num">
                                      <p:cBhvr>
                                        <p:cTn id="104" dur="1000" fill="hold"/>
                                        <p:tgtEl>
                                          <p:spTgt spid="57"/>
                                        </p:tgtEl>
                                        <p:attrNameLst>
                                          <p:attrName>ppt_x</p:attrName>
                                        </p:attrNameLst>
                                      </p:cBhvr>
                                      <p:tavLst>
                                        <p:tav tm="0">
                                          <p:val>
                                            <p:strVal val="#ppt_x+#ppt_w/2"/>
                                          </p:val>
                                        </p:tav>
                                        <p:tav tm="100000">
                                          <p:val>
                                            <p:strVal val="#ppt_x"/>
                                          </p:val>
                                        </p:tav>
                                      </p:tavLst>
                                    </p:anim>
                                    <p:anim calcmode="lin" valueType="num">
                                      <p:cBhvr>
                                        <p:cTn id="105" dur="1000" fill="hold"/>
                                        <p:tgtEl>
                                          <p:spTgt spid="57"/>
                                        </p:tgtEl>
                                        <p:attrNameLst>
                                          <p:attrName>ppt_y</p:attrName>
                                        </p:attrNameLst>
                                      </p:cBhvr>
                                      <p:tavLst>
                                        <p:tav tm="0">
                                          <p:val>
                                            <p:strVal val="#ppt_y"/>
                                          </p:val>
                                        </p:tav>
                                        <p:tav tm="100000">
                                          <p:val>
                                            <p:strVal val="#ppt_y"/>
                                          </p:val>
                                        </p:tav>
                                      </p:tavLst>
                                    </p:anim>
                                    <p:anim calcmode="lin" valueType="num">
                                      <p:cBhvr>
                                        <p:cTn id="106" dur="1000" fill="hold"/>
                                        <p:tgtEl>
                                          <p:spTgt spid="57"/>
                                        </p:tgtEl>
                                        <p:attrNameLst>
                                          <p:attrName>ppt_w</p:attrName>
                                        </p:attrNameLst>
                                      </p:cBhvr>
                                      <p:tavLst>
                                        <p:tav tm="0">
                                          <p:val>
                                            <p:fltVal val="0"/>
                                          </p:val>
                                        </p:tav>
                                        <p:tav tm="100000">
                                          <p:val>
                                            <p:strVal val="#ppt_w"/>
                                          </p:val>
                                        </p:tav>
                                      </p:tavLst>
                                    </p:anim>
                                    <p:anim calcmode="lin" valueType="num">
                                      <p:cBhvr>
                                        <p:cTn id="107" dur="1000" fill="hold"/>
                                        <p:tgtEl>
                                          <p:spTgt spid="57"/>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108" fill="hold">
                      <p:stCondLst>
                        <p:cond delay="indefinite"/>
                      </p:stCondLst>
                      <p:childTnLst>
                        <p:par>
                          <p:cTn id="109" fill="hold">
                            <p:stCondLst>
                              <p:cond delay="0"/>
                            </p:stCondLst>
                            <p:childTnLst>
                              <p:par>
                                <p:cTn id="110" presetID="52" presetClass="entr" presetSubtype="0" fill="hold" grpId="0" nodeType="clickEffect">
                                  <p:stCondLst>
                                    <p:cond delay="0"/>
                                  </p:stCondLst>
                                  <p:childTnLst>
                                    <p:set>
                                      <p:cBhvr>
                                        <p:cTn id="111" dur="1" fill="hold">
                                          <p:stCondLst>
                                            <p:cond delay="0"/>
                                          </p:stCondLst>
                                        </p:cTn>
                                        <p:tgtEl>
                                          <p:spTgt spid="19"/>
                                        </p:tgtEl>
                                        <p:attrNameLst>
                                          <p:attrName>style.visibility</p:attrName>
                                        </p:attrNameLst>
                                      </p:cBhvr>
                                      <p:to>
                                        <p:strVal val="visible"/>
                                      </p:to>
                                    </p:set>
                                    <p:animScale>
                                      <p:cBhvr>
                                        <p:cTn id="112"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3" dur="1000" decel="50000" fill="hold">
                                          <p:stCondLst>
                                            <p:cond delay="0"/>
                                          </p:stCondLst>
                                        </p:cTn>
                                        <p:tgtEl>
                                          <p:spTgt spid="19"/>
                                        </p:tgtEl>
                                        <p:attrNameLst>
                                          <p:attrName>ppt_x</p:attrName>
                                          <p:attrName>ppt_y</p:attrName>
                                        </p:attrNameLst>
                                      </p:cBhvr>
                                    </p:animMotion>
                                    <p:animEffect transition="in" filter="fade">
                                      <p:cBhvr>
                                        <p:cTn id="114" dur="1000"/>
                                        <p:tgtEl>
                                          <p:spTgt spid="19"/>
                                        </p:tgtEl>
                                      </p:cBhvr>
                                    </p:animEffect>
                                  </p:childTnLst>
                                </p:cTn>
                              </p:par>
                            </p:childTnLst>
                          </p:cTn>
                        </p:par>
                      </p:childTnLst>
                    </p:cTn>
                  </p:par>
                  <p:par>
                    <p:cTn id="115" fill="hold">
                      <p:stCondLst>
                        <p:cond delay="indefinite"/>
                      </p:stCondLst>
                      <p:childTnLst>
                        <p:par>
                          <p:cTn id="116" fill="hold">
                            <p:stCondLst>
                              <p:cond delay="0"/>
                            </p:stCondLst>
                            <p:childTnLst>
                              <p:par>
                                <p:cTn id="117" presetID="34" presetClass="entr" presetSubtype="0" fill="hold" nodeType="clickEffect">
                                  <p:stCondLst>
                                    <p:cond delay="0"/>
                                  </p:stCondLst>
                                  <p:childTnLst>
                                    <p:set>
                                      <p:cBhvr>
                                        <p:cTn id="118" dur="1" fill="hold">
                                          <p:stCondLst>
                                            <p:cond delay="0"/>
                                          </p:stCondLst>
                                        </p:cTn>
                                        <p:tgtEl>
                                          <p:spTgt spid="2"/>
                                        </p:tgtEl>
                                        <p:attrNameLst>
                                          <p:attrName>style.visibility</p:attrName>
                                        </p:attrNameLst>
                                      </p:cBhvr>
                                      <p:to>
                                        <p:strVal val="visible"/>
                                      </p:to>
                                    </p:set>
                                    <p:anim from="(-#ppt_w/2)" to="(#ppt_x)" calcmode="lin" valueType="num">
                                      <p:cBhvr>
                                        <p:cTn id="119" dur="600" fill="hold">
                                          <p:stCondLst>
                                            <p:cond delay="0"/>
                                          </p:stCondLst>
                                        </p:cTn>
                                        <p:tgtEl>
                                          <p:spTgt spid="2"/>
                                        </p:tgtEl>
                                        <p:attrNameLst>
                                          <p:attrName>ppt_x</p:attrName>
                                        </p:attrNameLst>
                                      </p:cBhvr>
                                    </p:anim>
                                    <p:anim from="0" to="-1.0" calcmode="lin" valueType="num">
                                      <p:cBhvr>
                                        <p:cTn id="120" dur="200" decel="50000" autoRev="1" fill="hold">
                                          <p:stCondLst>
                                            <p:cond delay="600"/>
                                          </p:stCondLst>
                                        </p:cTn>
                                        <p:tgtEl>
                                          <p:spTgt spid="2"/>
                                        </p:tgtEl>
                                        <p:attrNameLst>
                                          <p:attrName>xshear</p:attrName>
                                        </p:attrNameLst>
                                      </p:cBhvr>
                                    </p:anim>
                                    <p:animScale>
                                      <p:cBhvr>
                                        <p:cTn id="121" dur="200" decel="100000" autoRev="1" fill="hold">
                                          <p:stCondLst>
                                            <p:cond delay="600"/>
                                          </p:stCondLst>
                                        </p:cTn>
                                        <p:tgtEl>
                                          <p:spTgt spid="2"/>
                                        </p:tgtEl>
                                      </p:cBhvr>
                                      <p:from x="100000" y="100000"/>
                                      <p:to x="80000" y="100000"/>
                                    </p:animScale>
                                    <p:anim by="(#ppt_h/3+#ppt_w*0.1)" calcmode="lin" valueType="num">
                                      <p:cBhvr additive="sum">
                                        <p:cTn id="122" dur="200" decel="100000" autoRev="1" fill="hold">
                                          <p:stCondLst>
                                            <p:cond delay="600"/>
                                          </p:stCondLst>
                                        </p:cTn>
                                        <p:tgtEl>
                                          <p:spTgt spid="2"/>
                                        </p:tgtEl>
                                        <p:attrNameLst>
                                          <p:attrName>ppt_x</p:attrName>
                                        </p:attrNameLst>
                                      </p:cBhvr>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3"/>
                                        </p:tgtEl>
                                        <p:attrNameLst>
                                          <p:attrName>style.visibility</p:attrName>
                                        </p:attrNameLst>
                                      </p:cBhvr>
                                      <p:to>
                                        <p:strVal val="visible"/>
                                      </p:to>
                                    </p:set>
                                    <p:animEffect transition="in" filter="wipe(down)">
                                      <p:cBhvr>
                                        <p:cTn id="127" dur="2000"/>
                                        <p:tgtEl>
                                          <p:spTgt spid="3"/>
                                        </p:tgtEl>
                                      </p:cBhvr>
                                    </p:animEffect>
                                  </p:childTnLst>
                                </p:cTn>
                              </p:par>
                            </p:childTnLst>
                          </p:cTn>
                        </p:par>
                      </p:childTnLst>
                    </p:cTn>
                  </p:par>
                  <p:par>
                    <p:cTn id="128" fill="hold">
                      <p:stCondLst>
                        <p:cond delay="indefinite"/>
                      </p:stCondLst>
                      <p:childTnLst>
                        <p:par>
                          <p:cTn id="129" fill="hold">
                            <p:stCondLst>
                              <p:cond delay="0"/>
                            </p:stCondLst>
                            <p:childTnLst>
                              <p:par>
                                <p:cTn id="130" presetID="26" presetClass="entr" presetSubtype="0" fill="hold" grpId="0" nodeType="click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wipe(down)">
                                      <p:cBhvr>
                                        <p:cTn id="132" dur="580">
                                          <p:stCondLst>
                                            <p:cond delay="0"/>
                                          </p:stCondLst>
                                        </p:cTn>
                                        <p:tgtEl>
                                          <p:spTgt spid="8"/>
                                        </p:tgtEl>
                                      </p:cBhvr>
                                    </p:animEffect>
                                    <p:anim calcmode="lin" valueType="num">
                                      <p:cBhvr>
                                        <p:cTn id="13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3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3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3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8" dur="26">
                                          <p:stCondLst>
                                            <p:cond delay="650"/>
                                          </p:stCondLst>
                                        </p:cTn>
                                        <p:tgtEl>
                                          <p:spTgt spid="8"/>
                                        </p:tgtEl>
                                      </p:cBhvr>
                                      <p:to x="100000" y="60000"/>
                                    </p:animScale>
                                    <p:animScale>
                                      <p:cBhvr>
                                        <p:cTn id="139" dur="166" decel="50000">
                                          <p:stCondLst>
                                            <p:cond delay="676"/>
                                          </p:stCondLst>
                                        </p:cTn>
                                        <p:tgtEl>
                                          <p:spTgt spid="8"/>
                                        </p:tgtEl>
                                      </p:cBhvr>
                                      <p:to x="100000" y="100000"/>
                                    </p:animScale>
                                    <p:animScale>
                                      <p:cBhvr>
                                        <p:cTn id="140" dur="26">
                                          <p:stCondLst>
                                            <p:cond delay="1312"/>
                                          </p:stCondLst>
                                        </p:cTn>
                                        <p:tgtEl>
                                          <p:spTgt spid="8"/>
                                        </p:tgtEl>
                                      </p:cBhvr>
                                      <p:to x="100000" y="80000"/>
                                    </p:animScale>
                                    <p:animScale>
                                      <p:cBhvr>
                                        <p:cTn id="141" dur="166" decel="50000">
                                          <p:stCondLst>
                                            <p:cond delay="1338"/>
                                          </p:stCondLst>
                                        </p:cTn>
                                        <p:tgtEl>
                                          <p:spTgt spid="8"/>
                                        </p:tgtEl>
                                      </p:cBhvr>
                                      <p:to x="100000" y="100000"/>
                                    </p:animScale>
                                    <p:animScale>
                                      <p:cBhvr>
                                        <p:cTn id="142" dur="26">
                                          <p:stCondLst>
                                            <p:cond delay="1642"/>
                                          </p:stCondLst>
                                        </p:cTn>
                                        <p:tgtEl>
                                          <p:spTgt spid="8"/>
                                        </p:tgtEl>
                                      </p:cBhvr>
                                      <p:to x="100000" y="90000"/>
                                    </p:animScale>
                                    <p:animScale>
                                      <p:cBhvr>
                                        <p:cTn id="143" dur="166" decel="50000">
                                          <p:stCondLst>
                                            <p:cond delay="1668"/>
                                          </p:stCondLst>
                                        </p:cTn>
                                        <p:tgtEl>
                                          <p:spTgt spid="8"/>
                                        </p:tgtEl>
                                      </p:cBhvr>
                                      <p:to x="100000" y="100000"/>
                                    </p:animScale>
                                    <p:animScale>
                                      <p:cBhvr>
                                        <p:cTn id="144" dur="26">
                                          <p:stCondLst>
                                            <p:cond delay="1808"/>
                                          </p:stCondLst>
                                        </p:cTn>
                                        <p:tgtEl>
                                          <p:spTgt spid="8"/>
                                        </p:tgtEl>
                                      </p:cBhvr>
                                      <p:to x="100000" y="95000"/>
                                    </p:animScale>
                                    <p:animScale>
                                      <p:cBhvr>
                                        <p:cTn id="145" dur="166" decel="50000">
                                          <p:stCondLst>
                                            <p:cond delay="1834"/>
                                          </p:stCondLst>
                                        </p:cTn>
                                        <p:tgtEl>
                                          <p:spTgt spid="8"/>
                                        </p:tgtEl>
                                      </p:cBhvr>
                                      <p:to x="100000" y="100000"/>
                                    </p:animScale>
                                  </p:childTnLst>
                                </p:cTn>
                              </p:par>
                            </p:childTnLst>
                          </p:cTn>
                        </p:par>
                      </p:childTnLst>
                    </p:cTn>
                  </p:par>
                  <p:par>
                    <p:cTn id="146" fill="hold">
                      <p:stCondLst>
                        <p:cond delay="indefinite"/>
                      </p:stCondLst>
                      <p:childTnLst>
                        <p:par>
                          <p:cTn id="147" fill="hold">
                            <p:stCondLst>
                              <p:cond delay="0"/>
                            </p:stCondLst>
                            <p:childTnLst>
                              <p:par>
                                <p:cTn id="148" presetID="17" presetClass="entr" presetSubtype="4" fill="hold" grpId="0" nodeType="clickEffect">
                                  <p:stCondLst>
                                    <p:cond delay="0"/>
                                  </p:stCondLst>
                                  <p:childTnLst>
                                    <p:set>
                                      <p:cBhvr>
                                        <p:cTn id="149" dur="1" fill="hold">
                                          <p:stCondLst>
                                            <p:cond delay="0"/>
                                          </p:stCondLst>
                                        </p:cTn>
                                        <p:tgtEl>
                                          <p:spTgt spid="60"/>
                                        </p:tgtEl>
                                        <p:attrNameLst>
                                          <p:attrName>style.visibility</p:attrName>
                                        </p:attrNameLst>
                                      </p:cBhvr>
                                      <p:to>
                                        <p:strVal val="visible"/>
                                      </p:to>
                                    </p:set>
                                    <p:anim calcmode="lin" valueType="num">
                                      <p:cBhvr>
                                        <p:cTn id="150" dur="1000" fill="hold"/>
                                        <p:tgtEl>
                                          <p:spTgt spid="60"/>
                                        </p:tgtEl>
                                        <p:attrNameLst>
                                          <p:attrName>ppt_x</p:attrName>
                                        </p:attrNameLst>
                                      </p:cBhvr>
                                      <p:tavLst>
                                        <p:tav tm="0">
                                          <p:val>
                                            <p:strVal val="#ppt_x"/>
                                          </p:val>
                                        </p:tav>
                                        <p:tav tm="100000">
                                          <p:val>
                                            <p:strVal val="#ppt_x"/>
                                          </p:val>
                                        </p:tav>
                                      </p:tavLst>
                                    </p:anim>
                                    <p:anim calcmode="lin" valueType="num">
                                      <p:cBhvr>
                                        <p:cTn id="151" dur="1000" fill="hold"/>
                                        <p:tgtEl>
                                          <p:spTgt spid="60"/>
                                        </p:tgtEl>
                                        <p:attrNameLst>
                                          <p:attrName>ppt_y</p:attrName>
                                        </p:attrNameLst>
                                      </p:cBhvr>
                                      <p:tavLst>
                                        <p:tav tm="0">
                                          <p:val>
                                            <p:strVal val="#ppt_y+#ppt_h/2"/>
                                          </p:val>
                                        </p:tav>
                                        <p:tav tm="100000">
                                          <p:val>
                                            <p:strVal val="#ppt_y"/>
                                          </p:val>
                                        </p:tav>
                                      </p:tavLst>
                                    </p:anim>
                                    <p:anim calcmode="lin" valueType="num">
                                      <p:cBhvr>
                                        <p:cTn id="152" dur="1000" fill="hold"/>
                                        <p:tgtEl>
                                          <p:spTgt spid="60"/>
                                        </p:tgtEl>
                                        <p:attrNameLst>
                                          <p:attrName>ppt_w</p:attrName>
                                        </p:attrNameLst>
                                      </p:cBhvr>
                                      <p:tavLst>
                                        <p:tav tm="0">
                                          <p:val>
                                            <p:strVal val="#ppt_w"/>
                                          </p:val>
                                        </p:tav>
                                        <p:tav tm="100000">
                                          <p:val>
                                            <p:strVal val="#ppt_w"/>
                                          </p:val>
                                        </p:tav>
                                      </p:tavLst>
                                    </p:anim>
                                    <p:anim calcmode="lin" valueType="num">
                                      <p:cBhvr>
                                        <p:cTn id="153" dur="1000" fill="hold"/>
                                        <p:tgtEl>
                                          <p:spTgt spid="60"/>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nodeType="clickEffect">
                                  <p:stCondLst>
                                    <p:cond delay="0"/>
                                  </p:stCondLst>
                                  <p:childTnLst>
                                    <p:set>
                                      <p:cBhvr>
                                        <p:cTn id="157" dur="1" fill="hold">
                                          <p:stCondLst>
                                            <p:cond delay="0"/>
                                          </p:stCondLst>
                                        </p:cTn>
                                        <p:tgtEl>
                                          <p:spTgt spid="6"/>
                                        </p:tgtEl>
                                        <p:attrNameLst>
                                          <p:attrName>style.visibility</p:attrName>
                                        </p:attrNameLst>
                                      </p:cBhvr>
                                      <p:to>
                                        <p:strVal val="visible"/>
                                      </p:to>
                                    </p:set>
                                    <p:animEffect transition="in" filter="wipe(up)">
                                      <p:cBhvr>
                                        <p:cTn id="158" dur="2000"/>
                                        <p:tgtEl>
                                          <p:spTgt spid="6"/>
                                        </p:tgtEl>
                                      </p:cBhvr>
                                    </p:animEffect>
                                  </p:childTnLst>
                                </p:cTn>
                              </p:par>
                            </p:childTnLst>
                          </p:cTn>
                        </p:par>
                      </p:childTnLst>
                    </p:cTn>
                  </p:par>
                  <p:par>
                    <p:cTn id="159" fill="hold">
                      <p:stCondLst>
                        <p:cond delay="indefinite"/>
                      </p:stCondLst>
                      <p:childTnLst>
                        <p:par>
                          <p:cTn id="160" fill="hold">
                            <p:stCondLst>
                              <p:cond delay="0"/>
                            </p:stCondLst>
                            <p:childTnLst>
                              <p:par>
                                <p:cTn id="161" presetID="34" presetClass="entr" presetSubtype="0" fill="hold" nodeType="clickEffect">
                                  <p:stCondLst>
                                    <p:cond delay="0"/>
                                  </p:stCondLst>
                                  <p:childTnLst>
                                    <p:set>
                                      <p:cBhvr>
                                        <p:cTn id="162" dur="1" fill="hold">
                                          <p:stCondLst>
                                            <p:cond delay="0"/>
                                          </p:stCondLst>
                                        </p:cTn>
                                        <p:tgtEl>
                                          <p:spTgt spid="7"/>
                                        </p:tgtEl>
                                        <p:attrNameLst>
                                          <p:attrName>style.visibility</p:attrName>
                                        </p:attrNameLst>
                                      </p:cBhvr>
                                      <p:to>
                                        <p:strVal val="visible"/>
                                      </p:to>
                                    </p:set>
                                    <p:anim from="(-#ppt_w/2)" to="(#ppt_x)" calcmode="lin" valueType="num">
                                      <p:cBhvr>
                                        <p:cTn id="163" dur="600" fill="hold">
                                          <p:stCondLst>
                                            <p:cond delay="0"/>
                                          </p:stCondLst>
                                        </p:cTn>
                                        <p:tgtEl>
                                          <p:spTgt spid="7"/>
                                        </p:tgtEl>
                                        <p:attrNameLst>
                                          <p:attrName>ppt_x</p:attrName>
                                        </p:attrNameLst>
                                      </p:cBhvr>
                                    </p:anim>
                                    <p:anim from="0" to="-1.0" calcmode="lin" valueType="num">
                                      <p:cBhvr>
                                        <p:cTn id="164" dur="200" decel="50000" autoRev="1" fill="hold">
                                          <p:stCondLst>
                                            <p:cond delay="600"/>
                                          </p:stCondLst>
                                        </p:cTn>
                                        <p:tgtEl>
                                          <p:spTgt spid="7"/>
                                        </p:tgtEl>
                                        <p:attrNameLst>
                                          <p:attrName>xshear</p:attrName>
                                        </p:attrNameLst>
                                      </p:cBhvr>
                                    </p:anim>
                                    <p:animScale>
                                      <p:cBhvr>
                                        <p:cTn id="165" dur="200" decel="100000" autoRev="1" fill="hold">
                                          <p:stCondLst>
                                            <p:cond delay="600"/>
                                          </p:stCondLst>
                                        </p:cTn>
                                        <p:tgtEl>
                                          <p:spTgt spid="7"/>
                                        </p:tgtEl>
                                      </p:cBhvr>
                                      <p:from x="100000" y="100000"/>
                                      <p:to x="80000" y="100000"/>
                                    </p:animScale>
                                    <p:anim by="(#ppt_h/3+#ppt_w*0.1)" calcmode="lin" valueType="num">
                                      <p:cBhvr additive="sum">
                                        <p:cTn id="166" dur="200" decel="100000" autoRev="1" fill="hold">
                                          <p:stCondLst>
                                            <p:cond delay="600"/>
                                          </p:stCondLst>
                                        </p:cTn>
                                        <p:tgtEl>
                                          <p:spTgt spid="7"/>
                                        </p:tgtEl>
                                        <p:attrNameLst>
                                          <p:attrName>ppt_x</p:attrName>
                                        </p:attrNameLst>
                                      </p:cBhvr>
                                    </p:anim>
                                  </p:childTnLst>
                                </p:cTn>
                              </p:par>
                            </p:childTnLst>
                          </p:cTn>
                        </p:par>
                      </p:childTnLst>
                    </p:cTn>
                  </p:par>
                  <p:par>
                    <p:cTn id="167" fill="hold">
                      <p:stCondLst>
                        <p:cond delay="indefinite"/>
                      </p:stCondLst>
                      <p:childTnLst>
                        <p:par>
                          <p:cTn id="168" fill="hold">
                            <p:stCondLst>
                              <p:cond delay="0"/>
                            </p:stCondLst>
                            <p:childTnLst>
                              <p:par>
                                <p:cTn id="169" presetID="23" presetClass="entr" presetSubtype="16" fill="hold" nodeType="clickEffect">
                                  <p:stCondLst>
                                    <p:cond delay="0"/>
                                  </p:stCondLst>
                                  <p:childTnLst>
                                    <p:set>
                                      <p:cBhvr>
                                        <p:cTn id="170" dur="1" fill="hold">
                                          <p:stCondLst>
                                            <p:cond delay="0"/>
                                          </p:stCondLst>
                                        </p:cTn>
                                        <p:tgtEl>
                                          <p:spTgt spid="22"/>
                                        </p:tgtEl>
                                        <p:attrNameLst>
                                          <p:attrName>style.visibility</p:attrName>
                                        </p:attrNameLst>
                                      </p:cBhvr>
                                      <p:to>
                                        <p:strVal val="visible"/>
                                      </p:to>
                                    </p:set>
                                    <p:anim calcmode="lin" valueType="num">
                                      <p:cBhvr>
                                        <p:cTn id="171" dur="500" fill="hold"/>
                                        <p:tgtEl>
                                          <p:spTgt spid="22"/>
                                        </p:tgtEl>
                                        <p:attrNameLst>
                                          <p:attrName>ppt_w</p:attrName>
                                        </p:attrNameLst>
                                      </p:cBhvr>
                                      <p:tavLst>
                                        <p:tav tm="0">
                                          <p:val>
                                            <p:fltVal val="0"/>
                                          </p:val>
                                        </p:tav>
                                        <p:tav tm="100000">
                                          <p:val>
                                            <p:strVal val="#ppt_w"/>
                                          </p:val>
                                        </p:tav>
                                      </p:tavLst>
                                    </p:anim>
                                    <p:anim calcmode="lin" valueType="num">
                                      <p:cBhvr>
                                        <p:cTn id="172"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73" fill="hold">
                      <p:stCondLst>
                        <p:cond delay="indefinite"/>
                      </p:stCondLst>
                      <p:childTnLst>
                        <p:par>
                          <p:cTn id="174" fill="hold">
                            <p:stCondLst>
                              <p:cond delay="0"/>
                            </p:stCondLst>
                            <p:childTnLst>
                              <p:par>
                                <p:cTn id="175" presetID="17" presetClass="entr" presetSubtype="1" fill="hold" grpId="0" nodeType="clickEffect">
                                  <p:stCondLst>
                                    <p:cond delay="0"/>
                                  </p:stCondLst>
                                  <p:childTnLst>
                                    <p:set>
                                      <p:cBhvr>
                                        <p:cTn id="176" dur="1" fill="hold">
                                          <p:stCondLst>
                                            <p:cond delay="0"/>
                                          </p:stCondLst>
                                        </p:cTn>
                                        <p:tgtEl>
                                          <p:spTgt spid="65"/>
                                        </p:tgtEl>
                                        <p:attrNameLst>
                                          <p:attrName>style.visibility</p:attrName>
                                        </p:attrNameLst>
                                      </p:cBhvr>
                                      <p:to>
                                        <p:strVal val="visible"/>
                                      </p:to>
                                    </p:set>
                                    <p:anim calcmode="lin" valueType="num">
                                      <p:cBhvr>
                                        <p:cTn id="177" dur="500" fill="hold"/>
                                        <p:tgtEl>
                                          <p:spTgt spid="65"/>
                                        </p:tgtEl>
                                        <p:attrNameLst>
                                          <p:attrName>ppt_x</p:attrName>
                                        </p:attrNameLst>
                                      </p:cBhvr>
                                      <p:tavLst>
                                        <p:tav tm="0">
                                          <p:val>
                                            <p:strVal val="#ppt_x"/>
                                          </p:val>
                                        </p:tav>
                                        <p:tav tm="100000">
                                          <p:val>
                                            <p:strVal val="#ppt_x"/>
                                          </p:val>
                                        </p:tav>
                                      </p:tavLst>
                                    </p:anim>
                                    <p:anim calcmode="lin" valueType="num">
                                      <p:cBhvr>
                                        <p:cTn id="178" dur="500" fill="hold"/>
                                        <p:tgtEl>
                                          <p:spTgt spid="65"/>
                                        </p:tgtEl>
                                        <p:attrNameLst>
                                          <p:attrName>ppt_y</p:attrName>
                                        </p:attrNameLst>
                                      </p:cBhvr>
                                      <p:tavLst>
                                        <p:tav tm="0">
                                          <p:val>
                                            <p:strVal val="#ppt_y-#ppt_h/2"/>
                                          </p:val>
                                        </p:tav>
                                        <p:tav tm="100000">
                                          <p:val>
                                            <p:strVal val="#ppt_y"/>
                                          </p:val>
                                        </p:tav>
                                      </p:tavLst>
                                    </p:anim>
                                    <p:anim calcmode="lin" valueType="num">
                                      <p:cBhvr>
                                        <p:cTn id="179" dur="500" fill="hold"/>
                                        <p:tgtEl>
                                          <p:spTgt spid="65"/>
                                        </p:tgtEl>
                                        <p:attrNameLst>
                                          <p:attrName>ppt_w</p:attrName>
                                        </p:attrNameLst>
                                      </p:cBhvr>
                                      <p:tavLst>
                                        <p:tav tm="0">
                                          <p:val>
                                            <p:strVal val="#ppt_w"/>
                                          </p:val>
                                        </p:tav>
                                        <p:tav tm="100000">
                                          <p:val>
                                            <p:strVal val="#ppt_w"/>
                                          </p:val>
                                        </p:tav>
                                      </p:tavLst>
                                    </p:anim>
                                    <p:anim calcmode="lin" valueType="num">
                                      <p:cBhvr>
                                        <p:cTn id="180" dur="500" fill="hold"/>
                                        <p:tgtEl>
                                          <p:spTgt spid="6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6" grpId="0"/>
      <p:bldP spid="18" grpId="0"/>
      <p:bldP spid="19" grpId="0"/>
      <p:bldP spid="20" grpId="0"/>
      <p:bldP spid="21" grpId="0"/>
      <p:bldP spid="41" grpId="0"/>
      <p:bldP spid="65" grpId="0" animBg="1"/>
      <p:bldP spid="48" grpId="0" animBg="1"/>
      <p:bldP spid="49" grpId="0" animBg="1"/>
      <p:bldP spid="57" grpId="0" animBg="1"/>
      <p:bldP spid="58" grpId="0" animBg="1"/>
      <p:bldP spid="59" grpId="0" animBg="1"/>
      <p:bldP spid="60"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6370" name="Slide Number Placeholder 5"/>
          <p:cNvSpPr>
            <a:spLocks noGrp="1"/>
          </p:cNvSpPr>
          <p:nvPr>
            <p:ph type="sldNum" sz="quarter" idx="12"/>
          </p:nvPr>
        </p:nvSpPr>
        <p:spPr>
          <a:noFill/>
        </p:spPr>
        <p:txBody>
          <a:bodyPr/>
          <a:lstStyle/>
          <a:p>
            <a:fld id="{47C2BC5F-164B-4446-AFD1-B79052F6BC88}" type="slidenum">
              <a:rPr lang="en-US"/>
              <a:pPr/>
              <a:t>165</a:t>
            </a:fld>
            <a:endParaRPr lang="en-US"/>
          </a:p>
        </p:txBody>
      </p:sp>
      <p:sp>
        <p:nvSpPr>
          <p:cNvPr id="207874" name="Rectangle 2"/>
          <p:cNvSpPr>
            <a:spLocks noGrp="1" noChangeArrowheads="1"/>
          </p:cNvSpPr>
          <p:nvPr>
            <p:ph type="title"/>
          </p:nvPr>
        </p:nvSpPr>
        <p:spPr>
          <a:xfrm>
            <a:off x="685800" y="566738"/>
            <a:ext cx="7772400" cy="838200"/>
          </a:xfrm>
        </p:spPr>
        <p:txBody>
          <a:bodyPr/>
          <a:lstStyle/>
          <a:p>
            <a:pPr eaLnBrk="1" hangingPunct="1">
              <a:defRPr/>
            </a:pPr>
            <a:r>
              <a:rPr lang="en-US"/>
              <a:t>Masajid to Be Visited</a:t>
            </a:r>
          </a:p>
        </p:txBody>
      </p:sp>
      <p:sp>
        <p:nvSpPr>
          <p:cNvPr id="207875" name="Rectangle 3"/>
          <p:cNvSpPr>
            <a:spLocks noGrp="1" noChangeArrowheads="1"/>
          </p:cNvSpPr>
          <p:nvPr>
            <p:ph type="body" idx="1"/>
          </p:nvPr>
        </p:nvSpPr>
        <p:spPr>
          <a:xfrm>
            <a:off x="590550" y="1833563"/>
            <a:ext cx="7954963" cy="4384675"/>
          </a:xfrm>
        </p:spPr>
        <p:txBody>
          <a:bodyPr/>
          <a:lstStyle/>
          <a:p>
            <a:pPr eaLnBrk="1" hangingPunct="1">
              <a:lnSpc>
                <a:spcPct val="120000"/>
              </a:lnSpc>
            </a:pPr>
            <a:r>
              <a:rPr lang="en-US" sz="2000" dirty="0">
                <a:effectLst>
                  <a:outerShdw blurRad="38100" dist="38100" dir="2700000" algn="tl">
                    <a:srgbClr val="000000">
                      <a:alpha val="43137"/>
                    </a:srgbClr>
                  </a:outerShdw>
                </a:effectLst>
              </a:rPr>
              <a:t>The only two </a:t>
            </a:r>
            <a:r>
              <a:rPr lang="en-US" sz="2000" dirty="0" err="1">
                <a:effectLst>
                  <a:outerShdw blurRad="38100" dist="38100" dir="2700000" algn="tl">
                    <a:srgbClr val="000000">
                      <a:alpha val="43137"/>
                    </a:srgbClr>
                  </a:outerShdw>
                </a:effectLst>
              </a:rPr>
              <a:t>Masjids</a:t>
            </a:r>
            <a:r>
              <a:rPr lang="en-US" sz="2000" dirty="0">
                <a:effectLst>
                  <a:outerShdw blurRad="38100" dist="38100" dir="2700000" algn="tl">
                    <a:srgbClr val="000000">
                      <a:alpha val="43137"/>
                    </a:srgbClr>
                  </a:outerShdw>
                </a:effectLst>
              </a:rPr>
              <a:t> in Madinah to visit with the intention of performing </a:t>
            </a:r>
            <a:r>
              <a:rPr lang="en-US" sz="2000" dirty="0" err="1">
                <a:effectLst>
                  <a:outerShdw blurRad="38100" dist="38100" dir="2700000" algn="tl">
                    <a:srgbClr val="000000">
                      <a:alpha val="43137"/>
                    </a:srgbClr>
                  </a:outerShdw>
                </a:effectLst>
              </a:rPr>
              <a:t>Salat</a:t>
            </a:r>
            <a:r>
              <a:rPr lang="en-US" sz="2000" dirty="0">
                <a:effectLst>
                  <a:outerShdw blurRad="38100" dist="38100" dir="2700000" algn="tl">
                    <a:srgbClr val="000000">
                      <a:alpha val="43137"/>
                    </a:srgbClr>
                  </a:outerShdw>
                </a:effectLst>
              </a:rPr>
              <a:t> are the </a:t>
            </a:r>
            <a:r>
              <a:rPr lang="en-US" sz="2000" dirty="0" err="1">
                <a:effectLst>
                  <a:outerShdw blurRad="38100" dist="38100" dir="2700000" algn="tl">
                    <a:srgbClr val="000000">
                      <a:alpha val="43137"/>
                    </a:srgbClr>
                  </a:outerShdw>
                </a:effectLst>
              </a:rPr>
              <a:t>Masjid</a:t>
            </a:r>
            <a:r>
              <a:rPr lang="en-US" sz="2000" dirty="0">
                <a:effectLst>
                  <a:outerShdw blurRad="38100" dist="38100" dir="2700000" algn="tl">
                    <a:srgbClr val="000000">
                      <a:alpha val="43137"/>
                    </a:srgbClr>
                  </a:outerShdw>
                </a:effectLst>
              </a:rPr>
              <a:t> of the Prophet (</a:t>
            </a:r>
            <a:r>
              <a:rPr lang="ar-SA" sz="2000" dirty="0">
                <a:effectLst>
                  <a:outerShdw blurRad="38100" dist="38100" dir="2700000" algn="tl">
                    <a:srgbClr val="000000">
                      <a:alpha val="43137"/>
                    </a:srgbClr>
                  </a:outerShdw>
                </a:effectLst>
                <a:ea typeface="Times New Roman (Arabic)"/>
                <a:cs typeface="Times New Roman (Arabic)"/>
              </a:rPr>
              <a:t>صلى الله عليه وسلم</a:t>
            </a:r>
            <a:r>
              <a:rPr lang="en-US" sz="2000" dirty="0">
                <a:effectLst>
                  <a:outerShdw blurRad="38100" dist="38100" dir="2700000" algn="tl">
                    <a:srgbClr val="000000">
                      <a:alpha val="43137"/>
                    </a:srgbClr>
                  </a:outerShdw>
                </a:effectLst>
              </a:rPr>
              <a:t>) and </a:t>
            </a:r>
            <a:r>
              <a:rPr lang="en-US" sz="2000" dirty="0" err="1">
                <a:effectLst>
                  <a:outerShdw blurRad="38100" dist="38100" dir="2700000" algn="tl">
                    <a:srgbClr val="000000">
                      <a:alpha val="43137"/>
                    </a:srgbClr>
                  </a:outerShdw>
                </a:effectLst>
              </a:rPr>
              <a:t>Masjid</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Quba</a:t>
            </a:r>
            <a:r>
              <a:rPr lang="en-US" sz="2000" dirty="0">
                <a:effectLst>
                  <a:outerShdw blurRad="38100" dist="38100" dir="2700000" algn="tl">
                    <a:srgbClr val="000000">
                      <a:alpha val="43137"/>
                    </a:srgbClr>
                  </a:outerShdw>
                </a:effectLst>
              </a:rPr>
              <a:t> (the first </a:t>
            </a:r>
            <a:r>
              <a:rPr lang="en-US" sz="2000" dirty="0" err="1">
                <a:effectLst>
                  <a:outerShdw blurRad="38100" dist="38100" dir="2700000" algn="tl">
                    <a:srgbClr val="000000">
                      <a:alpha val="43137"/>
                    </a:srgbClr>
                  </a:outerShdw>
                </a:effectLst>
              </a:rPr>
              <a:t>Masjid</a:t>
            </a:r>
            <a:r>
              <a:rPr lang="en-US" sz="2000" dirty="0">
                <a:effectLst>
                  <a:outerShdw blurRad="38100" dist="38100" dir="2700000" algn="tl">
                    <a:srgbClr val="000000">
                      <a:alpha val="43137"/>
                    </a:srgbClr>
                  </a:outerShdw>
                </a:effectLst>
              </a:rPr>
              <a:t> in Islam).</a:t>
            </a:r>
          </a:p>
          <a:p>
            <a:pPr eaLnBrk="1" hangingPunct="1">
              <a:lnSpc>
                <a:spcPct val="120000"/>
              </a:lnSpc>
            </a:pPr>
            <a:r>
              <a:rPr lang="en-US" sz="2000" dirty="0">
                <a:effectLst>
                  <a:outerShdw blurRad="38100" dist="38100" dir="2700000" algn="tl">
                    <a:srgbClr val="000000">
                      <a:alpha val="43137"/>
                    </a:srgbClr>
                  </a:outerShdw>
                </a:effectLst>
              </a:rPr>
              <a:t>Other mosques and sites in Madinah may be visited for their historical value.</a:t>
            </a:r>
          </a:p>
          <a:p>
            <a:pPr eaLnBrk="1" hangingPunct="1">
              <a:lnSpc>
                <a:spcPct val="120000"/>
              </a:lnSpc>
            </a:pPr>
            <a:r>
              <a:rPr lang="en-US" sz="2000" dirty="0">
                <a:effectLst>
                  <a:outerShdw blurRad="38100" dist="38100" dir="2700000" algn="tl">
                    <a:srgbClr val="000000">
                      <a:alpha val="43137"/>
                    </a:srgbClr>
                  </a:outerShdw>
                </a:effectLst>
              </a:rPr>
              <a:t>It is neither an obligation nor a condition for Hajj to visit the Prophet’s mosque or his grave.</a:t>
            </a:r>
          </a:p>
          <a:p>
            <a:pPr eaLnBrk="1" hangingPunct="1">
              <a:lnSpc>
                <a:spcPct val="120000"/>
              </a:lnSpc>
            </a:pPr>
            <a:r>
              <a:rPr lang="en-US" sz="2000" dirty="0">
                <a:effectLst>
                  <a:outerShdw blurRad="38100" dist="38100" dir="2700000" algn="tl">
                    <a:srgbClr val="000000">
                      <a:alpha val="43137"/>
                    </a:srgbClr>
                  </a:outerShdw>
                </a:effectLst>
              </a:rPr>
              <a:t>There are many fabricated </a:t>
            </a:r>
            <a:r>
              <a:rPr lang="en-US" sz="2000" dirty="0" err="1">
                <a:effectLst>
                  <a:outerShdw blurRad="38100" dist="38100" dir="2700000" algn="tl">
                    <a:srgbClr val="000000">
                      <a:alpha val="43137"/>
                    </a:srgbClr>
                  </a:outerShdw>
                </a:effectLst>
              </a:rPr>
              <a:t>ahadith</a:t>
            </a:r>
            <a:r>
              <a:rPr lang="en-US" sz="2000" dirty="0">
                <a:effectLst>
                  <a:outerShdw blurRad="38100" dist="38100" dir="2700000" algn="tl">
                    <a:srgbClr val="000000">
                      <a:alpha val="43137"/>
                    </a:srgbClr>
                  </a:outerShdw>
                </a:effectLst>
              </a:rPr>
              <a:t> about visiting the Prophet’s grave. Beware when reading these </a:t>
            </a:r>
            <a:r>
              <a:rPr lang="en-US" sz="2000" dirty="0" err="1">
                <a:effectLst>
                  <a:outerShdw blurRad="38100" dist="38100" dir="2700000" algn="tl">
                    <a:srgbClr val="000000">
                      <a:alpha val="43137"/>
                    </a:srgbClr>
                  </a:outerShdw>
                </a:effectLst>
              </a:rPr>
              <a:t>ahadith</a:t>
            </a:r>
            <a:r>
              <a:rPr lang="en-US" sz="2000" dirty="0">
                <a:effectLst>
                  <a:outerShdw blurRad="38100" dist="38100" dir="2700000" algn="tl">
                    <a:srgbClr val="000000">
                      <a:alpha val="43137"/>
                    </a:srgbClr>
                  </a:outerShdw>
                </a:effectLst>
              </a:rPr>
              <a:t> and always verify the reference and level of authenticity.</a:t>
            </a:r>
          </a:p>
          <a:p>
            <a:pPr eaLnBrk="1" hangingPunct="1">
              <a:lnSpc>
                <a:spcPct val="120000"/>
              </a:lnSpc>
            </a:pPr>
            <a:endParaRPr lang="en-US" sz="2000" dirty="0">
              <a:effectLst>
                <a:outerShdw blurRad="38100" dist="38100" dir="2700000" algn="tl">
                  <a:srgbClr val="000000">
                    <a:alpha val="43137"/>
                  </a:srgbClr>
                </a:outerShdw>
              </a:effectLst>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07875">
                                            <p:txEl>
                                              <p:pRg st="0" end="0"/>
                                            </p:txEl>
                                          </p:spTgt>
                                        </p:tgtEl>
                                        <p:attrNameLst>
                                          <p:attrName>style.visibility</p:attrName>
                                        </p:attrNameLst>
                                      </p:cBhvr>
                                      <p:to>
                                        <p:strVal val="visible"/>
                                      </p:to>
                                    </p:set>
                                    <p:anim calcmode="lin" valueType="num">
                                      <p:cBhvr additive="base">
                                        <p:cTn id="7" dur="500" fill="hold"/>
                                        <p:tgtEl>
                                          <p:spTgt spid="20787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78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07875">
                                            <p:txEl>
                                              <p:pRg st="1" end="1"/>
                                            </p:txEl>
                                          </p:spTgt>
                                        </p:tgtEl>
                                        <p:attrNameLst>
                                          <p:attrName>style.visibility</p:attrName>
                                        </p:attrNameLst>
                                      </p:cBhvr>
                                      <p:to>
                                        <p:strVal val="visible"/>
                                      </p:to>
                                    </p:set>
                                    <p:anim calcmode="lin" valueType="num">
                                      <p:cBhvr additive="base">
                                        <p:cTn id="13" dur="500" fill="hold"/>
                                        <p:tgtEl>
                                          <p:spTgt spid="20787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078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07875">
                                            <p:txEl>
                                              <p:pRg st="2" end="2"/>
                                            </p:txEl>
                                          </p:spTgt>
                                        </p:tgtEl>
                                        <p:attrNameLst>
                                          <p:attrName>style.visibility</p:attrName>
                                        </p:attrNameLst>
                                      </p:cBhvr>
                                      <p:to>
                                        <p:strVal val="visible"/>
                                      </p:to>
                                    </p:set>
                                    <p:anim calcmode="lin" valueType="num">
                                      <p:cBhvr additive="base">
                                        <p:cTn id="19" dur="500" fill="hold"/>
                                        <p:tgtEl>
                                          <p:spTgt spid="20787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78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207875">
                                            <p:txEl>
                                              <p:pRg st="3" end="3"/>
                                            </p:txEl>
                                          </p:spTgt>
                                        </p:tgtEl>
                                        <p:attrNameLst>
                                          <p:attrName>style.visibility</p:attrName>
                                        </p:attrNameLst>
                                      </p:cBhvr>
                                      <p:to>
                                        <p:strVal val="visible"/>
                                      </p:to>
                                    </p:set>
                                    <p:anim calcmode="lin" valueType="num">
                                      <p:cBhvr additive="base">
                                        <p:cTn id="25" dur="500" fill="hold"/>
                                        <p:tgtEl>
                                          <p:spTgt spid="20787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078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build="p"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4" name="Slide Number Placeholder 6"/>
          <p:cNvSpPr>
            <a:spLocks noGrp="1"/>
          </p:cNvSpPr>
          <p:nvPr>
            <p:ph type="sldNum" sz="quarter" idx="12"/>
          </p:nvPr>
        </p:nvSpPr>
        <p:spPr>
          <a:noFill/>
        </p:spPr>
        <p:txBody>
          <a:bodyPr/>
          <a:lstStyle/>
          <a:p>
            <a:fld id="{6ADEEC7D-B1DC-42E1-8CCF-835891488766}" type="slidenum">
              <a:rPr lang="en-US"/>
              <a:pPr/>
              <a:t>166</a:t>
            </a:fld>
            <a:endParaRPr lang="en-US"/>
          </a:p>
        </p:txBody>
      </p:sp>
      <p:sp>
        <p:nvSpPr>
          <p:cNvPr id="397314" name="Rectangle 2"/>
          <p:cNvSpPr>
            <a:spLocks noGrp="1" noChangeArrowheads="1"/>
          </p:cNvSpPr>
          <p:nvPr>
            <p:ph type="title"/>
          </p:nvPr>
        </p:nvSpPr>
        <p:spPr>
          <a:xfrm>
            <a:off x="685800" y="458788"/>
            <a:ext cx="7772400" cy="838200"/>
          </a:xfrm>
        </p:spPr>
        <p:txBody>
          <a:bodyPr/>
          <a:lstStyle/>
          <a:p>
            <a:pPr eaLnBrk="1" hangingPunct="1">
              <a:defRPr/>
            </a:pPr>
            <a:r>
              <a:rPr lang="en-US"/>
              <a:t>Masjid Quba</a:t>
            </a:r>
          </a:p>
        </p:txBody>
      </p:sp>
      <p:sp>
        <p:nvSpPr>
          <p:cNvPr id="397315" name="Rectangle 3"/>
          <p:cNvSpPr>
            <a:spLocks noGrp="1" noChangeArrowheads="1"/>
          </p:cNvSpPr>
          <p:nvPr>
            <p:ph type="body" sz="half" idx="1"/>
          </p:nvPr>
        </p:nvSpPr>
        <p:spPr>
          <a:xfrm>
            <a:off x="26988" y="1762125"/>
            <a:ext cx="3810000" cy="4114800"/>
          </a:xfrm>
        </p:spPr>
        <p:txBody>
          <a:bodyPr/>
          <a:lstStyle/>
          <a:p>
            <a:pPr eaLnBrk="1" hangingPunct="1">
              <a:lnSpc>
                <a:spcPct val="120000"/>
              </a:lnSpc>
            </a:pPr>
            <a:r>
              <a:rPr lang="en-US" sz="1800" dirty="0">
                <a:effectLst>
                  <a:outerShdw blurRad="38100" dist="38100" dir="2700000" algn="tl">
                    <a:srgbClr val="000000">
                      <a:alpha val="43137"/>
                    </a:srgbClr>
                  </a:outerShdw>
                </a:effectLst>
              </a:rPr>
              <a:t>The prophet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 used to go to </a:t>
            </a:r>
            <a:r>
              <a:rPr lang="en-US" sz="1800" dirty="0" err="1">
                <a:effectLst>
                  <a:outerShdw blurRad="38100" dist="38100" dir="2700000" algn="tl">
                    <a:srgbClr val="000000">
                      <a:alpha val="43137"/>
                    </a:srgbClr>
                  </a:outerShdw>
                </a:effectLst>
              </a:rPr>
              <a:t>Masjid</a:t>
            </a:r>
            <a:r>
              <a:rPr lang="en-US" sz="1800" dirty="0">
                <a:effectLst>
                  <a:outerShdw blurRad="38100" dist="38100" dir="2700000" algn="tl">
                    <a:srgbClr val="000000">
                      <a:alpha val="43137"/>
                    </a:srgbClr>
                  </a:outerShdw>
                </a:effectLst>
              </a:rPr>
              <a:t> </a:t>
            </a:r>
            <a:r>
              <a:rPr lang="en-US" sz="1800" dirty="0" err="1">
                <a:effectLst>
                  <a:outerShdw blurRad="38100" dist="38100" dir="2700000" algn="tl">
                    <a:srgbClr val="000000">
                      <a:alpha val="43137"/>
                    </a:srgbClr>
                  </a:outerShdw>
                </a:effectLst>
              </a:rPr>
              <a:t>Quba</a:t>
            </a:r>
            <a:r>
              <a:rPr lang="en-US" sz="1800" dirty="0">
                <a:effectLst>
                  <a:outerShdw blurRad="38100" dist="38100" dir="2700000" algn="tl">
                    <a:srgbClr val="000000">
                      <a:alpha val="43137"/>
                    </a:srgbClr>
                  </a:outerShdw>
                </a:effectLst>
              </a:rPr>
              <a:t> on Saturday morning and pray two </a:t>
            </a:r>
            <a:r>
              <a:rPr lang="en-US" sz="1800" dirty="0" err="1">
                <a:effectLst>
                  <a:outerShdw blurRad="38100" dist="38100" dir="2700000" algn="tl">
                    <a:srgbClr val="000000">
                      <a:alpha val="43137"/>
                    </a:srgbClr>
                  </a:outerShdw>
                </a:effectLst>
              </a:rPr>
              <a:t>Rak'at</a:t>
            </a:r>
            <a:r>
              <a:rPr lang="en-US" sz="1800" dirty="0">
                <a:effectLst>
                  <a:outerShdw blurRad="38100" dist="38100" dir="2700000" algn="tl">
                    <a:srgbClr val="000000">
                      <a:alpha val="43137"/>
                    </a:srgbClr>
                  </a:outerShdw>
                </a:effectLst>
              </a:rPr>
              <a:t> there. In a </a:t>
            </a:r>
            <a:r>
              <a:rPr lang="en-US" sz="1800" dirty="0" err="1">
                <a:effectLst>
                  <a:outerShdw blurRad="38100" dist="38100" dir="2700000" algn="tl">
                    <a:srgbClr val="000000">
                      <a:alpha val="43137"/>
                    </a:srgbClr>
                  </a:outerShdw>
                </a:effectLst>
              </a:rPr>
              <a:t>Hadith</a:t>
            </a:r>
            <a:r>
              <a:rPr lang="en-US" sz="1800" dirty="0">
                <a:effectLst>
                  <a:outerShdw blurRad="38100" dist="38100" dir="2700000" algn="tl">
                    <a:srgbClr val="000000">
                      <a:alpha val="43137"/>
                    </a:srgbClr>
                  </a:outerShdw>
                </a:effectLst>
              </a:rPr>
              <a:t>, he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 said that doing so is equivalent to performing a </a:t>
            </a:r>
            <a:r>
              <a:rPr lang="en-US" sz="1800" dirty="0" err="1">
                <a:effectLst>
                  <a:outerShdw blurRad="38100" dist="38100" dir="2700000" algn="tl">
                    <a:srgbClr val="000000">
                      <a:alpha val="43137"/>
                    </a:srgbClr>
                  </a:outerShdw>
                </a:effectLst>
              </a:rPr>
              <a:t>Umra</a:t>
            </a:r>
            <a:r>
              <a:rPr lang="en-US" sz="1800" dirty="0">
                <a:effectLst>
                  <a:outerShdw blurRad="38100" dist="38100" dir="2700000" algn="tl">
                    <a:srgbClr val="000000">
                      <a:alpha val="43137"/>
                    </a:srgbClr>
                  </a:outerShdw>
                </a:effectLst>
              </a:rPr>
              <a:t>.</a:t>
            </a:r>
            <a:endParaRPr lang="ar-SA" sz="1800" dirty="0">
              <a:effectLst>
                <a:outerShdw blurRad="38100" dist="38100" dir="2700000" algn="tl">
                  <a:srgbClr val="000000">
                    <a:alpha val="43137"/>
                  </a:srgbClr>
                </a:outerShdw>
              </a:effectLst>
              <a:ea typeface="Times New Roman (Arabic)"/>
              <a:cs typeface="Times New Roman (Arabic)"/>
            </a:endParaRPr>
          </a:p>
          <a:p>
            <a:pPr eaLnBrk="1" hangingPunct="1">
              <a:lnSpc>
                <a:spcPct val="120000"/>
              </a:lnSpc>
            </a:pPr>
            <a:r>
              <a:rPr lang="en-US" sz="1800" dirty="0" err="1">
                <a:effectLst>
                  <a:outerShdw blurRad="38100" dist="38100" dir="2700000" algn="tl">
                    <a:srgbClr val="000000">
                      <a:alpha val="43137"/>
                    </a:srgbClr>
                  </a:outerShdw>
                </a:effectLst>
                <a:ea typeface="Times New Roman (Arabic)"/>
                <a:cs typeface="Times New Roman (Arabic)"/>
              </a:rPr>
              <a:t>Masjid</a:t>
            </a:r>
            <a:r>
              <a:rPr lang="en-US" sz="1800" dirty="0">
                <a:effectLst>
                  <a:outerShdw blurRad="38100" dist="38100" dir="2700000" algn="tl">
                    <a:srgbClr val="000000">
                      <a:alpha val="43137"/>
                    </a:srgbClr>
                  </a:outerShdw>
                </a:effectLst>
                <a:ea typeface="Times New Roman (Arabic)"/>
                <a:cs typeface="Times New Roman (Arabic)"/>
              </a:rPr>
              <a:t> </a:t>
            </a:r>
            <a:r>
              <a:rPr lang="en-US" sz="1800" dirty="0" err="1">
                <a:effectLst>
                  <a:outerShdw blurRad="38100" dist="38100" dir="2700000" algn="tl">
                    <a:srgbClr val="000000">
                      <a:alpha val="43137"/>
                    </a:srgbClr>
                  </a:outerShdw>
                </a:effectLst>
                <a:ea typeface="Times New Roman (Arabic)"/>
                <a:cs typeface="Times New Roman (Arabic)"/>
              </a:rPr>
              <a:t>Quba</a:t>
            </a:r>
            <a:r>
              <a:rPr lang="en-US" sz="1800" dirty="0">
                <a:effectLst>
                  <a:outerShdw blurRad="38100" dist="38100" dir="2700000" algn="tl">
                    <a:srgbClr val="000000">
                      <a:alpha val="43137"/>
                    </a:srgbClr>
                  </a:outerShdw>
                </a:effectLst>
                <a:ea typeface="Times New Roman (Arabic)"/>
                <a:cs typeface="Times New Roman (Arabic)"/>
              </a:rPr>
              <a:t> is located south of Madinah at 2.2 miles (3.5km) from the Prophet’s </a:t>
            </a:r>
            <a:r>
              <a:rPr lang="en-US" sz="1800" dirty="0" err="1">
                <a:effectLst>
                  <a:outerShdw blurRad="38100" dist="38100" dir="2700000" algn="tl">
                    <a:srgbClr val="000000">
                      <a:alpha val="43137"/>
                    </a:srgbClr>
                  </a:outerShdw>
                </a:effectLst>
                <a:ea typeface="Times New Roman (Arabic)"/>
                <a:cs typeface="Times New Roman (Arabic)"/>
              </a:rPr>
              <a:t>Masjid</a:t>
            </a:r>
            <a:r>
              <a:rPr lang="en-US" sz="1800" dirty="0">
                <a:effectLst>
                  <a:outerShdw blurRad="38100" dist="38100" dir="2700000" algn="tl">
                    <a:srgbClr val="000000">
                      <a:alpha val="43137"/>
                    </a:srgbClr>
                  </a:outerShdw>
                </a:effectLst>
                <a:ea typeface="Times New Roman (Arabic)"/>
                <a:cs typeface="Times New Roman (Arabic)"/>
              </a:rPr>
              <a:t>.</a:t>
            </a:r>
          </a:p>
        </p:txBody>
      </p:sp>
      <p:pic>
        <p:nvPicPr>
          <p:cNvPr id="187397" name="Picture 6" descr="E:\My Documents\Hajj\Madinah\Quba.bmp"/>
          <p:cNvPicPr>
            <a:picLocks noGrp="1" noChangeAspect="1" noChangeArrowheads="1"/>
          </p:cNvPicPr>
          <p:nvPr>
            <p:ph type="clipArt" sz="half" idx="2"/>
          </p:nvPr>
        </p:nvPicPr>
        <p:blipFill>
          <a:blip r:embed="rId3" cstate="print"/>
          <a:srcRect/>
          <a:stretch>
            <a:fillRect/>
          </a:stretch>
        </p:blipFill>
        <p:spPr>
          <a:xfrm>
            <a:off x="3822700" y="2076450"/>
            <a:ext cx="5289550" cy="35258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7398" name="Text Box 7"/>
          <p:cNvSpPr txBox="1">
            <a:spLocks noChangeArrowheads="1"/>
          </p:cNvSpPr>
          <p:nvPr/>
        </p:nvSpPr>
        <p:spPr bwMode="auto">
          <a:xfrm>
            <a:off x="5734050" y="5567363"/>
            <a:ext cx="1516063" cy="457200"/>
          </a:xfrm>
          <a:prstGeom prst="rect">
            <a:avLst/>
          </a:prstGeom>
          <a:noFill/>
          <a:ln w="12700">
            <a:noFill/>
            <a:miter lim="800000"/>
            <a:headEnd/>
            <a:tailEnd/>
          </a:ln>
        </p:spPr>
        <p:txBody>
          <a:bodyPr wrap="none">
            <a:spAutoFit/>
          </a:bodyPr>
          <a:lstStyle/>
          <a:p>
            <a:pPr algn="l">
              <a:lnSpc>
                <a:spcPct val="120000"/>
              </a:lnSpc>
            </a:pPr>
            <a:r>
              <a:rPr lang="en-US" sz="2000" b="0" i="1"/>
              <a:t>Masjid Quba</a:t>
            </a:r>
          </a:p>
        </p:txBody>
      </p:sp>
      <p:pic>
        <p:nvPicPr>
          <p:cNvPr id="7" name="Picture 6" descr="E:\My Documents\Hajj\Madinah\Quba.bmp"/>
          <p:cNvPicPr>
            <a:picLocks noChangeAspect="1" noChangeArrowheads="1"/>
          </p:cNvPicPr>
          <p:nvPr/>
        </p:nvPicPr>
        <p:blipFill>
          <a:blip r:embed="rId3" cstate="print"/>
          <a:srcRect l="17047" r="64226" b="96217"/>
          <a:stretch>
            <a:fillRect/>
          </a:stretch>
        </p:blipFill>
        <p:spPr bwMode="auto">
          <a:xfrm>
            <a:off x="4010025" y="2114550"/>
            <a:ext cx="990600" cy="95250"/>
          </a:xfrm>
          <a:prstGeom prst="roundRect">
            <a:avLst>
              <a:gd name="adj" fmla="val 8594"/>
            </a:avLst>
          </a:prstGeom>
          <a:solidFill>
            <a:srgbClr val="FFFFFF">
              <a:shade val="85000"/>
            </a:srgbClr>
          </a:solidFill>
          <a:ln w="9525">
            <a:noFill/>
            <a:miter lim="800000"/>
            <a:headEnd/>
            <a:tailEnd/>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7315">
                                            <p:txEl>
                                              <p:pRg st="0" end="0"/>
                                            </p:txEl>
                                          </p:spTgt>
                                        </p:tgtEl>
                                        <p:attrNameLst>
                                          <p:attrName>style.visibility</p:attrName>
                                        </p:attrNameLst>
                                      </p:cBhvr>
                                      <p:to>
                                        <p:strVal val="visible"/>
                                      </p:to>
                                    </p:set>
                                    <p:anim calcmode="lin" valueType="num">
                                      <p:cBhvr additive="base">
                                        <p:cTn id="7" dur="500" fill="hold"/>
                                        <p:tgtEl>
                                          <p:spTgt spid="397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7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7315">
                                            <p:txEl>
                                              <p:pRg st="1" end="1"/>
                                            </p:txEl>
                                          </p:spTgt>
                                        </p:tgtEl>
                                        <p:attrNameLst>
                                          <p:attrName>style.visibility</p:attrName>
                                        </p:attrNameLst>
                                      </p:cBhvr>
                                      <p:to>
                                        <p:strVal val="visible"/>
                                      </p:to>
                                    </p:set>
                                    <p:anim calcmode="lin" valueType="num">
                                      <p:cBhvr additive="base">
                                        <p:cTn id="13" dur="500" fill="hold"/>
                                        <p:tgtEl>
                                          <p:spTgt spid="3973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731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5" grpId="0" build="p"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Slide Number Placeholder 6"/>
          <p:cNvSpPr>
            <a:spLocks noGrp="1"/>
          </p:cNvSpPr>
          <p:nvPr>
            <p:ph type="sldNum" sz="quarter" idx="12"/>
          </p:nvPr>
        </p:nvSpPr>
        <p:spPr>
          <a:noFill/>
        </p:spPr>
        <p:txBody>
          <a:bodyPr/>
          <a:lstStyle/>
          <a:p>
            <a:fld id="{9054744F-8AEB-4625-9093-88DCFCFE0464}" type="slidenum">
              <a:rPr lang="en-US"/>
              <a:pPr/>
              <a:t>167</a:t>
            </a:fld>
            <a:endParaRPr lang="en-US"/>
          </a:p>
        </p:txBody>
      </p:sp>
      <p:sp>
        <p:nvSpPr>
          <p:cNvPr id="398338" name="Rectangle 2"/>
          <p:cNvSpPr>
            <a:spLocks noGrp="1" noChangeArrowheads="1"/>
          </p:cNvSpPr>
          <p:nvPr>
            <p:ph type="title"/>
          </p:nvPr>
        </p:nvSpPr>
        <p:spPr>
          <a:xfrm>
            <a:off x="685800" y="546100"/>
            <a:ext cx="7772400" cy="838200"/>
          </a:xfrm>
        </p:spPr>
        <p:txBody>
          <a:bodyPr/>
          <a:lstStyle/>
          <a:p>
            <a:pPr eaLnBrk="1" hangingPunct="1">
              <a:defRPr/>
            </a:pPr>
            <a:r>
              <a:rPr lang="en-US"/>
              <a:t>Al-Masjid An-Nabawi</a:t>
            </a:r>
          </a:p>
        </p:txBody>
      </p:sp>
      <p:sp>
        <p:nvSpPr>
          <p:cNvPr id="398339" name="Rectangle 3"/>
          <p:cNvSpPr>
            <a:spLocks noGrp="1" noChangeArrowheads="1"/>
          </p:cNvSpPr>
          <p:nvPr>
            <p:ph type="body" sz="half" idx="1"/>
          </p:nvPr>
        </p:nvSpPr>
        <p:spPr>
          <a:xfrm>
            <a:off x="34925" y="2087563"/>
            <a:ext cx="3810000" cy="3830637"/>
          </a:xfrm>
        </p:spPr>
        <p:txBody>
          <a:bodyPr/>
          <a:lstStyle/>
          <a:p>
            <a:pPr eaLnBrk="1" hangingPunct="1"/>
            <a:r>
              <a:rPr lang="en-US" sz="2000">
                <a:effectLst>
                  <a:outerShdw blurRad="38100" dist="38100" dir="2700000" algn="tl">
                    <a:srgbClr val="000000">
                      <a:alpha val="43137"/>
                    </a:srgbClr>
                  </a:outerShdw>
                </a:effectLst>
              </a:rPr>
              <a:t>Salat in the Masjid of the Prophet (</a:t>
            </a:r>
            <a:r>
              <a:rPr lang="ar-SA" sz="2000">
                <a:effectLst>
                  <a:outerShdw blurRad="38100" dist="38100" dir="2700000" algn="tl">
                    <a:srgbClr val="000000">
                      <a:alpha val="43137"/>
                    </a:srgbClr>
                  </a:outerShdw>
                </a:effectLst>
                <a:ea typeface="Times New Roman (Arabic)"/>
                <a:cs typeface="Times New Roman (Arabic)"/>
              </a:rPr>
              <a:t>صلى الله عليه وسلم</a:t>
            </a:r>
            <a:r>
              <a:rPr lang="en-US" sz="2000">
                <a:effectLst>
                  <a:outerShdw blurRad="38100" dist="38100" dir="2700000" algn="tl">
                    <a:srgbClr val="000000">
                      <a:alpha val="43137"/>
                    </a:srgbClr>
                  </a:outerShdw>
                </a:effectLst>
              </a:rPr>
              <a:t>) is better than 1000 Salat elsewhere, except Al-Masjid Al-Haram.</a:t>
            </a:r>
          </a:p>
          <a:p>
            <a:pPr eaLnBrk="1" hangingPunct="1"/>
            <a:r>
              <a:rPr lang="en-US" sz="2000">
                <a:effectLst>
                  <a:outerShdw blurRad="38100" dist="38100" dir="2700000" algn="tl">
                    <a:srgbClr val="000000">
                      <a:alpha val="43137"/>
                    </a:srgbClr>
                  </a:outerShdw>
                </a:effectLst>
              </a:rPr>
              <a:t>Salat in the expansions of the Masjid has the same merit as Salat in the original Masjid.</a:t>
            </a:r>
          </a:p>
        </p:txBody>
      </p:sp>
      <p:pic>
        <p:nvPicPr>
          <p:cNvPr id="188421" name="Picture 9" descr="C:\Documents and Settings\obellal\My Documents\Hajj\Madinah\AlMasjid AnNabawi 11.jpg"/>
          <p:cNvPicPr>
            <a:picLocks noGrp="1" noChangeAspect="1" noChangeArrowheads="1"/>
          </p:cNvPicPr>
          <p:nvPr>
            <p:ph type="clipArt" sz="half" idx="2"/>
          </p:nvPr>
        </p:nvPicPr>
        <p:blipFill>
          <a:blip r:embed="rId3" cstate="print"/>
          <a:srcRect/>
          <a:stretch>
            <a:fillRect/>
          </a:stretch>
        </p:blipFill>
        <p:spPr>
          <a:xfrm>
            <a:off x="3863975" y="2051050"/>
            <a:ext cx="5237163" cy="3921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8339">
                                            <p:txEl>
                                              <p:pRg st="0" end="0"/>
                                            </p:txEl>
                                          </p:spTgt>
                                        </p:tgtEl>
                                        <p:attrNameLst>
                                          <p:attrName>style.visibility</p:attrName>
                                        </p:attrNameLst>
                                      </p:cBhvr>
                                      <p:to>
                                        <p:strVal val="visible"/>
                                      </p:to>
                                    </p:set>
                                    <p:anim calcmode="lin" valueType="num">
                                      <p:cBhvr additive="base">
                                        <p:cTn id="7" dur="500" fill="hold"/>
                                        <p:tgtEl>
                                          <p:spTgt spid="3983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83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8339">
                                            <p:txEl>
                                              <p:pRg st="1" end="1"/>
                                            </p:txEl>
                                          </p:spTgt>
                                        </p:tgtEl>
                                        <p:attrNameLst>
                                          <p:attrName>style.visibility</p:attrName>
                                        </p:attrNameLst>
                                      </p:cBhvr>
                                      <p:to>
                                        <p:strVal val="visible"/>
                                      </p:to>
                                    </p:set>
                                    <p:anim calcmode="lin" valueType="num">
                                      <p:cBhvr additive="base">
                                        <p:cTn id="13" dur="500" fill="hold"/>
                                        <p:tgtEl>
                                          <p:spTgt spid="3983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833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9"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2" name="Slide Number Placeholder 6"/>
          <p:cNvSpPr>
            <a:spLocks noGrp="1"/>
          </p:cNvSpPr>
          <p:nvPr>
            <p:ph type="sldNum" sz="quarter" idx="12"/>
          </p:nvPr>
        </p:nvSpPr>
        <p:spPr>
          <a:noFill/>
        </p:spPr>
        <p:txBody>
          <a:bodyPr/>
          <a:lstStyle/>
          <a:p>
            <a:fld id="{833631AC-4A06-4307-B46C-9A1C6157DBF6}" type="slidenum">
              <a:rPr lang="en-US"/>
              <a:pPr/>
              <a:t>168</a:t>
            </a:fld>
            <a:endParaRPr lang="en-US"/>
          </a:p>
        </p:txBody>
      </p:sp>
      <p:sp>
        <p:nvSpPr>
          <p:cNvPr id="399362" name="Rectangle 2"/>
          <p:cNvSpPr>
            <a:spLocks noGrp="1" noChangeArrowheads="1"/>
          </p:cNvSpPr>
          <p:nvPr>
            <p:ph type="title"/>
          </p:nvPr>
        </p:nvSpPr>
        <p:spPr>
          <a:xfrm>
            <a:off x="60325" y="30163"/>
            <a:ext cx="9020175" cy="838200"/>
          </a:xfrm>
        </p:spPr>
        <p:txBody>
          <a:bodyPr/>
          <a:lstStyle/>
          <a:p>
            <a:pPr eaLnBrk="1" hangingPunct="1">
              <a:defRPr/>
            </a:pPr>
            <a:r>
              <a:rPr lang="en-US"/>
              <a:t>40 Prayers at the Prophet’s Masjid</a:t>
            </a:r>
          </a:p>
        </p:txBody>
      </p:sp>
      <p:sp>
        <p:nvSpPr>
          <p:cNvPr id="399363" name="Rectangle 3"/>
          <p:cNvSpPr>
            <a:spLocks noGrp="1" noChangeArrowheads="1"/>
          </p:cNvSpPr>
          <p:nvPr>
            <p:ph type="body" sz="half" idx="1"/>
          </p:nvPr>
        </p:nvSpPr>
        <p:spPr>
          <a:xfrm>
            <a:off x="273050" y="2389188"/>
            <a:ext cx="3984625" cy="4114800"/>
          </a:xfrm>
        </p:spPr>
        <p:txBody>
          <a:bodyPr/>
          <a:lstStyle/>
          <a:p>
            <a:pPr eaLnBrk="1" hangingPunct="1"/>
            <a:r>
              <a:rPr lang="en-US" sz="1800">
                <a:effectLst>
                  <a:outerShdw blurRad="38100" dist="38100" dir="2700000" algn="tl">
                    <a:srgbClr val="000000">
                      <a:alpha val="43137"/>
                    </a:srgbClr>
                  </a:outerShdw>
                </a:effectLst>
              </a:rPr>
              <a:t>The hadith about performing 40 consecutive prayers in the Prophet’s Masjid was considered weak by Al-Albani, but others consider it sound (Haithami, Mundhiri, Ibn Hajar).</a:t>
            </a:r>
          </a:p>
          <a:p>
            <a:pPr eaLnBrk="1" hangingPunct="1"/>
            <a:r>
              <a:rPr lang="en-US" sz="1800">
                <a:effectLst>
                  <a:outerShdw blurRad="38100" dist="38100" dir="2700000" algn="tl">
                    <a:srgbClr val="000000">
                      <a:alpha val="43137"/>
                    </a:srgbClr>
                  </a:outerShdw>
                </a:effectLst>
              </a:rPr>
              <a:t>It would be desirable to perform the 40 prayers in the Prophet’s Masjid if there is no hardship in doing so.</a:t>
            </a:r>
          </a:p>
        </p:txBody>
      </p:sp>
      <p:pic>
        <p:nvPicPr>
          <p:cNvPr id="189445" name="Picture 6" descr="E:\My Documents\Hajj\Madinah\Covers-O.jpg"/>
          <p:cNvPicPr>
            <a:picLocks noGrp="1" noChangeAspect="1" noChangeArrowheads="1"/>
          </p:cNvPicPr>
          <p:nvPr>
            <p:ph type="clipArt" sz="half" idx="2"/>
          </p:nvPr>
        </p:nvPicPr>
        <p:blipFill>
          <a:blip r:embed="rId3" cstate="print"/>
          <a:srcRect/>
          <a:stretch>
            <a:fillRect/>
          </a:stretch>
        </p:blipFill>
        <p:spPr>
          <a:xfrm>
            <a:off x="4359275" y="2678113"/>
            <a:ext cx="4729163" cy="3548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99367" name="Text Box 7"/>
          <p:cNvSpPr txBox="1">
            <a:spLocks noChangeArrowheads="1"/>
          </p:cNvSpPr>
          <p:nvPr/>
        </p:nvSpPr>
        <p:spPr bwMode="auto">
          <a:xfrm>
            <a:off x="333375" y="1177925"/>
            <a:ext cx="8482013" cy="982663"/>
          </a:xfrm>
          <a:prstGeom prst="rect">
            <a:avLst/>
          </a:prstGeom>
          <a:noFill/>
          <a:ln w="9525">
            <a:solidFill>
              <a:schemeClr val="tx1"/>
            </a:solidFill>
            <a:miter lim="800000"/>
            <a:headEnd/>
            <a:tailEnd/>
          </a:ln>
        </p:spPr>
        <p:txBody>
          <a:bodyPr>
            <a:spAutoFit/>
          </a:bodyPr>
          <a:lstStyle/>
          <a:p>
            <a:pPr algn="l">
              <a:lnSpc>
                <a:spcPct val="120000"/>
              </a:lnSpc>
              <a:buClr>
                <a:schemeClr val="accent2"/>
              </a:buClr>
              <a:buSzPct val="80000"/>
              <a:buFont typeface="Wingdings" pitchFamily="2" charset="2"/>
              <a:buNone/>
            </a:pPr>
            <a:r>
              <a:rPr lang="en-US" sz="1600" b="0">
                <a:effectLst>
                  <a:outerShdw blurRad="38100" dist="38100" dir="2700000" algn="tl">
                    <a:srgbClr val="000000">
                      <a:alpha val="43137"/>
                    </a:srgbClr>
                  </a:outerShdw>
                </a:effectLst>
                <a:latin typeface="Verdana" pitchFamily="34" charset="0"/>
              </a:rPr>
              <a:t>Hadith: </a:t>
            </a:r>
            <a:r>
              <a:rPr lang="en-US" sz="1600" b="0" i="1">
                <a:effectLst>
                  <a:outerShdw blurRad="38100" dist="38100" dir="2700000" algn="tl">
                    <a:srgbClr val="000000">
                      <a:alpha val="43137"/>
                    </a:srgbClr>
                  </a:outerShdw>
                </a:effectLst>
                <a:latin typeface="Verdana" pitchFamily="34" charset="0"/>
              </a:rPr>
              <a:t>"The person who offers 40 prayers consecutively in my Mosque, without missing a prayer in between, will secure immunity from the fire of Hell and will be saved from torments and also from hypocrisy." </a:t>
            </a:r>
            <a:r>
              <a:rPr lang="en-US" sz="1600" b="0">
                <a:effectLst>
                  <a:outerShdw blurRad="38100" dist="38100" dir="2700000" algn="tl">
                    <a:srgbClr val="000000">
                      <a:alpha val="43137"/>
                    </a:srgbClr>
                  </a:outerShdw>
                </a:effectLst>
                <a:latin typeface="Verdana" pitchFamily="34" charset="0"/>
              </a:rPr>
              <a:t>(Ahmad, Tabaraani, Tirmidhi) </a:t>
            </a:r>
            <a:endParaRPr lang="en-US" sz="2000" b="0" i="1">
              <a:effectLst>
                <a:outerShdw blurRad="38100" dist="38100" dir="2700000" algn="tl">
                  <a:srgbClr val="000000">
                    <a:alpha val="43137"/>
                  </a:srgbClr>
                </a:outerShdw>
              </a:effectLst>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399367"/>
                                        </p:tgtEl>
                                        <p:attrNameLst>
                                          <p:attrName>style.visibility</p:attrName>
                                        </p:attrNameLst>
                                      </p:cBhvr>
                                      <p:to>
                                        <p:strVal val="visible"/>
                                      </p:to>
                                    </p:set>
                                    <p:anim calcmode="lin" valueType="num">
                                      <p:cBhvr>
                                        <p:cTn id="7" dur="500" fill="hold"/>
                                        <p:tgtEl>
                                          <p:spTgt spid="399367"/>
                                        </p:tgtEl>
                                        <p:attrNameLst>
                                          <p:attrName>ppt_w</p:attrName>
                                        </p:attrNameLst>
                                      </p:cBhvr>
                                      <p:tavLst>
                                        <p:tav tm="0">
                                          <p:val>
                                            <p:strVal val="4/3*#ppt_w"/>
                                          </p:val>
                                        </p:tav>
                                        <p:tav tm="100000">
                                          <p:val>
                                            <p:strVal val="#ppt_w"/>
                                          </p:val>
                                        </p:tav>
                                      </p:tavLst>
                                    </p:anim>
                                    <p:anim calcmode="lin" valueType="num">
                                      <p:cBhvr>
                                        <p:cTn id="8" dur="500" fill="hold"/>
                                        <p:tgtEl>
                                          <p:spTgt spid="399367"/>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9363">
                                            <p:txEl>
                                              <p:pRg st="0" end="0"/>
                                            </p:txEl>
                                          </p:spTgt>
                                        </p:tgtEl>
                                        <p:attrNameLst>
                                          <p:attrName>style.visibility</p:attrName>
                                        </p:attrNameLst>
                                      </p:cBhvr>
                                      <p:to>
                                        <p:strVal val="visible"/>
                                      </p:to>
                                    </p:set>
                                    <p:anim calcmode="lin" valueType="num">
                                      <p:cBhvr additive="base">
                                        <p:cTn id="13" dur="500" fill="hold"/>
                                        <p:tgtEl>
                                          <p:spTgt spid="39936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9363">
                                            <p:txEl>
                                              <p:pRg st="1" end="1"/>
                                            </p:txEl>
                                          </p:spTgt>
                                        </p:tgtEl>
                                        <p:attrNameLst>
                                          <p:attrName>style.visibility</p:attrName>
                                        </p:attrNameLst>
                                      </p:cBhvr>
                                      <p:to>
                                        <p:strVal val="visible"/>
                                      </p:to>
                                    </p:set>
                                    <p:anim calcmode="lin" valueType="num">
                                      <p:cBhvr additive="base">
                                        <p:cTn id="19" dur="500" fill="hold"/>
                                        <p:tgtEl>
                                          <p:spTgt spid="39936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6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autoUpdateAnimBg="0"/>
      <p:bldP spid="399367" grpId="0" animBg="1"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Slide Number Placeholder 6"/>
          <p:cNvSpPr>
            <a:spLocks noGrp="1"/>
          </p:cNvSpPr>
          <p:nvPr>
            <p:ph type="sldNum" sz="quarter" idx="12"/>
          </p:nvPr>
        </p:nvSpPr>
        <p:spPr>
          <a:noFill/>
        </p:spPr>
        <p:txBody>
          <a:bodyPr/>
          <a:lstStyle/>
          <a:p>
            <a:fld id="{93E1551D-306E-45DF-AEDC-E6963FAD9EF8}" type="slidenum">
              <a:rPr lang="en-US"/>
              <a:pPr/>
              <a:t>169</a:t>
            </a:fld>
            <a:endParaRPr lang="en-US"/>
          </a:p>
        </p:txBody>
      </p:sp>
      <p:sp>
        <p:nvSpPr>
          <p:cNvPr id="393218" name="Rectangle 2"/>
          <p:cNvSpPr>
            <a:spLocks noGrp="1" noChangeArrowheads="1"/>
          </p:cNvSpPr>
          <p:nvPr>
            <p:ph type="title"/>
          </p:nvPr>
        </p:nvSpPr>
        <p:spPr/>
        <p:txBody>
          <a:bodyPr/>
          <a:lstStyle/>
          <a:p>
            <a:pPr eaLnBrk="1" hangingPunct="1">
              <a:defRPr/>
            </a:pPr>
            <a:r>
              <a:rPr lang="en-US"/>
              <a:t>The Rawdah</a:t>
            </a:r>
            <a:br>
              <a:rPr lang="en-US"/>
            </a:br>
            <a:r>
              <a:rPr lang="ar-SA">
                <a:cs typeface="Arial" charset="0"/>
              </a:rPr>
              <a:t>الروضة الشريفة</a:t>
            </a:r>
            <a:endParaRPr lang="en-US"/>
          </a:p>
        </p:txBody>
      </p:sp>
      <p:sp>
        <p:nvSpPr>
          <p:cNvPr id="393219" name="Rectangle 3"/>
          <p:cNvSpPr>
            <a:spLocks noGrp="1" noChangeArrowheads="1"/>
          </p:cNvSpPr>
          <p:nvPr>
            <p:ph type="body" sz="half" idx="1"/>
          </p:nvPr>
        </p:nvSpPr>
        <p:spPr>
          <a:xfrm>
            <a:off x="58738" y="1658938"/>
            <a:ext cx="3810000" cy="4581525"/>
          </a:xfrm>
        </p:spPr>
        <p:txBody>
          <a:bodyPr/>
          <a:lstStyle/>
          <a:p>
            <a:pPr eaLnBrk="1" hangingPunct="1"/>
            <a:r>
              <a:rPr lang="en-US" sz="1800">
                <a:effectLst>
                  <a:outerShdw blurRad="38100" dist="38100" dir="2700000" algn="tl">
                    <a:srgbClr val="000000">
                      <a:alpha val="43137"/>
                    </a:srgbClr>
                  </a:outerShdw>
                </a:effectLst>
              </a:rPr>
              <a:t>Narrated Abu Hurairah, in the collection of Bukhari, the Prophet (</a:t>
            </a:r>
            <a:r>
              <a:rPr lang="ar-SA" sz="1800">
                <a:effectLst>
                  <a:outerShdw blurRad="38100" dist="38100" dir="2700000" algn="tl">
                    <a:srgbClr val="000000">
                      <a:alpha val="43137"/>
                    </a:srgbClr>
                  </a:outerShdw>
                </a:effectLst>
                <a:ea typeface="Times New Roman (Arabic)"/>
                <a:cs typeface="Times New Roman (Arabic)"/>
              </a:rPr>
              <a:t>صلى الله عليه وسلم</a:t>
            </a:r>
            <a:r>
              <a:rPr lang="en-US" sz="1800">
                <a:effectLst>
                  <a:outerShdw blurRad="38100" dist="38100" dir="2700000" algn="tl">
                    <a:srgbClr val="000000">
                      <a:alpha val="43137"/>
                    </a:srgbClr>
                  </a:outerShdw>
                </a:effectLst>
              </a:rPr>
              <a:t>) said: </a:t>
            </a:r>
            <a:br>
              <a:rPr lang="en-US" sz="1800">
                <a:effectLst>
                  <a:outerShdw blurRad="38100" dist="38100" dir="2700000" algn="tl">
                    <a:srgbClr val="000000">
                      <a:alpha val="43137"/>
                    </a:srgbClr>
                  </a:outerShdw>
                </a:effectLst>
              </a:rPr>
            </a:br>
            <a:r>
              <a:rPr lang="en-US" sz="1800">
                <a:effectLst>
                  <a:outerShdw blurRad="38100" dist="38100" dir="2700000" algn="tl">
                    <a:srgbClr val="000000">
                      <a:alpha val="43137"/>
                    </a:srgbClr>
                  </a:outerShdw>
                </a:effectLst>
              </a:rPr>
              <a:t>"</a:t>
            </a:r>
            <a:r>
              <a:rPr lang="en-US" sz="1800">
                <a:solidFill>
                  <a:schemeClr val="folHlink"/>
                </a:solidFill>
                <a:effectLst>
                  <a:outerShdw blurRad="38100" dist="38100" dir="2700000" algn="tl">
                    <a:srgbClr val="000000">
                      <a:alpha val="43137"/>
                    </a:srgbClr>
                  </a:outerShdw>
                </a:effectLst>
              </a:rPr>
              <a:t>The space between my house and my pulpit is one of the gardens of Paradise (Rawdah), and my pulpit is at my Fountain.</a:t>
            </a:r>
            <a:r>
              <a:rPr lang="en-US" sz="1800">
                <a:effectLst>
                  <a:outerShdw blurRad="38100" dist="38100" dir="2700000" algn="tl">
                    <a:srgbClr val="000000">
                      <a:alpha val="43137"/>
                    </a:srgbClr>
                  </a:outerShdw>
                </a:effectLst>
              </a:rPr>
              <a:t>" </a:t>
            </a:r>
          </a:p>
          <a:p>
            <a:pPr eaLnBrk="1" hangingPunct="1"/>
            <a:r>
              <a:rPr lang="en-US" sz="1800">
                <a:effectLst>
                  <a:outerShdw blurRad="38100" dist="38100" dir="2700000" algn="tl">
                    <a:srgbClr val="000000">
                      <a:alpha val="43137"/>
                    </a:srgbClr>
                  </a:outerShdw>
                </a:effectLst>
              </a:rPr>
              <a:t>Rawdah is always full and it is difficult at times to find a spot for Salat there.</a:t>
            </a:r>
          </a:p>
        </p:txBody>
      </p:sp>
      <p:pic>
        <p:nvPicPr>
          <p:cNvPr id="190469" name="Picture 6" descr="E:\My Documents\Hajj\Madinah\InteriorMadinah.jpg"/>
          <p:cNvPicPr>
            <a:picLocks noGrp="1" noChangeAspect="1" noChangeArrowheads="1"/>
          </p:cNvPicPr>
          <p:nvPr>
            <p:ph type="clipArt" sz="half" idx="2"/>
          </p:nvPr>
        </p:nvPicPr>
        <p:blipFill>
          <a:blip r:embed="rId3" cstate="print"/>
          <a:srcRect/>
          <a:stretch>
            <a:fillRect/>
          </a:stretch>
        </p:blipFill>
        <p:spPr>
          <a:xfrm>
            <a:off x="3971925" y="1449388"/>
            <a:ext cx="5102225" cy="5070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3219">
                                            <p:txEl>
                                              <p:pRg st="0" end="0"/>
                                            </p:txEl>
                                          </p:spTgt>
                                        </p:tgtEl>
                                        <p:attrNameLst>
                                          <p:attrName>style.visibility</p:attrName>
                                        </p:attrNameLst>
                                      </p:cBhvr>
                                      <p:to>
                                        <p:strVal val="visible"/>
                                      </p:to>
                                    </p:set>
                                    <p:anim calcmode="lin" valueType="num">
                                      <p:cBhvr additive="base">
                                        <p:cTn id="7" dur="500" fill="hold"/>
                                        <p:tgtEl>
                                          <p:spTgt spid="393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3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3219">
                                            <p:txEl>
                                              <p:pRg st="1" end="1"/>
                                            </p:txEl>
                                          </p:spTgt>
                                        </p:tgtEl>
                                        <p:attrNameLst>
                                          <p:attrName>style.visibility</p:attrName>
                                        </p:attrNameLst>
                                      </p:cBhvr>
                                      <p:to>
                                        <p:strVal val="visible"/>
                                      </p:to>
                                    </p:set>
                                    <p:anim calcmode="lin" valueType="num">
                                      <p:cBhvr additive="base">
                                        <p:cTn id="13" dur="500" fill="hold"/>
                                        <p:tgtEl>
                                          <p:spTgt spid="393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32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9"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p>
            <a:fld id="{2C02E038-4DB8-4A84-94F8-B39327CDF686}" type="slidenum">
              <a:rPr lang="en-US"/>
              <a:pPr/>
              <a:t>17</a:t>
            </a:fld>
            <a:endParaRPr lang="en-US"/>
          </a:p>
        </p:txBody>
      </p:sp>
      <p:sp>
        <p:nvSpPr>
          <p:cNvPr id="120834" name="Rectangle 2"/>
          <p:cNvSpPr>
            <a:spLocks noGrp="1" noChangeArrowheads="1"/>
          </p:cNvSpPr>
          <p:nvPr>
            <p:ph type="title"/>
          </p:nvPr>
        </p:nvSpPr>
        <p:spPr>
          <a:xfrm>
            <a:off x="685800" y="606425"/>
            <a:ext cx="7772400" cy="838200"/>
          </a:xfrm>
        </p:spPr>
        <p:txBody>
          <a:bodyPr/>
          <a:lstStyle/>
          <a:p>
            <a:pPr eaLnBrk="1" hangingPunct="1">
              <a:defRPr/>
            </a:pPr>
            <a:r>
              <a:rPr lang="en-US" dirty="0"/>
              <a:t>Restrictions while in the </a:t>
            </a:r>
            <a:r>
              <a:rPr lang="en-US" dirty="0" err="1"/>
              <a:t>Haram</a:t>
            </a:r>
            <a:r>
              <a:rPr lang="en-US" dirty="0"/>
              <a:t> of Makkah</a:t>
            </a:r>
          </a:p>
        </p:txBody>
      </p:sp>
      <p:sp>
        <p:nvSpPr>
          <p:cNvPr id="120835" name="Rectangle 3"/>
          <p:cNvSpPr>
            <a:spLocks noGrp="1" noChangeArrowheads="1"/>
          </p:cNvSpPr>
          <p:nvPr>
            <p:ph type="body" idx="1"/>
          </p:nvPr>
        </p:nvSpPr>
        <p:spPr>
          <a:xfrm>
            <a:off x="571500" y="2081213"/>
            <a:ext cx="8005763" cy="4338637"/>
          </a:xfrm>
        </p:spPr>
        <p:txBody>
          <a:bodyPr/>
          <a:lstStyle/>
          <a:p>
            <a:pPr eaLnBrk="1" hangingPunct="1"/>
            <a:r>
              <a:rPr lang="en-US" sz="2000" dirty="0">
                <a:effectLst>
                  <a:outerShdw blurRad="38100" dist="38100" dir="2700000" algn="tl">
                    <a:srgbClr val="000000">
                      <a:alpha val="43137"/>
                    </a:srgbClr>
                  </a:outerShdw>
                </a:effectLst>
              </a:rPr>
              <a:t>Its plants must not be cut,</a:t>
            </a:r>
          </a:p>
          <a:p>
            <a:pPr eaLnBrk="1" hangingPunct="1"/>
            <a:r>
              <a:rPr lang="en-US" sz="2000" dirty="0">
                <a:effectLst>
                  <a:outerShdw blurRad="38100" dist="38100" dir="2700000" algn="tl">
                    <a:srgbClr val="000000">
                      <a:alpha val="43137"/>
                    </a:srgbClr>
                  </a:outerShdw>
                </a:effectLst>
              </a:rPr>
              <a:t>Its game must not be frightened,</a:t>
            </a:r>
          </a:p>
          <a:p>
            <a:pPr eaLnBrk="1" hangingPunct="1"/>
            <a:r>
              <a:rPr lang="en-US" sz="2000" dirty="0">
                <a:effectLst>
                  <a:outerShdw blurRad="38100" dist="38100" dir="2700000" algn="tl">
                    <a:srgbClr val="000000">
                      <a:alpha val="43137"/>
                    </a:srgbClr>
                  </a:outerShdw>
                </a:effectLst>
              </a:rPr>
              <a:t>Articles lost in it must not be picked up except by someone making announcement to find the owner,</a:t>
            </a:r>
          </a:p>
          <a:p>
            <a:pPr eaLnBrk="1" hangingPunct="1"/>
            <a:r>
              <a:rPr lang="en-US" sz="2000" dirty="0">
                <a:effectLst>
                  <a:outerShdw blurRad="38100" dist="38100" dir="2700000" algn="tl">
                    <a:srgbClr val="000000">
                      <a:alpha val="43137"/>
                    </a:srgbClr>
                  </a:outerShdw>
                </a:effectLst>
              </a:rPr>
              <a:t>Nor is any man to bear arms for fighting in it.</a:t>
            </a:r>
          </a:p>
          <a:p>
            <a:pPr eaLnBrk="1" hangingPunct="1">
              <a:lnSpc>
                <a:spcPct val="200000"/>
              </a:lnSpc>
              <a:buFont typeface="Wingdings" pitchFamily="2" charset="2"/>
              <a:buBlip>
                <a:blip r:embed="rId3"/>
              </a:buBlip>
            </a:pPr>
            <a:r>
              <a:rPr lang="en-US" sz="1800" dirty="0">
                <a:effectLst>
                  <a:outerShdw blurRad="38100" dist="38100" dir="2700000" algn="tl">
                    <a:srgbClr val="000000">
                      <a:alpha val="43137"/>
                    </a:srgbClr>
                  </a:outerShdw>
                </a:effectLst>
              </a:rPr>
              <a:t>Note: the above is part of a </a:t>
            </a:r>
            <a:r>
              <a:rPr lang="en-US" sz="1800" dirty="0" err="1">
                <a:effectLst>
                  <a:outerShdw blurRad="38100" dist="38100" dir="2700000" algn="tl">
                    <a:srgbClr val="000000">
                      <a:alpha val="43137"/>
                    </a:srgbClr>
                  </a:outerShdw>
                </a:effectLst>
              </a:rPr>
              <a:t>Hadith</a:t>
            </a:r>
            <a:r>
              <a:rPr lang="en-US" sz="1800" dirty="0">
                <a:effectLst>
                  <a:outerShdw blurRad="38100" dist="38100" dir="2700000" algn="tl">
                    <a:srgbClr val="000000">
                      <a:alpha val="43137"/>
                    </a:srgbClr>
                  </a:outerShdw>
                </a:effectLst>
              </a:rPr>
              <a:t> of the Prophet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a:t>
            </a:r>
          </a:p>
          <a:p>
            <a:pPr eaLnBrk="1" hangingPunct="1">
              <a:lnSpc>
                <a:spcPct val="90000"/>
              </a:lnSpc>
              <a:buFont typeface="Wingdings" pitchFamily="2" charset="2"/>
              <a:buBlip>
                <a:blip r:embed="rId3"/>
              </a:buBlip>
            </a:pPr>
            <a:r>
              <a:rPr lang="en-US" sz="1800" dirty="0">
                <a:effectLst>
                  <a:outerShdw blurRad="38100" dist="38100" dir="2700000" algn="tl">
                    <a:srgbClr val="000000">
                      <a:alpha val="43137"/>
                    </a:srgbClr>
                  </a:outerShdw>
                </a:effectLst>
              </a:rPr>
              <a:t>These restrictions apply to the </a:t>
            </a:r>
            <a:r>
              <a:rPr lang="en-US" sz="1800" dirty="0" err="1">
                <a:effectLst>
                  <a:outerShdw blurRad="38100" dist="38100" dir="2700000" algn="tl">
                    <a:srgbClr val="000000">
                      <a:alpha val="43137"/>
                    </a:srgbClr>
                  </a:outerShdw>
                </a:effectLst>
              </a:rPr>
              <a:t>haram</a:t>
            </a:r>
            <a:r>
              <a:rPr lang="en-US" sz="1800" dirty="0">
                <a:effectLst>
                  <a:outerShdw blurRad="38100" dist="38100" dir="2700000" algn="tl">
                    <a:srgbClr val="000000">
                      <a:alpha val="43137"/>
                    </a:srgbClr>
                  </a:outerShdw>
                </a:effectLst>
              </a:rPr>
              <a:t> of Madinah as well.</a:t>
            </a:r>
          </a:p>
          <a:p>
            <a:pPr eaLnBrk="1" hangingPunct="1">
              <a:buFont typeface="Wingdings" pitchFamily="2" charset="2"/>
              <a:buBlip>
                <a:blip r:embed="rId3"/>
              </a:buBlip>
            </a:pPr>
            <a:r>
              <a:rPr lang="en-US" sz="1800" dirty="0">
                <a:effectLst>
                  <a:outerShdw blurRad="38100" dist="38100" dir="2700000" algn="tl">
                    <a:srgbClr val="000000">
                      <a:alpha val="43137"/>
                    </a:srgbClr>
                  </a:outerShdw>
                </a:effectLst>
              </a:rPr>
              <a:t>They apply to everyone whether in a state of Ihram or not, during any time of the year.</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 calcmode="lin" valueType="num">
                                      <p:cBhvr additive="base">
                                        <p:cTn id="7" dur="500" fill="hold"/>
                                        <p:tgtEl>
                                          <p:spTgt spid="1208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08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20835">
                                            <p:txEl>
                                              <p:pRg st="1" end="1"/>
                                            </p:txEl>
                                          </p:spTgt>
                                        </p:tgtEl>
                                        <p:attrNameLst>
                                          <p:attrName>style.visibility</p:attrName>
                                        </p:attrNameLst>
                                      </p:cBhvr>
                                      <p:to>
                                        <p:strVal val="visible"/>
                                      </p:to>
                                    </p:set>
                                    <p:anim calcmode="lin" valueType="num">
                                      <p:cBhvr additive="base">
                                        <p:cTn id="13" dur="500" fill="hold"/>
                                        <p:tgtEl>
                                          <p:spTgt spid="12083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208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20835">
                                            <p:txEl>
                                              <p:pRg st="2" end="2"/>
                                            </p:txEl>
                                          </p:spTgt>
                                        </p:tgtEl>
                                        <p:attrNameLst>
                                          <p:attrName>style.visibility</p:attrName>
                                        </p:attrNameLst>
                                      </p:cBhvr>
                                      <p:to>
                                        <p:strVal val="visible"/>
                                      </p:to>
                                    </p:set>
                                    <p:anim calcmode="lin" valueType="num">
                                      <p:cBhvr additive="base">
                                        <p:cTn id="19" dur="500" fill="hold"/>
                                        <p:tgtEl>
                                          <p:spTgt spid="12083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208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20835">
                                            <p:txEl>
                                              <p:pRg st="3" end="3"/>
                                            </p:txEl>
                                          </p:spTgt>
                                        </p:tgtEl>
                                        <p:attrNameLst>
                                          <p:attrName>style.visibility</p:attrName>
                                        </p:attrNameLst>
                                      </p:cBhvr>
                                      <p:to>
                                        <p:strVal val="visible"/>
                                      </p:to>
                                    </p:set>
                                    <p:anim calcmode="lin" valueType="num">
                                      <p:cBhvr additive="base">
                                        <p:cTn id="25" dur="500" fill="hold"/>
                                        <p:tgtEl>
                                          <p:spTgt spid="12083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208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20835">
                                            <p:txEl>
                                              <p:pRg st="4" end="4"/>
                                            </p:txEl>
                                          </p:spTgt>
                                        </p:tgtEl>
                                        <p:attrNameLst>
                                          <p:attrName>style.visibility</p:attrName>
                                        </p:attrNameLst>
                                      </p:cBhvr>
                                      <p:to>
                                        <p:strVal val="visible"/>
                                      </p:to>
                                    </p:set>
                                    <p:anim calcmode="lin" valueType="num">
                                      <p:cBhvr additive="base">
                                        <p:cTn id="31" dur="500" fill="hold"/>
                                        <p:tgtEl>
                                          <p:spTgt spid="12083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208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20835">
                                            <p:txEl>
                                              <p:pRg st="5" end="5"/>
                                            </p:txEl>
                                          </p:spTgt>
                                        </p:tgtEl>
                                        <p:attrNameLst>
                                          <p:attrName>style.visibility</p:attrName>
                                        </p:attrNameLst>
                                      </p:cBhvr>
                                      <p:to>
                                        <p:strVal val="visible"/>
                                      </p:to>
                                    </p:set>
                                    <p:anim calcmode="lin" valueType="num">
                                      <p:cBhvr additive="base">
                                        <p:cTn id="37" dur="500" fill="hold"/>
                                        <p:tgtEl>
                                          <p:spTgt spid="12083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208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120835">
                                            <p:txEl>
                                              <p:pRg st="6" end="6"/>
                                            </p:txEl>
                                          </p:spTgt>
                                        </p:tgtEl>
                                        <p:attrNameLst>
                                          <p:attrName>style.visibility</p:attrName>
                                        </p:attrNameLst>
                                      </p:cBhvr>
                                      <p:to>
                                        <p:strVal val="visible"/>
                                      </p:to>
                                    </p:set>
                                    <p:anim calcmode="lin" valueType="num">
                                      <p:cBhvr additive="base">
                                        <p:cTn id="43" dur="500" fill="hold"/>
                                        <p:tgtEl>
                                          <p:spTgt spid="120835">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083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Number Placeholder 4"/>
          <p:cNvSpPr>
            <a:spLocks noGrp="1"/>
          </p:cNvSpPr>
          <p:nvPr>
            <p:ph type="sldNum" sz="quarter" idx="12"/>
          </p:nvPr>
        </p:nvSpPr>
        <p:spPr>
          <a:noFill/>
        </p:spPr>
        <p:txBody>
          <a:bodyPr/>
          <a:lstStyle/>
          <a:p>
            <a:fld id="{E22681F4-A93C-4DB5-A3E8-1960DA0A2269}" type="slidenum">
              <a:rPr lang="en-US"/>
              <a:pPr/>
              <a:t>170</a:t>
            </a:fld>
            <a:endParaRPr lang="en-US"/>
          </a:p>
        </p:txBody>
      </p:sp>
      <p:sp>
        <p:nvSpPr>
          <p:cNvPr id="191491" name="Rectangle 3"/>
          <p:cNvSpPr>
            <a:spLocks noChangeArrowheads="1"/>
          </p:cNvSpPr>
          <p:nvPr/>
        </p:nvSpPr>
        <p:spPr bwMode="auto">
          <a:xfrm>
            <a:off x="1027113" y="1254125"/>
            <a:ext cx="7766050" cy="5254625"/>
          </a:xfrm>
          <a:prstGeom prst="rect">
            <a:avLst/>
          </a:prstGeom>
          <a:solidFill>
            <a:srgbClr val="9AC8C8"/>
          </a:solidFill>
          <a:ln w="38100">
            <a:solidFill>
              <a:schemeClr val="tx1"/>
            </a:solidFill>
            <a:miter lim="800000"/>
            <a:headEnd/>
            <a:tailEnd/>
          </a:ln>
        </p:spPr>
        <p:txBody>
          <a:bodyPr wrap="none" anchor="ctr"/>
          <a:lstStyle/>
          <a:p>
            <a:pPr>
              <a:lnSpc>
                <a:spcPct val="100000"/>
              </a:lnSpc>
              <a:spcBef>
                <a:spcPct val="0"/>
              </a:spcBef>
              <a:buClrTx/>
              <a:buSzTx/>
            </a:pPr>
            <a:endParaRPr lang="en-US" sz="2400" b="0"/>
          </a:p>
        </p:txBody>
      </p:sp>
      <p:sp>
        <p:nvSpPr>
          <p:cNvPr id="191492" name="Rectangle 65"/>
          <p:cNvSpPr>
            <a:spLocks noChangeArrowheads="1"/>
          </p:cNvSpPr>
          <p:nvPr/>
        </p:nvSpPr>
        <p:spPr bwMode="auto">
          <a:xfrm>
            <a:off x="3292475" y="1966913"/>
            <a:ext cx="5299075" cy="1979612"/>
          </a:xfrm>
          <a:prstGeom prst="rect">
            <a:avLst/>
          </a:prstGeom>
          <a:solidFill>
            <a:srgbClr val="33CC33"/>
          </a:solidFill>
          <a:ln w="38100">
            <a:solidFill>
              <a:srgbClr val="33CC33"/>
            </a:solidFill>
            <a:miter lim="800000"/>
            <a:headEnd/>
            <a:tailEnd/>
          </a:ln>
        </p:spPr>
        <p:txBody>
          <a:bodyPr wrap="none" anchor="ctr"/>
          <a:lstStyle/>
          <a:p>
            <a:pPr>
              <a:lnSpc>
                <a:spcPct val="100000"/>
              </a:lnSpc>
              <a:spcBef>
                <a:spcPct val="0"/>
              </a:spcBef>
              <a:buClrTx/>
              <a:buSzTx/>
            </a:pPr>
            <a:endParaRPr lang="en-US" sz="2400" b="0"/>
          </a:p>
        </p:txBody>
      </p:sp>
      <p:sp>
        <p:nvSpPr>
          <p:cNvPr id="242690" name="Rectangle 2"/>
          <p:cNvSpPr>
            <a:spLocks noGrp="1" noChangeArrowheads="1"/>
          </p:cNvSpPr>
          <p:nvPr>
            <p:ph type="title"/>
          </p:nvPr>
        </p:nvSpPr>
        <p:spPr>
          <a:xfrm>
            <a:off x="685800" y="38100"/>
            <a:ext cx="7772400" cy="838200"/>
          </a:xfrm>
        </p:spPr>
        <p:txBody>
          <a:bodyPr/>
          <a:lstStyle/>
          <a:p>
            <a:pPr eaLnBrk="1" hangingPunct="1">
              <a:defRPr/>
            </a:pPr>
            <a:r>
              <a:rPr lang="en-US" dirty="0"/>
              <a:t>Map of the Prophet's </a:t>
            </a:r>
            <a:r>
              <a:rPr lang="en-US" dirty="0" err="1"/>
              <a:t>Masjid</a:t>
            </a:r>
            <a:endParaRPr lang="en-US" dirty="0"/>
          </a:p>
        </p:txBody>
      </p:sp>
      <p:sp>
        <p:nvSpPr>
          <p:cNvPr id="191494" name="Oval 11"/>
          <p:cNvSpPr>
            <a:spLocks noChangeArrowheads="1"/>
          </p:cNvSpPr>
          <p:nvPr/>
        </p:nvSpPr>
        <p:spPr bwMode="auto">
          <a:xfrm>
            <a:off x="4224338" y="22653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495" name="Oval 12"/>
          <p:cNvSpPr>
            <a:spLocks noChangeArrowheads="1"/>
          </p:cNvSpPr>
          <p:nvPr/>
        </p:nvSpPr>
        <p:spPr bwMode="auto">
          <a:xfrm>
            <a:off x="4224338" y="27225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496" name="Oval 17"/>
          <p:cNvSpPr>
            <a:spLocks noChangeArrowheads="1"/>
          </p:cNvSpPr>
          <p:nvPr/>
        </p:nvSpPr>
        <p:spPr bwMode="auto">
          <a:xfrm>
            <a:off x="4224338" y="31797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497" name="Oval 18"/>
          <p:cNvSpPr>
            <a:spLocks noChangeArrowheads="1"/>
          </p:cNvSpPr>
          <p:nvPr/>
        </p:nvSpPr>
        <p:spPr bwMode="auto">
          <a:xfrm>
            <a:off x="5291138" y="22653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498" name="Oval 19"/>
          <p:cNvSpPr>
            <a:spLocks noChangeArrowheads="1"/>
          </p:cNvSpPr>
          <p:nvPr/>
        </p:nvSpPr>
        <p:spPr bwMode="auto">
          <a:xfrm>
            <a:off x="5291138" y="27225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499" name="Oval 20"/>
          <p:cNvSpPr>
            <a:spLocks noChangeArrowheads="1"/>
          </p:cNvSpPr>
          <p:nvPr/>
        </p:nvSpPr>
        <p:spPr bwMode="auto">
          <a:xfrm>
            <a:off x="5291138" y="31797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00" name="Oval 21"/>
          <p:cNvSpPr>
            <a:spLocks noChangeArrowheads="1"/>
          </p:cNvSpPr>
          <p:nvPr/>
        </p:nvSpPr>
        <p:spPr bwMode="auto">
          <a:xfrm>
            <a:off x="6357938" y="22653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01" name="Oval 22"/>
          <p:cNvSpPr>
            <a:spLocks noChangeArrowheads="1"/>
          </p:cNvSpPr>
          <p:nvPr/>
        </p:nvSpPr>
        <p:spPr bwMode="auto">
          <a:xfrm>
            <a:off x="6357938" y="27225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02" name="Oval 23"/>
          <p:cNvSpPr>
            <a:spLocks noChangeArrowheads="1"/>
          </p:cNvSpPr>
          <p:nvPr/>
        </p:nvSpPr>
        <p:spPr bwMode="auto">
          <a:xfrm>
            <a:off x="6357938" y="31797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03" name="Oval 24"/>
          <p:cNvSpPr>
            <a:spLocks noChangeArrowheads="1"/>
          </p:cNvSpPr>
          <p:nvPr/>
        </p:nvSpPr>
        <p:spPr bwMode="auto">
          <a:xfrm>
            <a:off x="7500938" y="22653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04" name="Oval 25"/>
          <p:cNvSpPr>
            <a:spLocks noChangeArrowheads="1"/>
          </p:cNvSpPr>
          <p:nvPr/>
        </p:nvSpPr>
        <p:spPr bwMode="auto">
          <a:xfrm>
            <a:off x="7500938" y="27225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05" name="Oval 26"/>
          <p:cNvSpPr>
            <a:spLocks noChangeArrowheads="1"/>
          </p:cNvSpPr>
          <p:nvPr/>
        </p:nvSpPr>
        <p:spPr bwMode="auto">
          <a:xfrm>
            <a:off x="7500938" y="31797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06" name="AutoShape 30"/>
          <p:cNvSpPr>
            <a:spLocks noChangeArrowheads="1"/>
          </p:cNvSpPr>
          <p:nvPr/>
        </p:nvSpPr>
        <p:spPr bwMode="auto">
          <a:xfrm>
            <a:off x="1862138" y="4627563"/>
            <a:ext cx="1219200" cy="838200"/>
          </a:xfrm>
          <a:prstGeom prst="roundRect">
            <a:avLst>
              <a:gd name="adj" fmla="val 16667"/>
            </a:avLst>
          </a:prstGeom>
          <a:solidFill>
            <a:schemeClr val="accent1"/>
          </a:solidFill>
          <a:ln w="38100">
            <a:solidFill>
              <a:schemeClr val="tx1"/>
            </a:solidFill>
            <a:round/>
            <a:headEnd/>
            <a:tailEnd/>
          </a:ln>
        </p:spPr>
        <p:txBody>
          <a:bodyPr wrap="none" anchor="ctr"/>
          <a:lstStyle/>
          <a:p>
            <a:pPr>
              <a:lnSpc>
                <a:spcPct val="100000"/>
              </a:lnSpc>
              <a:spcBef>
                <a:spcPct val="0"/>
              </a:spcBef>
              <a:buClrTx/>
              <a:buSzTx/>
            </a:pPr>
            <a:r>
              <a:rPr lang="en-US" b="0">
                <a:solidFill>
                  <a:srgbClr val="BF1A0D"/>
                </a:solidFill>
                <a:latin typeface="Verdana" pitchFamily="34" charset="0"/>
              </a:rPr>
              <a:t>As-Suffah</a:t>
            </a:r>
          </a:p>
        </p:txBody>
      </p:sp>
      <p:sp>
        <p:nvSpPr>
          <p:cNvPr id="191507" name="Rectangle 35"/>
          <p:cNvSpPr>
            <a:spLocks noChangeArrowheads="1"/>
          </p:cNvSpPr>
          <p:nvPr/>
        </p:nvSpPr>
        <p:spPr bwMode="auto">
          <a:xfrm>
            <a:off x="8339138" y="2112963"/>
            <a:ext cx="228600" cy="762000"/>
          </a:xfrm>
          <a:prstGeom prst="rect">
            <a:avLst/>
          </a:prstGeom>
          <a:solidFill>
            <a:schemeClr val="accent1"/>
          </a:solidFill>
          <a:ln w="38100">
            <a:solidFill>
              <a:schemeClr val="tx1"/>
            </a:solidFill>
            <a:miter lim="800000"/>
            <a:headEnd/>
            <a:tailEnd/>
          </a:ln>
        </p:spPr>
        <p:txBody>
          <a:bodyPr wrap="none" anchor="ctr"/>
          <a:lstStyle/>
          <a:p>
            <a:endParaRPr lang="en-US"/>
          </a:p>
        </p:txBody>
      </p:sp>
      <p:sp>
        <p:nvSpPr>
          <p:cNvPr id="191508" name="Text Box 38"/>
          <p:cNvSpPr txBox="1">
            <a:spLocks noChangeArrowheads="1"/>
          </p:cNvSpPr>
          <p:nvPr/>
        </p:nvSpPr>
        <p:spPr bwMode="auto">
          <a:xfrm>
            <a:off x="8339138" y="2806700"/>
            <a:ext cx="330200" cy="366713"/>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solidFill>
                  <a:schemeClr val="hlink"/>
                </a:solidFill>
                <a:latin typeface="Verdana" pitchFamily="34" charset="0"/>
              </a:rPr>
              <a:t>1</a:t>
            </a:r>
          </a:p>
        </p:txBody>
      </p:sp>
      <p:sp>
        <p:nvSpPr>
          <p:cNvPr id="191509" name="Text Box 40"/>
          <p:cNvSpPr txBox="1">
            <a:spLocks noChangeArrowheads="1"/>
          </p:cNvSpPr>
          <p:nvPr/>
        </p:nvSpPr>
        <p:spPr bwMode="auto">
          <a:xfrm>
            <a:off x="6129338" y="2016125"/>
            <a:ext cx="330200" cy="366713"/>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solidFill>
                  <a:schemeClr val="hlink"/>
                </a:solidFill>
                <a:latin typeface="Verdana" pitchFamily="34" charset="0"/>
              </a:rPr>
              <a:t>2</a:t>
            </a:r>
          </a:p>
        </p:txBody>
      </p:sp>
      <p:sp>
        <p:nvSpPr>
          <p:cNvPr id="191510" name="Text Box 41"/>
          <p:cNvSpPr txBox="1">
            <a:spLocks noChangeArrowheads="1"/>
          </p:cNvSpPr>
          <p:nvPr/>
        </p:nvSpPr>
        <p:spPr bwMode="auto">
          <a:xfrm>
            <a:off x="5378450" y="2195513"/>
            <a:ext cx="330200" cy="366712"/>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solidFill>
                  <a:schemeClr val="hlink"/>
                </a:solidFill>
                <a:latin typeface="Verdana" pitchFamily="34" charset="0"/>
              </a:rPr>
              <a:t>4</a:t>
            </a:r>
          </a:p>
        </p:txBody>
      </p:sp>
      <p:sp>
        <p:nvSpPr>
          <p:cNvPr id="191511" name="Text Box 42"/>
          <p:cNvSpPr txBox="1">
            <a:spLocks noChangeArrowheads="1"/>
          </p:cNvSpPr>
          <p:nvPr/>
        </p:nvSpPr>
        <p:spPr bwMode="auto">
          <a:xfrm>
            <a:off x="4310063" y="2173288"/>
            <a:ext cx="330200" cy="366712"/>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solidFill>
                  <a:schemeClr val="hlink"/>
                </a:solidFill>
                <a:latin typeface="Verdana" pitchFamily="34" charset="0"/>
              </a:rPr>
              <a:t>5</a:t>
            </a:r>
          </a:p>
        </p:txBody>
      </p:sp>
      <p:sp>
        <p:nvSpPr>
          <p:cNvPr id="191512" name="Text Box 43"/>
          <p:cNvSpPr txBox="1">
            <a:spLocks noChangeArrowheads="1"/>
          </p:cNvSpPr>
          <p:nvPr/>
        </p:nvSpPr>
        <p:spPr bwMode="auto">
          <a:xfrm>
            <a:off x="3309938" y="2182813"/>
            <a:ext cx="330200" cy="366712"/>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solidFill>
                  <a:schemeClr val="hlink"/>
                </a:solidFill>
                <a:latin typeface="Verdana" pitchFamily="34" charset="0"/>
              </a:rPr>
              <a:t>6</a:t>
            </a:r>
          </a:p>
        </p:txBody>
      </p:sp>
      <p:sp>
        <p:nvSpPr>
          <p:cNvPr id="191513" name="Text Box 44"/>
          <p:cNvSpPr txBox="1">
            <a:spLocks noChangeArrowheads="1"/>
          </p:cNvSpPr>
          <p:nvPr/>
        </p:nvSpPr>
        <p:spPr bwMode="auto">
          <a:xfrm>
            <a:off x="3309938" y="2640013"/>
            <a:ext cx="330200" cy="366712"/>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solidFill>
                  <a:schemeClr val="hlink"/>
                </a:solidFill>
                <a:latin typeface="Verdana" pitchFamily="34" charset="0"/>
              </a:rPr>
              <a:t>7</a:t>
            </a:r>
          </a:p>
        </p:txBody>
      </p:sp>
      <p:sp>
        <p:nvSpPr>
          <p:cNvPr id="191514" name="Text Box 45"/>
          <p:cNvSpPr txBox="1">
            <a:spLocks noChangeArrowheads="1"/>
          </p:cNvSpPr>
          <p:nvPr/>
        </p:nvSpPr>
        <p:spPr bwMode="auto">
          <a:xfrm>
            <a:off x="3308350" y="3098800"/>
            <a:ext cx="330200" cy="366713"/>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solidFill>
                  <a:schemeClr val="hlink"/>
                </a:solidFill>
                <a:latin typeface="Verdana" pitchFamily="34" charset="0"/>
              </a:rPr>
              <a:t>8</a:t>
            </a:r>
          </a:p>
        </p:txBody>
      </p:sp>
      <p:sp>
        <p:nvSpPr>
          <p:cNvPr id="191515" name="Text Box 47"/>
          <p:cNvSpPr txBox="1">
            <a:spLocks noChangeArrowheads="1"/>
          </p:cNvSpPr>
          <p:nvPr/>
        </p:nvSpPr>
        <p:spPr bwMode="auto">
          <a:xfrm>
            <a:off x="3328988" y="4084638"/>
            <a:ext cx="5256212" cy="2327275"/>
          </a:xfrm>
          <a:prstGeom prst="rect">
            <a:avLst/>
          </a:prstGeom>
          <a:solidFill>
            <a:schemeClr val="bg1"/>
          </a:solidFill>
          <a:ln w="38100">
            <a:solidFill>
              <a:schemeClr val="bg1"/>
            </a:solidFill>
            <a:miter lim="800000"/>
            <a:headEnd/>
            <a:tailEnd/>
          </a:ln>
        </p:spPr>
        <p:txBody>
          <a:bodyPr wrap="none">
            <a:spAutoFit/>
          </a:bodyPr>
          <a:lstStyle/>
          <a:p>
            <a:pPr algn="l">
              <a:lnSpc>
                <a:spcPct val="100000"/>
              </a:lnSpc>
              <a:spcBef>
                <a:spcPct val="0"/>
              </a:spcBef>
              <a:buClrTx/>
              <a:buSzTx/>
            </a:pPr>
            <a:r>
              <a:rPr lang="en-US" b="0">
                <a:solidFill>
                  <a:srgbClr val="ED0903"/>
                </a:solidFill>
                <a:latin typeface="Verdana" pitchFamily="34" charset="0"/>
              </a:rPr>
              <a:t>1. </a:t>
            </a:r>
            <a:r>
              <a:rPr lang="en-US" b="0">
                <a:latin typeface="Verdana" pitchFamily="34" charset="0"/>
              </a:rPr>
              <a:t>The Minbar of the Prophet (</a:t>
            </a:r>
            <a:r>
              <a:rPr lang="ar-SA" b="0">
                <a:latin typeface="Verdana" pitchFamily="34" charset="0"/>
                <a:ea typeface="Times New Roman (Arabic)"/>
                <a:cs typeface="Times New Roman (Arabic)"/>
              </a:rPr>
              <a:t>صلى الله عليه وسلم</a:t>
            </a:r>
            <a:r>
              <a:rPr lang="en-US" b="0">
                <a:latin typeface="Verdana" pitchFamily="34" charset="0"/>
                <a:ea typeface="Times New Roman (Arabic)"/>
                <a:cs typeface="Times New Roman (Arabic)"/>
              </a:rPr>
              <a:t>)</a:t>
            </a:r>
          </a:p>
          <a:p>
            <a:pPr algn="l">
              <a:lnSpc>
                <a:spcPct val="100000"/>
              </a:lnSpc>
              <a:spcBef>
                <a:spcPct val="0"/>
              </a:spcBef>
              <a:buClrTx/>
              <a:buSzTx/>
            </a:pPr>
            <a:r>
              <a:rPr lang="en-US" b="0">
                <a:solidFill>
                  <a:srgbClr val="ED0903"/>
                </a:solidFill>
                <a:latin typeface="Verdana" pitchFamily="34" charset="0"/>
                <a:ea typeface="Times New Roman (Arabic)"/>
                <a:cs typeface="Times New Roman (Arabic)"/>
              </a:rPr>
              <a:t>2. </a:t>
            </a:r>
            <a:r>
              <a:rPr lang="en-US" b="0">
                <a:latin typeface="Verdana" pitchFamily="34" charset="0"/>
                <a:ea typeface="Times New Roman (Arabic)"/>
                <a:cs typeface="Times New Roman (Arabic)"/>
              </a:rPr>
              <a:t>The MiHrab of the Prophet (</a:t>
            </a:r>
            <a:r>
              <a:rPr lang="ar-SA" b="0">
                <a:latin typeface="Verdana" pitchFamily="34" charset="0"/>
                <a:ea typeface="Times New Roman (Arabic)"/>
                <a:cs typeface="Times New Roman (Arabic)"/>
              </a:rPr>
              <a:t>صلى الله عليه وسلم</a:t>
            </a:r>
            <a:r>
              <a:rPr lang="en-US" b="0">
                <a:latin typeface="Verdana" pitchFamily="34" charset="0"/>
                <a:ea typeface="Times New Roman (Arabic)"/>
                <a:cs typeface="Times New Roman (Arabic)"/>
              </a:rPr>
              <a:t>)</a:t>
            </a:r>
          </a:p>
          <a:p>
            <a:pPr algn="l">
              <a:lnSpc>
                <a:spcPct val="100000"/>
              </a:lnSpc>
              <a:spcBef>
                <a:spcPct val="0"/>
              </a:spcBef>
              <a:buClrTx/>
              <a:buSzTx/>
            </a:pPr>
            <a:r>
              <a:rPr lang="en-US" b="0">
                <a:solidFill>
                  <a:srgbClr val="ED0903"/>
                </a:solidFill>
                <a:latin typeface="Verdana" pitchFamily="34" charset="0"/>
                <a:ea typeface="Times New Roman (Arabic)"/>
                <a:cs typeface="Times New Roman (Arabic)"/>
              </a:rPr>
              <a:t>3. </a:t>
            </a:r>
            <a:r>
              <a:rPr lang="en-US" b="0">
                <a:latin typeface="Verdana" pitchFamily="34" charset="0"/>
                <a:ea typeface="Times New Roman (Arabic)"/>
                <a:cs typeface="Times New Roman (Arabic)"/>
              </a:rPr>
              <a:t>The Perfumed</a:t>
            </a:r>
            <a:r>
              <a:rPr lang="en-US" b="0">
                <a:solidFill>
                  <a:srgbClr val="ED0903"/>
                </a:solidFill>
                <a:latin typeface="Verdana" pitchFamily="34" charset="0"/>
                <a:ea typeface="Times New Roman (Arabic)"/>
                <a:cs typeface="Times New Roman (Arabic)"/>
              </a:rPr>
              <a:t> </a:t>
            </a:r>
            <a:r>
              <a:rPr lang="en-US" b="0">
                <a:latin typeface="Verdana" pitchFamily="34" charset="0"/>
                <a:ea typeface="Times New Roman (Arabic)"/>
                <a:cs typeface="Times New Roman (Arabic)"/>
              </a:rPr>
              <a:t>Pillar (Al-Mukhallaqah)</a:t>
            </a:r>
          </a:p>
          <a:p>
            <a:pPr algn="l">
              <a:lnSpc>
                <a:spcPct val="100000"/>
              </a:lnSpc>
              <a:spcBef>
                <a:spcPct val="0"/>
              </a:spcBef>
              <a:buClrTx/>
              <a:buSzTx/>
            </a:pPr>
            <a:r>
              <a:rPr lang="en-US" b="0">
                <a:solidFill>
                  <a:srgbClr val="ED0903"/>
                </a:solidFill>
                <a:latin typeface="Verdana" pitchFamily="34" charset="0"/>
                <a:ea typeface="Times New Roman (Arabic)"/>
                <a:cs typeface="Times New Roman (Arabic)"/>
              </a:rPr>
              <a:t>4. </a:t>
            </a:r>
            <a:r>
              <a:rPr lang="en-US" b="0">
                <a:latin typeface="Verdana" pitchFamily="34" charset="0"/>
                <a:ea typeface="Times New Roman (Arabic)"/>
                <a:cs typeface="Times New Roman (Arabic)"/>
              </a:rPr>
              <a:t>Pillar of 'Aisha</a:t>
            </a:r>
          </a:p>
          <a:p>
            <a:pPr algn="l">
              <a:lnSpc>
                <a:spcPct val="100000"/>
              </a:lnSpc>
              <a:spcBef>
                <a:spcPct val="0"/>
              </a:spcBef>
              <a:buClrTx/>
              <a:buSzTx/>
            </a:pPr>
            <a:r>
              <a:rPr lang="en-US" b="0">
                <a:solidFill>
                  <a:srgbClr val="ED0903"/>
                </a:solidFill>
                <a:latin typeface="Verdana" pitchFamily="34" charset="0"/>
                <a:ea typeface="Times New Roman (Arabic)"/>
                <a:cs typeface="Times New Roman (Arabic)"/>
              </a:rPr>
              <a:t>5. </a:t>
            </a:r>
            <a:r>
              <a:rPr lang="en-US" b="0">
                <a:latin typeface="Verdana" pitchFamily="34" charset="0"/>
                <a:ea typeface="Times New Roman (Arabic)"/>
                <a:cs typeface="Times New Roman (Arabic)"/>
              </a:rPr>
              <a:t>Pillar of Repentence (at-Tawbah)</a:t>
            </a:r>
          </a:p>
          <a:p>
            <a:pPr algn="l">
              <a:lnSpc>
                <a:spcPct val="100000"/>
              </a:lnSpc>
              <a:spcBef>
                <a:spcPct val="0"/>
              </a:spcBef>
              <a:buClrTx/>
              <a:buSzTx/>
            </a:pPr>
            <a:r>
              <a:rPr lang="en-US" b="0">
                <a:solidFill>
                  <a:srgbClr val="ED0903"/>
                </a:solidFill>
                <a:latin typeface="Verdana" pitchFamily="34" charset="0"/>
                <a:ea typeface="Times New Roman (Arabic)"/>
                <a:cs typeface="Times New Roman (Arabic)"/>
              </a:rPr>
              <a:t>6. </a:t>
            </a:r>
            <a:r>
              <a:rPr lang="en-US" b="0">
                <a:latin typeface="Verdana" pitchFamily="34" charset="0"/>
                <a:ea typeface="Times New Roman (Arabic)"/>
                <a:cs typeface="Times New Roman (Arabic)"/>
              </a:rPr>
              <a:t>Pillar of the Bed (As-Sareer)</a:t>
            </a:r>
          </a:p>
          <a:p>
            <a:pPr algn="l">
              <a:lnSpc>
                <a:spcPct val="100000"/>
              </a:lnSpc>
              <a:spcBef>
                <a:spcPct val="0"/>
              </a:spcBef>
              <a:buClrTx/>
              <a:buSzTx/>
            </a:pPr>
            <a:r>
              <a:rPr lang="en-US" b="0">
                <a:solidFill>
                  <a:schemeClr val="hlink"/>
                </a:solidFill>
                <a:latin typeface="Verdana" pitchFamily="34" charset="0"/>
                <a:ea typeface="Times New Roman (Arabic)"/>
                <a:cs typeface="Times New Roman (Arabic)"/>
              </a:rPr>
              <a:t>7.</a:t>
            </a:r>
            <a:r>
              <a:rPr lang="en-US" b="0">
                <a:latin typeface="Verdana" pitchFamily="34" charset="0"/>
                <a:ea typeface="Times New Roman (Arabic)"/>
                <a:cs typeface="Times New Roman (Arabic)"/>
              </a:rPr>
              <a:t> Pillar of the Guards (al-Haras)</a:t>
            </a:r>
          </a:p>
          <a:p>
            <a:pPr algn="l">
              <a:lnSpc>
                <a:spcPct val="100000"/>
              </a:lnSpc>
              <a:spcBef>
                <a:spcPct val="0"/>
              </a:spcBef>
              <a:buClrTx/>
              <a:buSzTx/>
            </a:pPr>
            <a:r>
              <a:rPr lang="en-US" b="0">
                <a:solidFill>
                  <a:schemeClr val="hlink"/>
                </a:solidFill>
                <a:latin typeface="Verdana" pitchFamily="34" charset="0"/>
                <a:ea typeface="Times New Roman (Arabic)"/>
                <a:cs typeface="Times New Roman (Arabic)"/>
              </a:rPr>
              <a:t>8.</a:t>
            </a:r>
            <a:r>
              <a:rPr lang="en-US" b="0">
                <a:latin typeface="Verdana" pitchFamily="34" charset="0"/>
                <a:ea typeface="Times New Roman (Arabic)"/>
                <a:cs typeface="Times New Roman (Arabic)"/>
              </a:rPr>
              <a:t> Pillar of the Delegations (al-Wufood)</a:t>
            </a:r>
          </a:p>
        </p:txBody>
      </p:sp>
      <p:sp>
        <p:nvSpPr>
          <p:cNvPr id="191516" name="Line 49"/>
          <p:cNvSpPr>
            <a:spLocks noChangeShapeType="1"/>
          </p:cNvSpPr>
          <p:nvPr/>
        </p:nvSpPr>
        <p:spPr bwMode="auto">
          <a:xfrm>
            <a:off x="8361363" y="2236788"/>
            <a:ext cx="168275" cy="0"/>
          </a:xfrm>
          <a:prstGeom prst="line">
            <a:avLst/>
          </a:prstGeom>
          <a:noFill/>
          <a:ln w="38100">
            <a:solidFill>
              <a:schemeClr val="tx1"/>
            </a:solidFill>
            <a:round/>
            <a:headEnd/>
            <a:tailEnd/>
          </a:ln>
        </p:spPr>
        <p:txBody>
          <a:bodyPr wrap="none"/>
          <a:lstStyle/>
          <a:p>
            <a:endParaRPr lang="en-US"/>
          </a:p>
        </p:txBody>
      </p:sp>
      <p:sp>
        <p:nvSpPr>
          <p:cNvPr id="191517" name="Line 50"/>
          <p:cNvSpPr>
            <a:spLocks noChangeShapeType="1"/>
          </p:cNvSpPr>
          <p:nvPr/>
        </p:nvSpPr>
        <p:spPr bwMode="auto">
          <a:xfrm>
            <a:off x="8370888" y="2389188"/>
            <a:ext cx="168275" cy="0"/>
          </a:xfrm>
          <a:prstGeom prst="line">
            <a:avLst/>
          </a:prstGeom>
          <a:noFill/>
          <a:ln w="38100">
            <a:solidFill>
              <a:schemeClr val="tx1"/>
            </a:solidFill>
            <a:round/>
            <a:headEnd/>
            <a:tailEnd/>
          </a:ln>
        </p:spPr>
        <p:txBody>
          <a:bodyPr wrap="none"/>
          <a:lstStyle/>
          <a:p>
            <a:endParaRPr lang="en-US"/>
          </a:p>
        </p:txBody>
      </p:sp>
      <p:sp>
        <p:nvSpPr>
          <p:cNvPr id="191518" name="Line 51"/>
          <p:cNvSpPr>
            <a:spLocks noChangeShapeType="1"/>
          </p:cNvSpPr>
          <p:nvPr/>
        </p:nvSpPr>
        <p:spPr bwMode="auto">
          <a:xfrm>
            <a:off x="8356600" y="2541588"/>
            <a:ext cx="168275" cy="0"/>
          </a:xfrm>
          <a:prstGeom prst="line">
            <a:avLst/>
          </a:prstGeom>
          <a:noFill/>
          <a:ln w="38100">
            <a:solidFill>
              <a:schemeClr val="tx1"/>
            </a:solidFill>
            <a:round/>
            <a:headEnd/>
            <a:tailEnd/>
          </a:ln>
        </p:spPr>
        <p:txBody>
          <a:bodyPr wrap="none"/>
          <a:lstStyle/>
          <a:p>
            <a:endParaRPr lang="en-US"/>
          </a:p>
        </p:txBody>
      </p:sp>
      <p:sp>
        <p:nvSpPr>
          <p:cNvPr id="191519" name="Line 52"/>
          <p:cNvSpPr>
            <a:spLocks noChangeShapeType="1"/>
          </p:cNvSpPr>
          <p:nvPr/>
        </p:nvSpPr>
        <p:spPr bwMode="auto">
          <a:xfrm>
            <a:off x="8359775" y="2698750"/>
            <a:ext cx="168275" cy="0"/>
          </a:xfrm>
          <a:prstGeom prst="line">
            <a:avLst/>
          </a:prstGeom>
          <a:noFill/>
          <a:ln w="38100">
            <a:solidFill>
              <a:schemeClr val="tx1"/>
            </a:solidFill>
            <a:round/>
            <a:headEnd/>
            <a:tailEnd/>
          </a:ln>
        </p:spPr>
        <p:txBody>
          <a:bodyPr wrap="none"/>
          <a:lstStyle/>
          <a:p>
            <a:endParaRPr lang="en-US"/>
          </a:p>
        </p:txBody>
      </p:sp>
      <p:sp>
        <p:nvSpPr>
          <p:cNvPr id="191520" name="Line 53"/>
          <p:cNvSpPr>
            <a:spLocks noChangeShapeType="1"/>
          </p:cNvSpPr>
          <p:nvPr/>
        </p:nvSpPr>
        <p:spPr bwMode="auto">
          <a:xfrm>
            <a:off x="1027113" y="4046538"/>
            <a:ext cx="0" cy="376237"/>
          </a:xfrm>
          <a:prstGeom prst="line">
            <a:avLst/>
          </a:prstGeom>
          <a:noFill/>
          <a:ln w="38100">
            <a:solidFill>
              <a:schemeClr val="bg1"/>
            </a:solidFill>
            <a:round/>
            <a:headEnd/>
            <a:tailEnd/>
          </a:ln>
        </p:spPr>
        <p:txBody>
          <a:bodyPr wrap="none"/>
          <a:lstStyle/>
          <a:p>
            <a:endParaRPr lang="en-US"/>
          </a:p>
        </p:txBody>
      </p:sp>
      <p:sp>
        <p:nvSpPr>
          <p:cNvPr id="191521" name="Line 54"/>
          <p:cNvSpPr>
            <a:spLocks noChangeShapeType="1"/>
          </p:cNvSpPr>
          <p:nvPr/>
        </p:nvSpPr>
        <p:spPr bwMode="auto">
          <a:xfrm>
            <a:off x="1016000" y="5614988"/>
            <a:ext cx="0" cy="376237"/>
          </a:xfrm>
          <a:prstGeom prst="line">
            <a:avLst/>
          </a:prstGeom>
          <a:noFill/>
          <a:ln w="38100">
            <a:solidFill>
              <a:schemeClr val="bg1"/>
            </a:solidFill>
            <a:round/>
            <a:headEnd/>
            <a:tailEnd/>
          </a:ln>
        </p:spPr>
        <p:txBody>
          <a:bodyPr wrap="none"/>
          <a:lstStyle/>
          <a:p>
            <a:endParaRPr lang="en-US"/>
          </a:p>
        </p:txBody>
      </p:sp>
      <p:sp>
        <p:nvSpPr>
          <p:cNvPr id="191522" name="Text Box 55"/>
          <p:cNvSpPr txBox="1">
            <a:spLocks noChangeArrowheads="1"/>
          </p:cNvSpPr>
          <p:nvPr/>
        </p:nvSpPr>
        <p:spPr bwMode="auto">
          <a:xfrm>
            <a:off x="1009650" y="4062413"/>
            <a:ext cx="1444625" cy="366712"/>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solidFill>
                  <a:srgbClr val="BF1A0D"/>
                </a:solidFill>
                <a:latin typeface="Verdana" pitchFamily="34" charset="0"/>
              </a:rPr>
              <a:t>Bab Jibreel</a:t>
            </a:r>
          </a:p>
        </p:txBody>
      </p:sp>
      <p:sp>
        <p:nvSpPr>
          <p:cNvPr id="191523" name="Text Box 56"/>
          <p:cNvSpPr txBox="1">
            <a:spLocks noChangeArrowheads="1"/>
          </p:cNvSpPr>
          <p:nvPr/>
        </p:nvSpPr>
        <p:spPr bwMode="auto">
          <a:xfrm>
            <a:off x="1068388" y="5567363"/>
            <a:ext cx="1793875" cy="366712"/>
          </a:xfrm>
          <a:prstGeom prst="rect">
            <a:avLst/>
          </a:prstGeom>
          <a:noFill/>
          <a:ln w="38100">
            <a:noFill/>
            <a:miter lim="800000"/>
            <a:headEnd/>
            <a:tailEnd/>
          </a:ln>
        </p:spPr>
        <p:txBody>
          <a:bodyPr>
            <a:spAutoFit/>
          </a:bodyPr>
          <a:lstStyle/>
          <a:p>
            <a:pPr algn="l">
              <a:lnSpc>
                <a:spcPct val="100000"/>
              </a:lnSpc>
              <a:spcBef>
                <a:spcPct val="0"/>
              </a:spcBef>
              <a:buClrTx/>
              <a:buSzTx/>
            </a:pPr>
            <a:r>
              <a:rPr lang="en-US" b="0">
                <a:solidFill>
                  <a:srgbClr val="BF1A0D"/>
                </a:solidFill>
                <a:latin typeface="Verdana" pitchFamily="34" charset="0"/>
              </a:rPr>
              <a:t>Bab An-Nisaa'</a:t>
            </a:r>
          </a:p>
        </p:txBody>
      </p:sp>
      <p:sp>
        <p:nvSpPr>
          <p:cNvPr id="191524" name="Oval 8"/>
          <p:cNvSpPr>
            <a:spLocks noChangeArrowheads="1"/>
          </p:cNvSpPr>
          <p:nvPr/>
        </p:nvSpPr>
        <p:spPr bwMode="auto">
          <a:xfrm>
            <a:off x="3221038" y="2265363"/>
            <a:ext cx="1619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25" name="Oval 9"/>
          <p:cNvSpPr>
            <a:spLocks noChangeArrowheads="1"/>
          </p:cNvSpPr>
          <p:nvPr/>
        </p:nvSpPr>
        <p:spPr bwMode="auto">
          <a:xfrm>
            <a:off x="3221038" y="2722563"/>
            <a:ext cx="1619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26" name="Oval 10"/>
          <p:cNvSpPr>
            <a:spLocks noChangeArrowheads="1"/>
          </p:cNvSpPr>
          <p:nvPr/>
        </p:nvSpPr>
        <p:spPr bwMode="auto">
          <a:xfrm>
            <a:off x="3221038" y="3179763"/>
            <a:ext cx="1619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27" name="Rectangle 4"/>
          <p:cNvSpPr>
            <a:spLocks noChangeArrowheads="1"/>
          </p:cNvSpPr>
          <p:nvPr/>
        </p:nvSpPr>
        <p:spPr bwMode="auto">
          <a:xfrm>
            <a:off x="1500188" y="1968500"/>
            <a:ext cx="1771650" cy="1973263"/>
          </a:xfrm>
          <a:prstGeom prst="rect">
            <a:avLst/>
          </a:prstGeom>
          <a:solidFill>
            <a:schemeClr val="bg2"/>
          </a:solidFill>
          <a:ln w="38100">
            <a:solidFill>
              <a:schemeClr val="tx1"/>
            </a:solidFill>
            <a:miter lim="800000"/>
            <a:headEnd/>
            <a:tailEnd/>
          </a:ln>
        </p:spPr>
        <p:txBody>
          <a:bodyPr wrap="none" anchor="ctr"/>
          <a:lstStyle/>
          <a:p>
            <a:endParaRPr lang="en-US"/>
          </a:p>
        </p:txBody>
      </p:sp>
      <p:sp>
        <p:nvSpPr>
          <p:cNvPr id="191528" name="Freeform 57"/>
          <p:cNvSpPr>
            <a:spLocks/>
          </p:cNvSpPr>
          <p:nvPr/>
        </p:nvSpPr>
        <p:spPr bwMode="auto">
          <a:xfrm>
            <a:off x="1658938" y="2154238"/>
            <a:ext cx="1143000" cy="1754187"/>
          </a:xfrm>
          <a:custGeom>
            <a:avLst/>
            <a:gdLst>
              <a:gd name="T0" fmla="*/ 32 w 734"/>
              <a:gd name="T1" fmla="*/ 0 h 1105"/>
              <a:gd name="T2" fmla="*/ 734 w 734"/>
              <a:gd name="T3" fmla="*/ 0 h 1105"/>
              <a:gd name="T4" fmla="*/ 726 w 734"/>
              <a:gd name="T5" fmla="*/ 726 h 1105"/>
              <a:gd name="T6" fmla="*/ 458 w 734"/>
              <a:gd name="T7" fmla="*/ 1105 h 1105"/>
              <a:gd name="T8" fmla="*/ 0 w 734"/>
              <a:gd name="T9" fmla="*/ 647 h 1105"/>
              <a:gd name="T10" fmla="*/ 32 w 734"/>
              <a:gd name="T11" fmla="*/ 0 h 1105"/>
              <a:gd name="T12" fmla="*/ 0 60000 65536"/>
              <a:gd name="T13" fmla="*/ 0 60000 65536"/>
              <a:gd name="T14" fmla="*/ 0 60000 65536"/>
              <a:gd name="T15" fmla="*/ 0 60000 65536"/>
              <a:gd name="T16" fmla="*/ 0 60000 65536"/>
              <a:gd name="T17" fmla="*/ 0 60000 65536"/>
              <a:gd name="T18" fmla="*/ 0 w 734"/>
              <a:gd name="T19" fmla="*/ 0 h 1105"/>
              <a:gd name="T20" fmla="*/ 734 w 734"/>
              <a:gd name="T21" fmla="*/ 1105 h 1105"/>
            </a:gdLst>
            <a:ahLst/>
            <a:cxnLst>
              <a:cxn ang="T12">
                <a:pos x="T0" y="T1"/>
              </a:cxn>
              <a:cxn ang="T13">
                <a:pos x="T2" y="T3"/>
              </a:cxn>
              <a:cxn ang="T14">
                <a:pos x="T4" y="T5"/>
              </a:cxn>
              <a:cxn ang="T15">
                <a:pos x="T6" y="T7"/>
              </a:cxn>
              <a:cxn ang="T16">
                <a:pos x="T8" y="T9"/>
              </a:cxn>
              <a:cxn ang="T17">
                <a:pos x="T10" y="T11"/>
              </a:cxn>
            </a:cxnLst>
            <a:rect l="T18" t="T19" r="T20" b="T21"/>
            <a:pathLst>
              <a:path w="734" h="1105">
                <a:moveTo>
                  <a:pt x="32" y="0"/>
                </a:moveTo>
                <a:lnTo>
                  <a:pt x="734" y="0"/>
                </a:lnTo>
                <a:lnTo>
                  <a:pt x="726" y="726"/>
                </a:lnTo>
                <a:lnTo>
                  <a:pt x="458" y="1105"/>
                </a:lnTo>
                <a:lnTo>
                  <a:pt x="0" y="647"/>
                </a:lnTo>
                <a:lnTo>
                  <a:pt x="32" y="0"/>
                </a:lnTo>
                <a:close/>
              </a:path>
            </a:pathLst>
          </a:custGeom>
          <a:solidFill>
            <a:schemeClr val="accent1"/>
          </a:solidFill>
          <a:ln w="38100">
            <a:solidFill>
              <a:schemeClr val="tx1"/>
            </a:solidFill>
            <a:round/>
            <a:headEnd/>
            <a:tailEnd/>
          </a:ln>
        </p:spPr>
        <p:txBody>
          <a:bodyPr wrap="none"/>
          <a:lstStyle/>
          <a:p>
            <a:endParaRPr lang="en-US"/>
          </a:p>
        </p:txBody>
      </p:sp>
      <p:sp>
        <p:nvSpPr>
          <p:cNvPr id="191529" name="Oval 5"/>
          <p:cNvSpPr>
            <a:spLocks noChangeArrowheads="1"/>
          </p:cNvSpPr>
          <p:nvPr/>
        </p:nvSpPr>
        <p:spPr bwMode="auto">
          <a:xfrm>
            <a:off x="2852738" y="2265363"/>
            <a:ext cx="1619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30" name="Oval 6"/>
          <p:cNvSpPr>
            <a:spLocks noChangeArrowheads="1"/>
          </p:cNvSpPr>
          <p:nvPr/>
        </p:nvSpPr>
        <p:spPr bwMode="auto">
          <a:xfrm>
            <a:off x="2852738" y="2722563"/>
            <a:ext cx="1619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31" name="Oval 7"/>
          <p:cNvSpPr>
            <a:spLocks noChangeArrowheads="1"/>
          </p:cNvSpPr>
          <p:nvPr/>
        </p:nvSpPr>
        <p:spPr bwMode="auto">
          <a:xfrm>
            <a:off x="2852738" y="3179763"/>
            <a:ext cx="1619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32" name="Rectangle 13"/>
          <p:cNvSpPr>
            <a:spLocks noChangeArrowheads="1"/>
          </p:cNvSpPr>
          <p:nvPr/>
        </p:nvSpPr>
        <p:spPr bwMode="auto">
          <a:xfrm>
            <a:off x="1747838" y="2265363"/>
            <a:ext cx="955675" cy="914400"/>
          </a:xfrm>
          <a:prstGeom prst="rect">
            <a:avLst/>
          </a:prstGeom>
          <a:solidFill>
            <a:schemeClr val="accent1"/>
          </a:solidFill>
          <a:ln w="38100">
            <a:solidFill>
              <a:schemeClr val="tx1"/>
            </a:solidFill>
            <a:miter lim="800000"/>
            <a:headEnd/>
            <a:tailEnd/>
          </a:ln>
        </p:spPr>
        <p:txBody>
          <a:bodyPr wrap="none" anchor="ctr"/>
          <a:lstStyle/>
          <a:p>
            <a:endParaRPr lang="en-US"/>
          </a:p>
        </p:txBody>
      </p:sp>
      <p:sp>
        <p:nvSpPr>
          <p:cNvPr id="191533" name="AutoShape 14"/>
          <p:cNvSpPr>
            <a:spLocks noChangeArrowheads="1"/>
          </p:cNvSpPr>
          <p:nvPr/>
        </p:nvSpPr>
        <p:spPr bwMode="auto">
          <a:xfrm>
            <a:off x="2143125" y="2417763"/>
            <a:ext cx="496888" cy="152400"/>
          </a:xfrm>
          <a:prstGeom prst="roundRect">
            <a:avLst>
              <a:gd name="adj" fmla="val 16667"/>
            </a:avLst>
          </a:prstGeom>
          <a:solidFill>
            <a:srgbClr val="00CC00"/>
          </a:solidFill>
          <a:ln w="38100">
            <a:solidFill>
              <a:schemeClr val="tx1"/>
            </a:solidFill>
            <a:round/>
            <a:headEnd/>
            <a:tailEnd/>
          </a:ln>
        </p:spPr>
        <p:txBody>
          <a:bodyPr wrap="none" anchor="ctr"/>
          <a:lstStyle/>
          <a:p>
            <a:endParaRPr lang="en-US"/>
          </a:p>
        </p:txBody>
      </p:sp>
      <p:sp>
        <p:nvSpPr>
          <p:cNvPr id="191534" name="AutoShape 15"/>
          <p:cNvSpPr>
            <a:spLocks noChangeArrowheads="1"/>
          </p:cNvSpPr>
          <p:nvPr/>
        </p:nvSpPr>
        <p:spPr bwMode="auto">
          <a:xfrm>
            <a:off x="1889125" y="2646363"/>
            <a:ext cx="498475" cy="152400"/>
          </a:xfrm>
          <a:prstGeom prst="roundRect">
            <a:avLst>
              <a:gd name="adj" fmla="val 16667"/>
            </a:avLst>
          </a:prstGeom>
          <a:solidFill>
            <a:srgbClr val="008000"/>
          </a:solidFill>
          <a:ln w="38100">
            <a:solidFill>
              <a:schemeClr val="tx1"/>
            </a:solidFill>
            <a:round/>
            <a:headEnd/>
            <a:tailEnd/>
          </a:ln>
        </p:spPr>
        <p:txBody>
          <a:bodyPr wrap="none" anchor="ctr"/>
          <a:lstStyle/>
          <a:p>
            <a:endParaRPr lang="en-US"/>
          </a:p>
        </p:txBody>
      </p:sp>
      <p:sp>
        <p:nvSpPr>
          <p:cNvPr id="191535" name="AutoShape 16"/>
          <p:cNvSpPr>
            <a:spLocks noChangeArrowheads="1"/>
          </p:cNvSpPr>
          <p:nvPr/>
        </p:nvSpPr>
        <p:spPr bwMode="auto">
          <a:xfrm>
            <a:off x="1806575" y="2874963"/>
            <a:ext cx="496888" cy="152400"/>
          </a:xfrm>
          <a:prstGeom prst="roundRect">
            <a:avLst>
              <a:gd name="adj" fmla="val 16667"/>
            </a:avLst>
          </a:prstGeom>
          <a:solidFill>
            <a:srgbClr val="008000"/>
          </a:solidFill>
          <a:ln w="38100">
            <a:solidFill>
              <a:schemeClr val="tx1"/>
            </a:solidFill>
            <a:round/>
            <a:headEnd/>
            <a:tailEnd/>
          </a:ln>
        </p:spPr>
        <p:txBody>
          <a:bodyPr wrap="none" anchor="ctr"/>
          <a:lstStyle/>
          <a:p>
            <a:endParaRPr lang="en-US"/>
          </a:p>
        </p:txBody>
      </p:sp>
      <p:grpSp>
        <p:nvGrpSpPr>
          <p:cNvPr id="2" name="Group 85"/>
          <p:cNvGrpSpPr>
            <a:grpSpLocks/>
          </p:cNvGrpSpPr>
          <p:nvPr/>
        </p:nvGrpSpPr>
        <p:grpSpPr bwMode="auto">
          <a:xfrm>
            <a:off x="58738" y="1392238"/>
            <a:ext cx="2928937" cy="984250"/>
            <a:chOff x="37" y="877"/>
            <a:chExt cx="1845" cy="620"/>
          </a:xfrm>
        </p:grpSpPr>
        <p:sp>
          <p:nvSpPr>
            <p:cNvPr id="191560" name="Line 27"/>
            <p:cNvSpPr>
              <a:spLocks noChangeShapeType="1"/>
            </p:cNvSpPr>
            <p:nvPr/>
          </p:nvSpPr>
          <p:spPr bwMode="auto">
            <a:xfrm>
              <a:off x="837" y="1043"/>
              <a:ext cx="515" cy="454"/>
            </a:xfrm>
            <a:prstGeom prst="line">
              <a:avLst/>
            </a:prstGeom>
            <a:noFill/>
            <a:ln w="38100">
              <a:solidFill>
                <a:schemeClr val="hlink"/>
              </a:solidFill>
              <a:round/>
              <a:headEnd/>
              <a:tailEnd type="stealth" w="med" len="med"/>
            </a:ln>
          </p:spPr>
          <p:txBody>
            <a:bodyPr wrap="none"/>
            <a:lstStyle/>
            <a:p>
              <a:endParaRPr lang="en-US"/>
            </a:p>
          </p:txBody>
        </p:sp>
        <p:sp>
          <p:nvSpPr>
            <p:cNvPr id="191561" name="Text Box 58"/>
            <p:cNvSpPr txBox="1">
              <a:spLocks noChangeArrowheads="1"/>
            </p:cNvSpPr>
            <p:nvPr/>
          </p:nvSpPr>
          <p:spPr bwMode="auto">
            <a:xfrm>
              <a:off x="37" y="877"/>
              <a:ext cx="1845" cy="212"/>
            </a:xfrm>
            <a:prstGeom prst="rect">
              <a:avLst/>
            </a:prstGeom>
            <a:solidFill>
              <a:schemeClr val="accent2"/>
            </a:solidFill>
            <a:ln w="38100">
              <a:noFill/>
              <a:miter lim="800000"/>
              <a:headEnd/>
              <a:tailEnd/>
            </a:ln>
          </p:spPr>
          <p:txBody>
            <a:bodyPr wrap="none">
              <a:spAutoFit/>
            </a:bodyPr>
            <a:lstStyle/>
            <a:p>
              <a:pPr algn="l">
                <a:lnSpc>
                  <a:spcPct val="100000"/>
                </a:lnSpc>
                <a:spcBef>
                  <a:spcPct val="0"/>
                </a:spcBef>
                <a:buClrTx/>
                <a:buSzTx/>
              </a:pPr>
              <a:r>
                <a:rPr lang="en-US" sz="1600" b="0">
                  <a:latin typeface="Verdana" pitchFamily="34" charset="0"/>
                </a:rPr>
                <a:t>The Prophet (</a:t>
              </a:r>
              <a:r>
                <a:rPr lang="ar-SA" sz="1600" b="0">
                  <a:latin typeface="Verdana" pitchFamily="34" charset="0"/>
                  <a:ea typeface="Times New Roman (Arabic)"/>
                  <a:cs typeface="Times New Roman (Arabic)"/>
                </a:rPr>
                <a:t>صلى الله عليه وسلم</a:t>
              </a:r>
              <a:r>
                <a:rPr lang="en-US" sz="1600" b="0">
                  <a:latin typeface="Verdana" pitchFamily="34" charset="0"/>
                  <a:ea typeface="Times New Roman (Arabic)"/>
                  <a:cs typeface="Times New Roman (Arabic)"/>
                </a:rPr>
                <a:t>)</a:t>
              </a:r>
            </a:p>
          </p:txBody>
        </p:sp>
      </p:grpSp>
      <p:grpSp>
        <p:nvGrpSpPr>
          <p:cNvPr id="3" name="Group 86"/>
          <p:cNvGrpSpPr>
            <a:grpSpLocks/>
          </p:cNvGrpSpPr>
          <p:nvPr/>
        </p:nvGrpSpPr>
        <p:grpSpPr bwMode="auto">
          <a:xfrm>
            <a:off x="23813" y="2032000"/>
            <a:ext cx="1858962" cy="673100"/>
            <a:chOff x="15" y="1280"/>
            <a:chExt cx="1171" cy="424"/>
          </a:xfrm>
        </p:grpSpPr>
        <p:sp>
          <p:nvSpPr>
            <p:cNvPr id="191558" name="Line 28"/>
            <p:cNvSpPr>
              <a:spLocks noChangeShapeType="1"/>
            </p:cNvSpPr>
            <p:nvPr/>
          </p:nvSpPr>
          <p:spPr bwMode="auto">
            <a:xfrm>
              <a:off x="526" y="1497"/>
              <a:ext cx="660" cy="207"/>
            </a:xfrm>
            <a:prstGeom prst="line">
              <a:avLst/>
            </a:prstGeom>
            <a:noFill/>
            <a:ln w="38100">
              <a:solidFill>
                <a:schemeClr val="hlink"/>
              </a:solidFill>
              <a:round/>
              <a:headEnd/>
              <a:tailEnd type="stealth" w="med" len="med"/>
            </a:ln>
          </p:spPr>
          <p:txBody>
            <a:bodyPr wrap="none"/>
            <a:lstStyle/>
            <a:p>
              <a:endParaRPr lang="en-US"/>
            </a:p>
          </p:txBody>
        </p:sp>
        <p:sp>
          <p:nvSpPr>
            <p:cNvPr id="191559" name="Text Box 59"/>
            <p:cNvSpPr txBox="1">
              <a:spLocks noChangeArrowheads="1"/>
            </p:cNvSpPr>
            <p:nvPr/>
          </p:nvSpPr>
          <p:spPr bwMode="auto">
            <a:xfrm>
              <a:off x="15" y="1280"/>
              <a:ext cx="1012" cy="212"/>
            </a:xfrm>
            <a:prstGeom prst="rect">
              <a:avLst/>
            </a:prstGeom>
            <a:solidFill>
              <a:schemeClr val="accent2"/>
            </a:solidFill>
            <a:ln w="38100">
              <a:noFill/>
              <a:miter lim="800000"/>
              <a:headEnd/>
              <a:tailEnd/>
            </a:ln>
          </p:spPr>
          <p:txBody>
            <a:bodyPr wrap="none">
              <a:spAutoFit/>
            </a:bodyPr>
            <a:lstStyle/>
            <a:p>
              <a:pPr algn="l">
                <a:lnSpc>
                  <a:spcPct val="100000"/>
                </a:lnSpc>
                <a:spcBef>
                  <a:spcPct val="0"/>
                </a:spcBef>
                <a:buClrTx/>
                <a:buSzTx/>
              </a:pPr>
              <a:r>
                <a:rPr lang="en-US" sz="1600" b="0">
                  <a:latin typeface="Verdana" pitchFamily="34" charset="0"/>
                </a:rPr>
                <a:t>Abu-Bakr (ra)</a:t>
              </a:r>
            </a:p>
          </p:txBody>
        </p:sp>
      </p:grpSp>
      <p:grpSp>
        <p:nvGrpSpPr>
          <p:cNvPr id="4" name="Group 87"/>
          <p:cNvGrpSpPr>
            <a:grpSpLocks/>
          </p:cNvGrpSpPr>
          <p:nvPr/>
        </p:nvGrpSpPr>
        <p:grpSpPr bwMode="auto">
          <a:xfrm>
            <a:off x="38100" y="2938463"/>
            <a:ext cx="1798638" cy="569912"/>
            <a:chOff x="24" y="1851"/>
            <a:chExt cx="1133" cy="359"/>
          </a:xfrm>
        </p:grpSpPr>
        <p:sp>
          <p:nvSpPr>
            <p:cNvPr id="191556" name="Line 29"/>
            <p:cNvSpPr>
              <a:spLocks noChangeShapeType="1"/>
            </p:cNvSpPr>
            <p:nvPr/>
          </p:nvSpPr>
          <p:spPr bwMode="auto">
            <a:xfrm flipV="1">
              <a:off x="455" y="1851"/>
              <a:ext cx="702" cy="148"/>
            </a:xfrm>
            <a:prstGeom prst="line">
              <a:avLst/>
            </a:prstGeom>
            <a:noFill/>
            <a:ln w="38100">
              <a:solidFill>
                <a:schemeClr val="hlink"/>
              </a:solidFill>
              <a:round/>
              <a:headEnd/>
              <a:tailEnd type="stealth" w="med" len="med"/>
            </a:ln>
          </p:spPr>
          <p:txBody>
            <a:bodyPr wrap="none"/>
            <a:lstStyle/>
            <a:p>
              <a:endParaRPr lang="en-US"/>
            </a:p>
          </p:txBody>
        </p:sp>
        <p:sp>
          <p:nvSpPr>
            <p:cNvPr id="191557" name="Text Box 60"/>
            <p:cNvSpPr txBox="1">
              <a:spLocks noChangeArrowheads="1"/>
            </p:cNvSpPr>
            <p:nvPr/>
          </p:nvSpPr>
          <p:spPr bwMode="auto">
            <a:xfrm>
              <a:off x="24" y="1998"/>
              <a:ext cx="760" cy="212"/>
            </a:xfrm>
            <a:prstGeom prst="rect">
              <a:avLst/>
            </a:prstGeom>
            <a:solidFill>
              <a:schemeClr val="accent2"/>
            </a:solidFill>
            <a:ln w="38100">
              <a:noFill/>
              <a:miter lim="800000"/>
              <a:headEnd/>
              <a:tailEnd/>
            </a:ln>
          </p:spPr>
          <p:txBody>
            <a:bodyPr wrap="none">
              <a:spAutoFit/>
            </a:bodyPr>
            <a:lstStyle/>
            <a:p>
              <a:pPr algn="l">
                <a:lnSpc>
                  <a:spcPct val="100000"/>
                </a:lnSpc>
                <a:spcBef>
                  <a:spcPct val="0"/>
                </a:spcBef>
                <a:buClrTx/>
                <a:buSzTx/>
              </a:pPr>
              <a:r>
                <a:rPr lang="en-US" sz="1600" b="0">
                  <a:latin typeface="Verdana" pitchFamily="34" charset="0"/>
                </a:rPr>
                <a:t>Umar (ra)</a:t>
              </a:r>
            </a:p>
          </p:txBody>
        </p:sp>
      </p:grpSp>
      <p:sp>
        <p:nvSpPr>
          <p:cNvPr id="191539" name="Text Box 62"/>
          <p:cNvSpPr txBox="1">
            <a:spLocks noChangeArrowheads="1"/>
          </p:cNvSpPr>
          <p:nvPr/>
        </p:nvSpPr>
        <p:spPr bwMode="auto">
          <a:xfrm>
            <a:off x="4822825" y="1468438"/>
            <a:ext cx="833438" cy="336550"/>
          </a:xfrm>
          <a:prstGeom prst="rect">
            <a:avLst/>
          </a:prstGeom>
          <a:solidFill>
            <a:srgbClr val="006600"/>
          </a:solidFill>
          <a:ln w="38100">
            <a:noFill/>
            <a:miter lim="800000"/>
            <a:headEnd/>
            <a:tailEnd/>
          </a:ln>
        </p:spPr>
        <p:txBody>
          <a:bodyPr wrap="none">
            <a:spAutoFit/>
          </a:bodyPr>
          <a:lstStyle/>
          <a:p>
            <a:pPr algn="l">
              <a:lnSpc>
                <a:spcPct val="100000"/>
              </a:lnSpc>
              <a:spcBef>
                <a:spcPct val="0"/>
              </a:spcBef>
              <a:buClrTx/>
              <a:buSzTx/>
            </a:pPr>
            <a:r>
              <a:rPr lang="en-US" sz="1600" b="0" dirty="0" err="1">
                <a:latin typeface="Verdana" pitchFamily="34" charset="0"/>
              </a:rPr>
              <a:t>Qiblah</a:t>
            </a:r>
            <a:endParaRPr lang="en-US" sz="1600" b="0" dirty="0">
              <a:latin typeface="Verdana" pitchFamily="34" charset="0"/>
            </a:endParaRPr>
          </a:p>
        </p:txBody>
      </p:sp>
      <p:sp>
        <p:nvSpPr>
          <p:cNvPr id="191540" name="AutoShape 63"/>
          <p:cNvSpPr>
            <a:spLocks noChangeArrowheads="1"/>
          </p:cNvSpPr>
          <p:nvPr/>
        </p:nvSpPr>
        <p:spPr bwMode="auto">
          <a:xfrm>
            <a:off x="6143625" y="1225550"/>
            <a:ext cx="304800" cy="379413"/>
          </a:xfrm>
          <a:custGeom>
            <a:avLst/>
            <a:gdLst>
              <a:gd name="T0" fmla="*/ 152400 w 21600"/>
              <a:gd name="T1" fmla="*/ 0 h 21600"/>
              <a:gd name="T2" fmla="*/ 38100 w 21600"/>
              <a:gd name="T3" fmla="*/ 189707 h 21600"/>
              <a:gd name="T4" fmla="*/ 152400 w 21600"/>
              <a:gd name="T5" fmla="*/ 94853 h 21600"/>
              <a:gd name="T6" fmla="*/ 266700 w 21600"/>
              <a:gd name="T7" fmla="*/ 18970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38100">
            <a:solidFill>
              <a:schemeClr val="tx1"/>
            </a:solidFill>
            <a:miter lim="800000"/>
            <a:headEnd/>
            <a:tailEnd/>
          </a:ln>
        </p:spPr>
        <p:txBody>
          <a:bodyPr wrap="none" anchor="ctr"/>
          <a:lstStyle/>
          <a:p>
            <a:endParaRPr lang="en-US"/>
          </a:p>
        </p:txBody>
      </p:sp>
      <p:sp>
        <p:nvSpPr>
          <p:cNvPr id="191541" name="Text Box 64"/>
          <p:cNvSpPr txBox="1">
            <a:spLocks noChangeArrowheads="1"/>
          </p:cNvSpPr>
          <p:nvPr/>
        </p:nvSpPr>
        <p:spPr bwMode="auto">
          <a:xfrm>
            <a:off x="6484938" y="1320800"/>
            <a:ext cx="1833562" cy="336550"/>
          </a:xfrm>
          <a:prstGeom prst="rect">
            <a:avLst/>
          </a:prstGeom>
          <a:solidFill>
            <a:schemeClr val="accent2"/>
          </a:solidFill>
          <a:ln w="38100">
            <a:noFill/>
            <a:miter lim="800000"/>
            <a:headEnd/>
            <a:tailEnd/>
          </a:ln>
        </p:spPr>
        <p:txBody>
          <a:bodyPr wrap="none">
            <a:spAutoFit/>
          </a:bodyPr>
          <a:lstStyle/>
          <a:p>
            <a:pPr algn="l">
              <a:lnSpc>
                <a:spcPct val="100000"/>
              </a:lnSpc>
              <a:spcBef>
                <a:spcPct val="0"/>
              </a:spcBef>
              <a:buClrTx/>
              <a:buSzTx/>
            </a:pPr>
            <a:r>
              <a:rPr lang="en-US" sz="1600" b="0">
                <a:latin typeface="Verdana" pitchFamily="34" charset="0"/>
              </a:rPr>
              <a:t>MiHrab Uthmani</a:t>
            </a:r>
          </a:p>
        </p:txBody>
      </p:sp>
      <p:sp>
        <p:nvSpPr>
          <p:cNvPr id="191542" name="Line 70"/>
          <p:cNvSpPr>
            <a:spLocks noChangeShapeType="1"/>
          </p:cNvSpPr>
          <p:nvPr/>
        </p:nvSpPr>
        <p:spPr bwMode="auto">
          <a:xfrm>
            <a:off x="3317875" y="1954213"/>
            <a:ext cx="2343150" cy="0"/>
          </a:xfrm>
          <a:prstGeom prst="line">
            <a:avLst/>
          </a:prstGeom>
          <a:noFill/>
          <a:ln w="38100">
            <a:solidFill>
              <a:schemeClr val="tx1"/>
            </a:solidFill>
            <a:round/>
            <a:headEnd/>
            <a:tailEnd/>
          </a:ln>
        </p:spPr>
        <p:txBody>
          <a:bodyPr wrap="none"/>
          <a:lstStyle/>
          <a:p>
            <a:endParaRPr lang="en-US"/>
          </a:p>
        </p:txBody>
      </p:sp>
      <p:sp>
        <p:nvSpPr>
          <p:cNvPr id="191543" name="Line 72"/>
          <p:cNvSpPr>
            <a:spLocks noChangeShapeType="1"/>
          </p:cNvSpPr>
          <p:nvPr/>
        </p:nvSpPr>
        <p:spPr bwMode="auto">
          <a:xfrm>
            <a:off x="6022975" y="1941513"/>
            <a:ext cx="650875" cy="0"/>
          </a:xfrm>
          <a:prstGeom prst="line">
            <a:avLst/>
          </a:prstGeom>
          <a:noFill/>
          <a:ln w="38100">
            <a:solidFill>
              <a:schemeClr val="tx1"/>
            </a:solidFill>
            <a:round/>
            <a:headEnd/>
            <a:tailEnd/>
          </a:ln>
        </p:spPr>
        <p:txBody>
          <a:bodyPr wrap="none"/>
          <a:lstStyle/>
          <a:p>
            <a:endParaRPr lang="en-US"/>
          </a:p>
        </p:txBody>
      </p:sp>
      <p:sp>
        <p:nvSpPr>
          <p:cNvPr id="191544" name="Line 71"/>
          <p:cNvSpPr>
            <a:spLocks noChangeShapeType="1"/>
          </p:cNvSpPr>
          <p:nvPr/>
        </p:nvSpPr>
        <p:spPr bwMode="auto">
          <a:xfrm>
            <a:off x="7037388" y="1941513"/>
            <a:ext cx="1739900" cy="0"/>
          </a:xfrm>
          <a:prstGeom prst="line">
            <a:avLst/>
          </a:prstGeom>
          <a:noFill/>
          <a:ln w="38100">
            <a:solidFill>
              <a:schemeClr val="tx1"/>
            </a:solidFill>
            <a:round/>
            <a:headEnd/>
            <a:tailEnd/>
          </a:ln>
        </p:spPr>
        <p:txBody>
          <a:bodyPr wrap="none"/>
          <a:lstStyle/>
          <a:p>
            <a:endParaRPr lang="en-US"/>
          </a:p>
        </p:txBody>
      </p:sp>
      <p:sp>
        <p:nvSpPr>
          <p:cNvPr id="191545" name="AutoShape 34"/>
          <p:cNvSpPr>
            <a:spLocks noChangeArrowheads="1"/>
          </p:cNvSpPr>
          <p:nvPr/>
        </p:nvSpPr>
        <p:spPr bwMode="auto">
          <a:xfrm>
            <a:off x="6129338" y="1960563"/>
            <a:ext cx="304800" cy="304800"/>
          </a:xfrm>
          <a:custGeom>
            <a:avLst/>
            <a:gdLst>
              <a:gd name="T0" fmla="*/ 152400 w 21600"/>
              <a:gd name="T1" fmla="*/ 0 h 21600"/>
              <a:gd name="T2" fmla="*/ 38100 w 21600"/>
              <a:gd name="T3" fmla="*/ 152400 h 21600"/>
              <a:gd name="T4" fmla="*/ 152400 w 21600"/>
              <a:gd name="T5" fmla="*/ 76200 h 21600"/>
              <a:gd name="T6" fmla="*/ 266700 w 21600"/>
              <a:gd name="T7" fmla="*/ 152400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38100">
            <a:solidFill>
              <a:schemeClr val="tx1"/>
            </a:solidFill>
            <a:miter lim="800000"/>
            <a:headEnd/>
            <a:tailEnd/>
          </a:ln>
        </p:spPr>
        <p:txBody>
          <a:bodyPr wrap="none" anchor="ctr"/>
          <a:lstStyle/>
          <a:p>
            <a:endParaRPr lang="en-US"/>
          </a:p>
        </p:txBody>
      </p:sp>
      <p:sp>
        <p:nvSpPr>
          <p:cNvPr id="191546" name="Oval 36"/>
          <p:cNvSpPr>
            <a:spLocks noChangeArrowheads="1"/>
          </p:cNvSpPr>
          <p:nvPr/>
        </p:nvSpPr>
        <p:spPr bwMode="auto">
          <a:xfrm>
            <a:off x="6357938" y="1884363"/>
            <a:ext cx="149225" cy="163512"/>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1547" name="Text Box 39"/>
          <p:cNvSpPr txBox="1">
            <a:spLocks noChangeArrowheads="1"/>
          </p:cNvSpPr>
          <p:nvPr/>
        </p:nvSpPr>
        <p:spPr bwMode="auto">
          <a:xfrm>
            <a:off x="6434138" y="1725613"/>
            <a:ext cx="330200" cy="366712"/>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solidFill>
                  <a:schemeClr val="hlink"/>
                </a:solidFill>
                <a:latin typeface="Verdana" pitchFamily="34" charset="0"/>
              </a:rPr>
              <a:t>3</a:t>
            </a:r>
          </a:p>
        </p:txBody>
      </p:sp>
      <p:sp>
        <p:nvSpPr>
          <p:cNvPr id="191548" name="Text Box 74"/>
          <p:cNvSpPr txBox="1">
            <a:spLocks noChangeArrowheads="1"/>
          </p:cNvSpPr>
          <p:nvPr/>
        </p:nvSpPr>
        <p:spPr bwMode="auto">
          <a:xfrm>
            <a:off x="4654550" y="3598863"/>
            <a:ext cx="2762250" cy="336550"/>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sz="1600" b="0">
                <a:latin typeface="Verdana" pitchFamily="34" charset="0"/>
              </a:rPr>
              <a:t>Ar-Rawdah Ash-Shareefa</a:t>
            </a:r>
          </a:p>
        </p:txBody>
      </p:sp>
      <p:grpSp>
        <p:nvGrpSpPr>
          <p:cNvPr id="5" name="Group 84"/>
          <p:cNvGrpSpPr>
            <a:grpSpLocks/>
          </p:cNvGrpSpPr>
          <p:nvPr/>
        </p:nvGrpSpPr>
        <p:grpSpPr bwMode="auto">
          <a:xfrm>
            <a:off x="1536700" y="1128713"/>
            <a:ext cx="1676400" cy="752475"/>
            <a:chOff x="953" y="821"/>
            <a:chExt cx="1056" cy="474"/>
          </a:xfrm>
        </p:grpSpPr>
        <p:sp>
          <p:nvSpPr>
            <p:cNvPr id="191554" name="AutoShape 77"/>
            <p:cNvSpPr>
              <a:spLocks/>
            </p:cNvSpPr>
            <p:nvPr/>
          </p:nvSpPr>
          <p:spPr bwMode="auto">
            <a:xfrm rot="5400000">
              <a:off x="1409" y="696"/>
              <a:ext cx="143" cy="1056"/>
            </a:xfrm>
            <a:prstGeom prst="leftBrace">
              <a:avLst>
                <a:gd name="adj1" fmla="val 61538"/>
                <a:gd name="adj2" fmla="val 50000"/>
              </a:avLst>
            </a:prstGeom>
            <a:noFill/>
            <a:ln w="38100">
              <a:solidFill>
                <a:schemeClr val="hlink"/>
              </a:solidFill>
              <a:round/>
              <a:headEnd/>
              <a:tailEnd/>
            </a:ln>
          </p:spPr>
          <p:txBody>
            <a:bodyPr wrap="none" anchor="ctr"/>
            <a:lstStyle/>
            <a:p>
              <a:endParaRPr lang="en-US"/>
            </a:p>
          </p:txBody>
        </p:sp>
        <p:sp>
          <p:nvSpPr>
            <p:cNvPr id="191555" name="Line 80"/>
            <p:cNvSpPr>
              <a:spLocks noChangeShapeType="1"/>
            </p:cNvSpPr>
            <p:nvPr/>
          </p:nvSpPr>
          <p:spPr bwMode="auto">
            <a:xfrm flipH="1">
              <a:off x="1483" y="821"/>
              <a:ext cx="349" cy="296"/>
            </a:xfrm>
            <a:prstGeom prst="line">
              <a:avLst/>
            </a:prstGeom>
            <a:noFill/>
            <a:ln w="38100">
              <a:solidFill>
                <a:schemeClr val="hlink"/>
              </a:solidFill>
              <a:round/>
              <a:headEnd/>
              <a:tailEnd type="triangle" w="med" len="med"/>
            </a:ln>
          </p:spPr>
          <p:txBody>
            <a:bodyPr wrap="none"/>
            <a:lstStyle/>
            <a:p>
              <a:endParaRPr lang="en-US"/>
            </a:p>
          </p:txBody>
        </p:sp>
      </p:grpSp>
      <p:sp>
        <p:nvSpPr>
          <p:cNvPr id="191550" name="Line 61"/>
          <p:cNvSpPr>
            <a:spLocks noChangeShapeType="1"/>
          </p:cNvSpPr>
          <p:nvPr/>
        </p:nvSpPr>
        <p:spPr bwMode="auto">
          <a:xfrm flipV="1">
            <a:off x="5222875" y="901700"/>
            <a:ext cx="0" cy="612775"/>
          </a:xfrm>
          <a:prstGeom prst="line">
            <a:avLst/>
          </a:prstGeom>
          <a:noFill/>
          <a:ln w="57150">
            <a:solidFill>
              <a:srgbClr val="CC3100"/>
            </a:solidFill>
            <a:round/>
            <a:headEnd/>
            <a:tailEnd type="triangle" w="med" len="med"/>
          </a:ln>
        </p:spPr>
        <p:txBody>
          <a:bodyPr wrap="none"/>
          <a:lstStyle/>
          <a:p>
            <a:endParaRPr lang="en-US"/>
          </a:p>
        </p:txBody>
      </p:sp>
      <p:sp>
        <p:nvSpPr>
          <p:cNvPr id="191551" name="Oval 82"/>
          <p:cNvSpPr>
            <a:spLocks noChangeArrowheads="1"/>
          </p:cNvSpPr>
          <p:nvPr/>
        </p:nvSpPr>
        <p:spPr bwMode="auto">
          <a:xfrm>
            <a:off x="2686050" y="1905000"/>
            <a:ext cx="149225" cy="163513"/>
          </a:xfrm>
          <a:prstGeom prst="ellipse">
            <a:avLst/>
          </a:prstGeom>
          <a:solidFill>
            <a:schemeClr val="bg2"/>
          </a:solidFill>
          <a:ln w="38100">
            <a:solidFill>
              <a:schemeClr val="tx1"/>
            </a:solidFill>
            <a:round/>
            <a:headEnd/>
            <a:tailEnd/>
          </a:ln>
        </p:spPr>
        <p:txBody>
          <a:bodyPr wrap="none" anchor="ctr"/>
          <a:lstStyle/>
          <a:p>
            <a:endParaRPr lang="en-US"/>
          </a:p>
        </p:txBody>
      </p:sp>
      <p:sp>
        <p:nvSpPr>
          <p:cNvPr id="191552" name="Oval 83"/>
          <p:cNvSpPr>
            <a:spLocks noChangeArrowheads="1"/>
          </p:cNvSpPr>
          <p:nvPr/>
        </p:nvSpPr>
        <p:spPr bwMode="auto">
          <a:xfrm>
            <a:off x="1952625" y="1890713"/>
            <a:ext cx="149225" cy="163512"/>
          </a:xfrm>
          <a:prstGeom prst="ellipse">
            <a:avLst/>
          </a:prstGeom>
          <a:solidFill>
            <a:schemeClr val="bg2"/>
          </a:solidFill>
          <a:ln w="38100">
            <a:solidFill>
              <a:schemeClr val="tx1"/>
            </a:solidFill>
            <a:round/>
            <a:headEnd/>
            <a:tailEnd/>
          </a:ln>
        </p:spPr>
        <p:txBody>
          <a:bodyPr wrap="none" anchor="ctr"/>
          <a:lstStyle/>
          <a:p>
            <a:endParaRPr lang="en-US"/>
          </a:p>
        </p:txBody>
      </p:sp>
      <p:sp>
        <p:nvSpPr>
          <p:cNvPr id="242769" name="Text Box 81"/>
          <p:cNvSpPr txBox="1">
            <a:spLocks noChangeArrowheads="1"/>
          </p:cNvSpPr>
          <p:nvPr/>
        </p:nvSpPr>
        <p:spPr bwMode="auto">
          <a:xfrm>
            <a:off x="2882900" y="949325"/>
            <a:ext cx="1622425" cy="336550"/>
          </a:xfrm>
          <a:prstGeom prst="rect">
            <a:avLst/>
          </a:prstGeom>
          <a:solidFill>
            <a:schemeClr val="folHlink"/>
          </a:solidFill>
          <a:ln w="38100">
            <a:noFill/>
            <a:miter lim="800000"/>
            <a:headEnd/>
            <a:tailEnd/>
          </a:ln>
        </p:spPr>
        <p:txBody>
          <a:bodyPr wrap="none">
            <a:spAutoFit/>
          </a:bodyPr>
          <a:lstStyle/>
          <a:p>
            <a:pPr algn="l">
              <a:lnSpc>
                <a:spcPct val="100000"/>
              </a:lnSpc>
              <a:spcBef>
                <a:spcPct val="0"/>
              </a:spcBef>
              <a:buClrTx/>
              <a:buSzTx/>
            </a:pPr>
            <a:r>
              <a:rPr lang="en-US" sz="1600" b="0">
                <a:solidFill>
                  <a:schemeClr val="hlink"/>
                </a:solidFill>
                <a:latin typeface="Verdana" pitchFamily="34" charset="0"/>
              </a:rPr>
              <a:t>See next slide</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42769"/>
                                        </p:tgtEl>
                                        <p:attrNameLst>
                                          <p:attrName>style.visibility</p:attrName>
                                        </p:attrNameLst>
                                      </p:cBhvr>
                                      <p:to>
                                        <p:strVal val="visible"/>
                                      </p:to>
                                    </p:set>
                                    <p:anim calcmode="lin" valueType="num">
                                      <p:cBhvr>
                                        <p:cTn id="13" dur="500" fill="hold"/>
                                        <p:tgtEl>
                                          <p:spTgt spid="242769"/>
                                        </p:tgtEl>
                                        <p:attrNameLst>
                                          <p:attrName>ppt_w</p:attrName>
                                        </p:attrNameLst>
                                      </p:cBhvr>
                                      <p:tavLst>
                                        <p:tav tm="0">
                                          <p:val>
                                            <p:fltVal val="0"/>
                                          </p:val>
                                        </p:tav>
                                        <p:tav tm="100000">
                                          <p:val>
                                            <p:strVal val="#ppt_w"/>
                                          </p:val>
                                        </p:tav>
                                      </p:tavLst>
                                    </p:anim>
                                    <p:anim calcmode="lin" valueType="num">
                                      <p:cBhvr>
                                        <p:cTn id="14" dur="500" fill="hold"/>
                                        <p:tgtEl>
                                          <p:spTgt spid="2427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769"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a:xfrm>
            <a:off x="381000" y="1809750"/>
            <a:ext cx="8401050" cy="3749675"/>
            <a:chOff x="381000" y="1809750"/>
            <a:chExt cx="8401050" cy="3749675"/>
          </a:xfrm>
        </p:grpSpPr>
        <p:pic>
          <p:nvPicPr>
            <p:cNvPr id="192515" name="Picture 3" descr="E:\Documents and Settings\Administrator\My Documents\Hajj\Madinah\Prophet_tomb.jpg"/>
            <p:cNvPicPr>
              <a:picLocks noChangeAspect="1" noChangeArrowheads="1"/>
            </p:cNvPicPr>
            <p:nvPr/>
          </p:nvPicPr>
          <p:blipFill>
            <a:blip r:embed="rId3" cstate="print"/>
            <a:srcRect/>
            <a:stretch>
              <a:fillRect/>
            </a:stretch>
          </p:blipFill>
          <p:spPr bwMode="auto">
            <a:xfrm>
              <a:off x="381000" y="1809750"/>
              <a:ext cx="8401050" cy="3749675"/>
            </a:xfrm>
            <a:prstGeom prst="rect">
              <a:avLst/>
            </a:prstGeom>
            <a:noFill/>
            <a:ln w="9525">
              <a:noFill/>
              <a:miter lim="800000"/>
              <a:headEnd/>
              <a:tailEnd/>
            </a:ln>
          </p:spPr>
        </p:pic>
        <p:pic>
          <p:nvPicPr>
            <p:cNvPr id="35" name="Picture 3" descr="E:\Documents and Settings\Administrator\My Documents\Hajj\Madinah\Prophet_tomb.jpg"/>
            <p:cNvPicPr>
              <a:picLocks noChangeAspect="1" noChangeArrowheads="1"/>
            </p:cNvPicPr>
            <p:nvPr/>
          </p:nvPicPr>
          <p:blipFill>
            <a:blip r:embed="rId3" cstate="print"/>
            <a:srcRect l="39116" t="84589" r="58390" b="7536"/>
            <a:stretch>
              <a:fillRect/>
            </a:stretch>
          </p:blipFill>
          <p:spPr bwMode="auto">
            <a:xfrm>
              <a:off x="3924300" y="4991100"/>
              <a:ext cx="209550" cy="295275"/>
            </a:xfrm>
            <a:prstGeom prst="rect">
              <a:avLst/>
            </a:prstGeom>
            <a:noFill/>
            <a:ln w="9525">
              <a:noFill/>
              <a:miter lim="800000"/>
              <a:headEnd/>
              <a:tailEnd/>
            </a:ln>
          </p:spPr>
        </p:pic>
        <p:pic>
          <p:nvPicPr>
            <p:cNvPr id="36" name="Picture 3" descr="E:\Documents and Settings\Administrator\My Documents\Hajj\Madinah\Prophet_tomb.jpg"/>
            <p:cNvPicPr>
              <a:picLocks noChangeAspect="1" noChangeArrowheads="1"/>
            </p:cNvPicPr>
            <p:nvPr/>
          </p:nvPicPr>
          <p:blipFill>
            <a:blip r:embed="rId3" cstate="print"/>
            <a:srcRect l="39116" t="84589" r="58390" b="7536"/>
            <a:stretch>
              <a:fillRect/>
            </a:stretch>
          </p:blipFill>
          <p:spPr bwMode="auto">
            <a:xfrm>
              <a:off x="5019675" y="4962525"/>
              <a:ext cx="209550" cy="295275"/>
            </a:xfrm>
            <a:prstGeom prst="rect">
              <a:avLst/>
            </a:prstGeom>
            <a:noFill/>
            <a:ln w="9525">
              <a:noFill/>
              <a:miter lim="800000"/>
              <a:headEnd/>
              <a:tailEnd/>
            </a:ln>
          </p:spPr>
        </p:pic>
        <p:pic>
          <p:nvPicPr>
            <p:cNvPr id="37" name="Picture 3" descr="E:\Documents and Settings\Administrator\My Documents\Hajj\Madinah\Prophet_tomb.jpg"/>
            <p:cNvPicPr>
              <a:picLocks noChangeAspect="1" noChangeArrowheads="1"/>
            </p:cNvPicPr>
            <p:nvPr/>
          </p:nvPicPr>
          <p:blipFill>
            <a:blip r:embed="rId3" cstate="print"/>
            <a:srcRect l="39116" t="84589" r="58390" b="7536"/>
            <a:stretch>
              <a:fillRect/>
            </a:stretch>
          </p:blipFill>
          <p:spPr bwMode="auto">
            <a:xfrm>
              <a:off x="5438775" y="4981575"/>
              <a:ext cx="209550" cy="295275"/>
            </a:xfrm>
            <a:prstGeom prst="rect">
              <a:avLst/>
            </a:prstGeom>
            <a:noFill/>
            <a:ln w="9525">
              <a:noFill/>
              <a:miter lim="800000"/>
              <a:headEnd/>
              <a:tailEnd/>
            </a:ln>
          </p:spPr>
        </p:pic>
      </p:grpSp>
      <p:sp>
        <p:nvSpPr>
          <p:cNvPr id="192514" name="Slide Number Placeholder 4"/>
          <p:cNvSpPr>
            <a:spLocks noGrp="1"/>
          </p:cNvSpPr>
          <p:nvPr>
            <p:ph type="sldNum" sz="quarter" idx="12"/>
          </p:nvPr>
        </p:nvSpPr>
        <p:spPr>
          <a:noFill/>
        </p:spPr>
        <p:txBody>
          <a:bodyPr/>
          <a:lstStyle/>
          <a:p>
            <a:fld id="{B12CD0FD-590A-441E-83CE-11262581B82F}" type="slidenum">
              <a:rPr lang="en-US"/>
              <a:pPr/>
              <a:t>171</a:t>
            </a:fld>
            <a:endParaRPr lang="en-US"/>
          </a:p>
        </p:txBody>
      </p:sp>
      <p:grpSp>
        <p:nvGrpSpPr>
          <p:cNvPr id="3" name="Group 44"/>
          <p:cNvGrpSpPr>
            <a:grpSpLocks/>
          </p:cNvGrpSpPr>
          <p:nvPr/>
        </p:nvGrpSpPr>
        <p:grpSpPr bwMode="auto">
          <a:xfrm>
            <a:off x="1422400" y="4629150"/>
            <a:ext cx="2540000" cy="1789113"/>
            <a:chOff x="896" y="2916"/>
            <a:chExt cx="1600" cy="1127"/>
          </a:xfrm>
        </p:grpSpPr>
        <p:sp>
          <p:nvSpPr>
            <p:cNvPr id="192545" name="Line 5"/>
            <p:cNvSpPr>
              <a:spLocks noChangeShapeType="1"/>
            </p:cNvSpPr>
            <p:nvPr/>
          </p:nvSpPr>
          <p:spPr bwMode="auto">
            <a:xfrm flipV="1">
              <a:off x="1588" y="2916"/>
              <a:ext cx="908" cy="809"/>
            </a:xfrm>
            <a:prstGeom prst="line">
              <a:avLst/>
            </a:prstGeom>
            <a:noFill/>
            <a:ln w="38100">
              <a:solidFill>
                <a:srgbClr val="66FF33"/>
              </a:solidFill>
              <a:round/>
              <a:headEnd/>
              <a:tailEnd type="triangle" w="med" len="med"/>
            </a:ln>
          </p:spPr>
          <p:txBody>
            <a:bodyPr/>
            <a:lstStyle/>
            <a:p>
              <a:endParaRPr lang="en-US"/>
            </a:p>
          </p:txBody>
        </p:sp>
        <p:sp>
          <p:nvSpPr>
            <p:cNvPr id="192546" name="Text Box 6"/>
            <p:cNvSpPr txBox="1">
              <a:spLocks noChangeArrowheads="1"/>
            </p:cNvSpPr>
            <p:nvPr/>
          </p:nvSpPr>
          <p:spPr bwMode="auto">
            <a:xfrm>
              <a:off x="896" y="3697"/>
              <a:ext cx="1212" cy="346"/>
            </a:xfrm>
            <a:prstGeom prst="rect">
              <a:avLst/>
            </a:prstGeom>
            <a:noFill/>
            <a:ln w="38100">
              <a:noFill/>
              <a:miter lim="800000"/>
              <a:headEnd/>
              <a:tailEnd/>
            </a:ln>
          </p:spPr>
          <p:txBody>
            <a:bodyPr>
              <a:spAutoFit/>
            </a:bodyPr>
            <a:lstStyle/>
            <a:p>
              <a:pPr>
                <a:lnSpc>
                  <a:spcPct val="80000"/>
                </a:lnSpc>
                <a:buClr>
                  <a:schemeClr val="accent2"/>
                </a:buClr>
                <a:buSzPct val="80000"/>
                <a:buFont typeface="Wingdings" pitchFamily="2" charset="2"/>
                <a:buNone/>
              </a:pPr>
              <a:r>
                <a:rPr lang="en-US" sz="2000" b="0"/>
                <a:t>The Prophet</a:t>
              </a:r>
            </a:p>
            <a:p>
              <a:pPr>
                <a:lnSpc>
                  <a:spcPct val="50000"/>
                </a:lnSpc>
                <a:buClr>
                  <a:schemeClr val="accent2"/>
                </a:buClr>
                <a:buSzPct val="80000"/>
                <a:buFont typeface="Wingdings" pitchFamily="2" charset="2"/>
                <a:buNone/>
              </a:pPr>
              <a:r>
                <a:rPr lang="en-US" sz="2000" b="0"/>
                <a:t>(</a:t>
              </a:r>
              <a:r>
                <a:rPr lang="ar-SA" sz="2000" b="0"/>
                <a:t>صلى الله عليه وسلم</a:t>
              </a:r>
              <a:r>
                <a:rPr lang="en-US" sz="2000" b="0"/>
                <a:t>)</a:t>
              </a:r>
            </a:p>
          </p:txBody>
        </p:sp>
      </p:grpSp>
      <p:grpSp>
        <p:nvGrpSpPr>
          <p:cNvPr id="4" name="Group 10"/>
          <p:cNvGrpSpPr>
            <a:grpSpLocks/>
          </p:cNvGrpSpPr>
          <p:nvPr/>
        </p:nvGrpSpPr>
        <p:grpSpPr bwMode="auto">
          <a:xfrm>
            <a:off x="3276600" y="4552950"/>
            <a:ext cx="1828800" cy="2149475"/>
            <a:chOff x="2064" y="2784"/>
            <a:chExt cx="1152" cy="1354"/>
          </a:xfrm>
        </p:grpSpPr>
        <p:sp>
          <p:nvSpPr>
            <p:cNvPr id="192541" name="Line 11"/>
            <p:cNvSpPr>
              <a:spLocks noChangeShapeType="1"/>
            </p:cNvSpPr>
            <p:nvPr/>
          </p:nvSpPr>
          <p:spPr bwMode="auto">
            <a:xfrm flipV="1">
              <a:off x="2688" y="2784"/>
              <a:ext cx="528" cy="960"/>
            </a:xfrm>
            <a:prstGeom prst="line">
              <a:avLst/>
            </a:prstGeom>
            <a:noFill/>
            <a:ln w="38100">
              <a:solidFill>
                <a:srgbClr val="66FF33"/>
              </a:solidFill>
              <a:round/>
              <a:headEnd/>
              <a:tailEnd type="triangle" w="med" len="med"/>
            </a:ln>
          </p:spPr>
          <p:txBody>
            <a:bodyPr/>
            <a:lstStyle/>
            <a:p>
              <a:endParaRPr lang="en-US"/>
            </a:p>
          </p:txBody>
        </p:sp>
        <p:sp>
          <p:nvSpPr>
            <p:cNvPr id="192542" name="Text Box 12"/>
            <p:cNvSpPr txBox="1">
              <a:spLocks noChangeArrowheads="1"/>
            </p:cNvSpPr>
            <p:nvPr/>
          </p:nvSpPr>
          <p:spPr bwMode="auto">
            <a:xfrm>
              <a:off x="2064" y="3792"/>
              <a:ext cx="1059" cy="346"/>
            </a:xfrm>
            <a:prstGeom prst="rect">
              <a:avLst/>
            </a:prstGeom>
            <a:noFill/>
            <a:ln w="38100">
              <a:noFill/>
              <a:miter lim="800000"/>
              <a:headEnd/>
              <a:tailEnd/>
            </a:ln>
          </p:spPr>
          <p:txBody>
            <a:bodyPr>
              <a:spAutoFit/>
            </a:bodyPr>
            <a:lstStyle/>
            <a:p>
              <a:pPr>
                <a:lnSpc>
                  <a:spcPct val="80000"/>
                </a:lnSpc>
                <a:buClr>
                  <a:schemeClr val="accent2"/>
                </a:buClr>
                <a:buSzPct val="80000"/>
                <a:buFont typeface="Wingdings" pitchFamily="2" charset="2"/>
                <a:buNone/>
              </a:pPr>
              <a:r>
                <a:rPr lang="en-US" sz="2000" b="0"/>
                <a:t>Abu-Bakr</a:t>
              </a:r>
            </a:p>
            <a:p>
              <a:pPr>
                <a:lnSpc>
                  <a:spcPct val="50000"/>
                </a:lnSpc>
                <a:buClr>
                  <a:schemeClr val="accent2"/>
                </a:buClr>
                <a:buSzPct val="80000"/>
                <a:buFont typeface="Wingdings" pitchFamily="2" charset="2"/>
                <a:buNone/>
              </a:pPr>
              <a:r>
                <a:rPr lang="en-US" sz="2000" b="0"/>
                <a:t>(</a:t>
              </a:r>
              <a:r>
                <a:rPr lang="ar-SA" sz="2000" b="0"/>
                <a:t>رضي الله عنه</a:t>
              </a:r>
              <a:r>
                <a:rPr lang="en-US" sz="2000" b="0"/>
                <a:t>)</a:t>
              </a:r>
            </a:p>
          </p:txBody>
        </p:sp>
      </p:grpSp>
      <p:sp>
        <p:nvSpPr>
          <p:cNvPr id="205826" name="Rectangle 2"/>
          <p:cNvSpPr>
            <a:spLocks noGrp="1" noChangeArrowheads="1"/>
          </p:cNvSpPr>
          <p:nvPr>
            <p:ph type="title"/>
          </p:nvPr>
        </p:nvSpPr>
        <p:spPr>
          <a:xfrm>
            <a:off x="685800" y="57150"/>
            <a:ext cx="7772400" cy="838200"/>
          </a:xfrm>
        </p:spPr>
        <p:txBody>
          <a:bodyPr/>
          <a:lstStyle/>
          <a:p>
            <a:pPr eaLnBrk="1" hangingPunct="1">
              <a:defRPr/>
            </a:pPr>
            <a:r>
              <a:rPr lang="en-US"/>
              <a:t>The Prophet’s tomb</a:t>
            </a:r>
          </a:p>
        </p:txBody>
      </p:sp>
      <p:grpSp>
        <p:nvGrpSpPr>
          <p:cNvPr id="5" name="Group 45"/>
          <p:cNvGrpSpPr>
            <a:grpSpLocks/>
          </p:cNvGrpSpPr>
          <p:nvPr/>
        </p:nvGrpSpPr>
        <p:grpSpPr bwMode="auto">
          <a:xfrm>
            <a:off x="387350" y="719138"/>
            <a:ext cx="8631238" cy="2489200"/>
            <a:chOff x="244" y="453"/>
            <a:chExt cx="5437" cy="1568"/>
          </a:xfrm>
        </p:grpSpPr>
        <p:sp>
          <p:nvSpPr>
            <p:cNvPr id="192521" name="Rectangle 13"/>
            <p:cNvSpPr>
              <a:spLocks noChangeArrowheads="1"/>
            </p:cNvSpPr>
            <p:nvPr/>
          </p:nvSpPr>
          <p:spPr bwMode="auto">
            <a:xfrm rot="10800000">
              <a:off x="244" y="746"/>
              <a:ext cx="5279" cy="1243"/>
            </a:xfrm>
            <a:prstGeom prst="rect">
              <a:avLst/>
            </a:prstGeom>
            <a:solidFill>
              <a:schemeClr val="bg2"/>
            </a:solidFill>
            <a:ln w="38100">
              <a:solidFill>
                <a:schemeClr val="tx1"/>
              </a:solidFill>
              <a:miter lim="800000"/>
              <a:headEnd/>
              <a:tailEnd/>
            </a:ln>
          </p:spPr>
          <p:txBody>
            <a:bodyPr wrap="none" anchor="ctr"/>
            <a:lstStyle/>
            <a:p>
              <a:endParaRPr lang="en-US"/>
            </a:p>
          </p:txBody>
        </p:sp>
        <p:sp>
          <p:nvSpPr>
            <p:cNvPr id="192522" name="Freeform 14"/>
            <p:cNvSpPr>
              <a:spLocks/>
            </p:cNvSpPr>
            <p:nvPr/>
          </p:nvSpPr>
          <p:spPr bwMode="auto">
            <a:xfrm rot="10800000">
              <a:off x="2202" y="453"/>
              <a:ext cx="2293" cy="1437"/>
            </a:xfrm>
            <a:custGeom>
              <a:avLst/>
              <a:gdLst>
                <a:gd name="T0" fmla="*/ 32 w 734"/>
                <a:gd name="T1" fmla="*/ 0 h 1105"/>
                <a:gd name="T2" fmla="*/ 734 w 734"/>
                <a:gd name="T3" fmla="*/ 0 h 1105"/>
                <a:gd name="T4" fmla="*/ 726 w 734"/>
                <a:gd name="T5" fmla="*/ 726 h 1105"/>
                <a:gd name="T6" fmla="*/ 458 w 734"/>
                <a:gd name="T7" fmla="*/ 1105 h 1105"/>
                <a:gd name="T8" fmla="*/ 0 w 734"/>
                <a:gd name="T9" fmla="*/ 647 h 1105"/>
                <a:gd name="T10" fmla="*/ 32 w 734"/>
                <a:gd name="T11" fmla="*/ 0 h 1105"/>
                <a:gd name="T12" fmla="*/ 0 60000 65536"/>
                <a:gd name="T13" fmla="*/ 0 60000 65536"/>
                <a:gd name="T14" fmla="*/ 0 60000 65536"/>
                <a:gd name="T15" fmla="*/ 0 60000 65536"/>
                <a:gd name="T16" fmla="*/ 0 60000 65536"/>
                <a:gd name="T17" fmla="*/ 0 60000 65536"/>
                <a:gd name="T18" fmla="*/ 0 w 734"/>
                <a:gd name="T19" fmla="*/ 0 h 1105"/>
                <a:gd name="T20" fmla="*/ 734 w 734"/>
                <a:gd name="T21" fmla="*/ 1105 h 1105"/>
              </a:gdLst>
              <a:ahLst/>
              <a:cxnLst>
                <a:cxn ang="T12">
                  <a:pos x="T0" y="T1"/>
                </a:cxn>
                <a:cxn ang="T13">
                  <a:pos x="T2" y="T3"/>
                </a:cxn>
                <a:cxn ang="T14">
                  <a:pos x="T4" y="T5"/>
                </a:cxn>
                <a:cxn ang="T15">
                  <a:pos x="T6" y="T7"/>
                </a:cxn>
                <a:cxn ang="T16">
                  <a:pos x="T8" y="T9"/>
                </a:cxn>
                <a:cxn ang="T17">
                  <a:pos x="T10" y="T11"/>
                </a:cxn>
              </a:cxnLst>
              <a:rect l="T18" t="T19" r="T20" b="T21"/>
              <a:pathLst>
                <a:path w="734" h="1105">
                  <a:moveTo>
                    <a:pt x="32" y="0"/>
                  </a:moveTo>
                  <a:lnTo>
                    <a:pt x="734" y="0"/>
                  </a:lnTo>
                  <a:lnTo>
                    <a:pt x="726" y="726"/>
                  </a:lnTo>
                  <a:lnTo>
                    <a:pt x="458" y="1105"/>
                  </a:lnTo>
                  <a:lnTo>
                    <a:pt x="0" y="647"/>
                  </a:lnTo>
                  <a:lnTo>
                    <a:pt x="32" y="0"/>
                  </a:lnTo>
                  <a:close/>
                </a:path>
              </a:pathLst>
            </a:custGeom>
            <a:solidFill>
              <a:schemeClr val="accent1"/>
            </a:solidFill>
            <a:ln w="38100">
              <a:solidFill>
                <a:schemeClr val="tx1"/>
              </a:solidFill>
              <a:round/>
              <a:headEnd/>
              <a:tailEnd/>
            </a:ln>
          </p:spPr>
          <p:txBody>
            <a:bodyPr wrap="none"/>
            <a:lstStyle/>
            <a:p>
              <a:endParaRPr lang="en-US"/>
            </a:p>
          </p:txBody>
        </p:sp>
        <p:sp>
          <p:nvSpPr>
            <p:cNvPr id="192523" name="Oval 17"/>
            <p:cNvSpPr>
              <a:spLocks noChangeArrowheads="1"/>
            </p:cNvSpPr>
            <p:nvPr/>
          </p:nvSpPr>
          <p:spPr bwMode="auto">
            <a:xfrm rot="10800000">
              <a:off x="365" y="888"/>
              <a:ext cx="146" cy="181"/>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2524" name="Rectangle 18"/>
            <p:cNvSpPr>
              <a:spLocks noChangeArrowheads="1"/>
            </p:cNvSpPr>
            <p:nvPr/>
          </p:nvSpPr>
          <p:spPr bwMode="auto">
            <a:xfrm rot="10800000">
              <a:off x="2365" y="1001"/>
              <a:ext cx="1939" cy="785"/>
            </a:xfrm>
            <a:prstGeom prst="rect">
              <a:avLst/>
            </a:prstGeom>
            <a:solidFill>
              <a:schemeClr val="accent1"/>
            </a:solidFill>
            <a:ln w="38100">
              <a:solidFill>
                <a:schemeClr val="tx1"/>
              </a:solidFill>
              <a:miter lim="800000"/>
              <a:headEnd/>
              <a:tailEnd/>
            </a:ln>
          </p:spPr>
          <p:txBody>
            <a:bodyPr wrap="none" anchor="ctr"/>
            <a:lstStyle/>
            <a:p>
              <a:endParaRPr lang="en-US"/>
            </a:p>
          </p:txBody>
        </p:sp>
        <p:sp>
          <p:nvSpPr>
            <p:cNvPr id="192525" name="AutoShape 19"/>
            <p:cNvSpPr>
              <a:spLocks noChangeArrowheads="1"/>
            </p:cNvSpPr>
            <p:nvPr/>
          </p:nvSpPr>
          <p:spPr bwMode="auto">
            <a:xfrm rot="10800000">
              <a:off x="2444" y="1538"/>
              <a:ext cx="746" cy="183"/>
            </a:xfrm>
            <a:prstGeom prst="roundRect">
              <a:avLst>
                <a:gd name="adj" fmla="val 16667"/>
              </a:avLst>
            </a:prstGeom>
            <a:solidFill>
              <a:srgbClr val="00CC00"/>
            </a:solidFill>
            <a:ln w="38100">
              <a:solidFill>
                <a:schemeClr val="tx1"/>
              </a:solidFill>
              <a:round/>
              <a:headEnd/>
              <a:tailEnd/>
            </a:ln>
          </p:spPr>
          <p:txBody>
            <a:bodyPr wrap="none" anchor="ctr"/>
            <a:lstStyle/>
            <a:p>
              <a:endParaRPr lang="en-US"/>
            </a:p>
          </p:txBody>
        </p:sp>
        <p:sp>
          <p:nvSpPr>
            <p:cNvPr id="192526" name="AutoShape 20"/>
            <p:cNvSpPr>
              <a:spLocks noChangeArrowheads="1"/>
            </p:cNvSpPr>
            <p:nvPr/>
          </p:nvSpPr>
          <p:spPr bwMode="auto">
            <a:xfrm rot="10800000">
              <a:off x="3143" y="1305"/>
              <a:ext cx="725" cy="157"/>
            </a:xfrm>
            <a:prstGeom prst="roundRect">
              <a:avLst>
                <a:gd name="adj" fmla="val 16667"/>
              </a:avLst>
            </a:prstGeom>
            <a:solidFill>
              <a:srgbClr val="008000"/>
            </a:solidFill>
            <a:ln w="38100">
              <a:solidFill>
                <a:schemeClr val="tx1"/>
              </a:solidFill>
              <a:round/>
              <a:headEnd/>
              <a:tailEnd/>
            </a:ln>
          </p:spPr>
          <p:txBody>
            <a:bodyPr wrap="none" anchor="ctr"/>
            <a:lstStyle/>
            <a:p>
              <a:endParaRPr lang="en-US"/>
            </a:p>
          </p:txBody>
        </p:sp>
        <p:sp>
          <p:nvSpPr>
            <p:cNvPr id="192527" name="AutoShape 21"/>
            <p:cNvSpPr>
              <a:spLocks noChangeArrowheads="1"/>
            </p:cNvSpPr>
            <p:nvPr/>
          </p:nvSpPr>
          <p:spPr bwMode="auto">
            <a:xfrm rot="10800000">
              <a:off x="3511" y="1063"/>
              <a:ext cx="759" cy="166"/>
            </a:xfrm>
            <a:prstGeom prst="roundRect">
              <a:avLst>
                <a:gd name="adj" fmla="val 16667"/>
              </a:avLst>
            </a:prstGeom>
            <a:solidFill>
              <a:srgbClr val="008000"/>
            </a:solidFill>
            <a:ln w="38100">
              <a:solidFill>
                <a:schemeClr val="tx1"/>
              </a:solidFill>
              <a:round/>
              <a:headEnd/>
              <a:tailEnd/>
            </a:ln>
          </p:spPr>
          <p:txBody>
            <a:bodyPr wrap="none" anchor="ctr"/>
            <a:lstStyle/>
            <a:p>
              <a:endParaRPr lang="en-US"/>
            </a:p>
          </p:txBody>
        </p:sp>
        <p:sp>
          <p:nvSpPr>
            <p:cNvPr id="192528" name="Text Box 25"/>
            <p:cNvSpPr txBox="1">
              <a:spLocks noChangeArrowheads="1"/>
            </p:cNvSpPr>
            <p:nvPr/>
          </p:nvSpPr>
          <p:spPr bwMode="auto">
            <a:xfrm rot="10800000" flipV="1">
              <a:off x="4166" y="1578"/>
              <a:ext cx="1350" cy="212"/>
            </a:xfrm>
            <a:prstGeom prst="rect">
              <a:avLst/>
            </a:prstGeom>
            <a:solidFill>
              <a:schemeClr val="accent2"/>
            </a:solidFill>
            <a:ln w="38100">
              <a:noFill/>
              <a:miter lim="800000"/>
              <a:headEnd/>
              <a:tailEnd/>
            </a:ln>
          </p:spPr>
          <p:txBody>
            <a:bodyPr wrap="none" lIns="9144" rIns="9144">
              <a:spAutoFit/>
            </a:bodyPr>
            <a:lstStyle/>
            <a:p>
              <a:pPr algn="l">
                <a:lnSpc>
                  <a:spcPct val="100000"/>
                </a:lnSpc>
                <a:spcBef>
                  <a:spcPct val="0"/>
                </a:spcBef>
                <a:buClrTx/>
                <a:buSzTx/>
              </a:pPr>
              <a:r>
                <a:rPr lang="en-US" sz="1600" b="0"/>
                <a:t>The Prophet (</a:t>
              </a:r>
              <a:r>
                <a:rPr lang="ar-SA" sz="1200" b="0">
                  <a:ea typeface="Times New Roman (Arabic)"/>
                  <a:cs typeface="Times New Roman (Arabic)"/>
                </a:rPr>
                <a:t>صلى الله عليه وسلم</a:t>
              </a:r>
              <a:r>
                <a:rPr lang="en-US" sz="1600" b="0">
                  <a:ea typeface="Times New Roman (Arabic)"/>
                  <a:cs typeface="Times New Roman (Arabic)"/>
                </a:rPr>
                <a:t>)</a:t>
              </a:r>
            </a:p>
          </p:txBody>
        </p:sp>
        <p:sp>
          <p:nvSpPr>
            <p:cNvPr id="192529" name="Text Box 26"/>
            <p:cNvSpPr txBox="1">
              <a:spLocks noChangeArrowheads="1"/>
            </p:cNvSpPr>
            <p:nvPr/>
          </p:nvSpPr>
          <p:spPr bwMode="auto">
            <a:xfrm rot="10800000" flipV="1">
              <a:off x="4579" y="1279"/>
              <a:ext cx="1062" cy="212"/>
            </a:xfrm>
            <a:prstGeom prst="rect">
              <a:avLst/>
            </a:prstGeom>
            <a:solidFill>
              <a:schemeClr val="accent2"/>
            </a:solidFill>
            <a:ln w="38100">
              <a:noFill/>
              <a:miter lim="800000"/>
              <a:headEnd/>
              <a:tailEnd/>
            </a:ln>
          </p:spPr>
          <p:txBody>
            <a:bodyPr wrap="none" lIns="9144" rIns="9144">
              <a:spAutoFit/>
            </a:bodyPr>
            <a:lstStyle/>
            <a:p>
              <a:pPr algn="l">
                <a:lnSpc>
                  <a:spcPct val="100000"/>
                </a:lnSpc>
                <a:spcBef>
                  <a:spcPct val="0"/>
                </a:spcBef>
                <a:buClrTx/>
                <a:buSzTx/>
              </a:pPr>
              <a:r>
                <a:rPr lang="en-US" sz="1600" b="0"/>
                <a:t>Abu-Bakr (</a:t>
              </a:r>
              <a:r>
                <a:rPr lang="ar-SA" sz="1200" b="0"/>
                <a:t>رضي الله عنه</a:t>
              </a:r>
              <a:r>
                <a:rPr lang="en-US" sz="1600" b="0"/>
                <a:t>)</a:t>
              </a:r>
            </a:p>
          </p:txBody>
        </p:sp>
        <p:sp>
          <p:nvSpPr>
            <p:cNvPr id="192530" name="Text Box 27"/>
            <p:cNvSpPr txBox="1">
              <a:spLocks noChangeArrowheads="1"/>
            </p:cNvSpPr>
            <p:nvPr/>
          </p:nvSpPr>
          <p:spPr bwMode="auto">
            <a:xfrm rot="10800000" flipV="1">
              <a:off x="4816" y="988"/>
              <a:ext cx="865" cy="212"/>
            </a:xfrm>
            <a:prstGeom prst="rect">
              <a:avLst/>
            </a:prstGeom>
            <a:solidFill>
              <a:schemeClr val="accent2"/>
            </a:solidFill>
            <a:ln w="38100">
              <a:noFill/>
              <a:miter lim="800000"/>
              <a:headEnd/>
              <a:tailEnd/>
            </a:ln>
          </p:spPr>
          <p:txBody>
            <a:bodyPr wrap="none" lIns="9144" rIns="9144">
              <a:spAutoFit/>
            </a:bodyPr>
            <a:lstStyle/>
            <a:p>
              <a:pPr algn="l">
                <a:lnSpc>
                  <a:spcPct val="100000"/>
                </a:lnSpc>
                <a:spcBef>
                  <a:spcPct val="0"/>
                </a:spcBef>
                <a:buClrTx/>
                <a:buSzTx/>
              </a:pPr>
              <a:r>
                <a:rPr lang="en-US" sz="1600" b="0"/>
                <a:t>'Umar (</a:t>
              </a:r>
              <a:r>
                <a:rPr lang="ar-SA" sz="1200" b="0"/>
                <a:t>رضي الله عنه</a:t>
              </a:r>
              <a:r>
                <a:rPr lang="en-US" sz="1600" b="0"/>
                <a:t>)</a:t>
              </a:r>
            </a:p>
          </p:txBody>
        </p:sp>
        <p:sp>
          <p:nvSpPr>
            <p:cNvPr id="192531" name="Oval 28"/>
            <p:cNvSpPr>
              <a:spLocks noChangeArrowheads="1"/>
            </p:cNvSpPr>
            <p:nvPr/>
          </p:nvSpPr>
          <p:spPr bwMode="auto">
            <a:xfrm rot="10800000">
              <a:off x="1575" y="1918"/>
              <a:ext cx="347" cy="103"/>
            </a:xfrm>
            <a:prstGeom prst="ellipse">
              <a:avLst/>
            </a:prstGeom>
            <a:solidFill>
              <a:schemeClr val="bg2"/>
            </a:solidFill>
            <a:ln w="38100">
              <a:solidFill>
                <a:schemeClr val="tx1"/>
              </a:solidFill>
              <a:round/>
              <a:headEnd/>
              <a:tailEnd/>
            </a:ln>
          </p:spPr>
          <p:txBody>
            <a:bodyPr wrap="none" anchor="ctr"/>
            <a:lstStyle/>
            <a:p>
              <a:endParaRPr lang="en-US"/>
            </a:p>
          </p:txBody>
        </p:sp>
        <p:sp>
          <p:nvSpPr>
            <p:cNvPr id="192532" name="Oval 31"/>
            <p:cNvSpPr>
              <a:spLocks noChangeArrowheads="1"/>
            </p:cNvSpPr>
            <p:nvPr/>
          </p:nvSpPr>
          <p:spPr bwMode="auto">
            <a:xfrm rot="10800000">
              <a:off x="3818" y="1918"/>
              <a:ext cx="347" cy="103"/>
            </a:xfrm>
            <a:prstGeom prst="ellipse">
              <a:avLst/>
            </a:prstGeom>
            <a:solidFill>
              <a:schemeClr val="bg2"/>
            </a:solidFill>
            <a:ln w="38100">
              <a:solidFill>
                <a:schemeClr val="tx1"/>
              </a:solidFill>
              <a:round/>
              <a:headEnd/>
              <a:tailEnd/>
            </a:ln>
          </p:spPr>
          <p:txBody>
            <a:bodyPr wrap="none" anchor="ctr"/>
            <a:lstStyle/>
            <a:p>
              <a:endParaRPr lang="en-US"/>
            </a:p>
          </p:txBody>
        </p:sp>
        <p:sp>
          <p:nvSpPr>
            <p:cNvPr id="192533" name="Line 32"/>
            <p:cNvSpPr>
              <a:spLocks noChangeShapeType="1"/>
            </p:cNvSpPr>
            <p:nvPr/>
          </p:nvSpPr>
          <p:spPr bwMode="auto">
            <a:xfrm flipH="1">
              <a:off x="4282" y="1101"/>
              <a:ext cx="539" cy="32"/>
            </a:xfrm>
            <a:prstGeom prst="line">
              <a:avLst/>
            </a:prstGeom>
            <a:noFill/>
            <a:ln w="38100">
              <a:solidFill>
                <a:schemeClr val="hlink"/>
              </a:solidFill>
              <a:round/>
              <a:headEnd/>
              <a:tailEnd type="triangle" w="med" len="med"/>
            </a:ln>
          </p:spPr>
          <p:txBody>
            <a:bodyPr wrap="none"/>
            <a:lstStyle/>
            <a:p>
              <a:endParaRPr lang="en-US"/>
            </a:p>
          </p:txBody>
        </p:sp>
        <p:sp>
          <p:nvSpPr>
            <p:cNvPr id="192534" name="Line 33"/>
            <p:cNvSpPr>
              <a:spLocks noChangeShapeType="1"/>
            </p:cNvSpPr>
            <p:nvPr/>
          </p:nvSpPr>
          <p:spPr bwMode="auto">
            <a:xfrm flipH="1" flipV="1">
              <a:off x="3873" y="1380"/>
              <a:ext cx="714" cy="8"/>
            </a:xfrm>
            <a:prstGeom prst="line">
              <a:avLst/>
            </a:prstGeom>
            <a:noFill/>
            <a:ln w="38100">
              <a:solidFill>
                <a:schemeClr val="hlink"/>
              </a:solidFill>
              <a:round/>
              <a:headEnd/>
              <a:tailEnd type="triangle" w="med" len="med"/>
            </a:ln>
          </p:spPr>
          <p:txBody>
            <a:bodyPr wrap="none"/>
            <a:lstStyle/>
            <a:p>
              <a:endParaRPr lang="en-US"/>
            </a:p>
          </p:txBody>
        </p:sp>
        <p:sp>
          <p:nvSpPr>
            <p:cNvPr id="192535" name="Line 34"/>
            <p:cNvSpPr>
              <a:spLocks noChangeShapeType="1"/>
            </p:cNvSpPr>
            <p:nvPr/>
          </p:nvSpPr>
          <p:spPr bwMode="auto">
            <a:xfrm flipH="1" flipV="1">
              <a:off x="3182" y="1631"/>
              <a:ext cx="987" cy="56"/>
            </a:xfrm>
            <a:prstGeom prst="line">
              <a:avLst/>
            </a:prstGeom>
            <a:noFill/>
            <a:ln w="38100">
              <a:solidFill>
                <a:schemeClr val="hlink"/>
              </a:solidFill>
              <a:round/>
              <a:headEnd/>
              <a:tailEnd type="triangle" w="med" len="med"/>
            </a:ln>
          </p:spPr>
          <p:txBody>
            <a:bodyPr wrap="none"/>
            <a:lstStyle/>
            <a:p>
              <a:endParaRPr lang="en-US"/>
            </a:p>
          </p:txBody>
        </p:sp>
        <p:sp>
          <p:nvSpPr>
            <p:cNvPr id="192536" name="Oval 35"/>
            <p:cNvSpPr>
              <a:spLocks noChangeArrowheads="1"/>
            </p:cNvSpPr>
            <p:nvPr/>
          </p:nvSpPr>
          <p:spPr bwMode="auto">
            <a:xfrm rot="10800000">
              <a:off x="382" y="1299"/>
              <a:ext cx="146" cy="181"/>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2537" name="Oval 36"/>
            <p:cNvSpPr>
              <a:spLocks noChangeArrowheads="1"/>
            </p:cNvSpPr>
            <p:nvPr/>
          </p:nvSpPr>
          <p:spPr bwMode="auto">
            <a:xfrm rot="10800000">
              <a:off x="391" y="1674"/>
              <a:ext cx="146" cy="181"/>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2538" name="Oval 40"/>
            <p:cNvSpPr>
              <a:spLocks noChangeArrowheads="1"/>
            </p:cNvSpPr>
            <p:nvPr/>
          </p:nvSpPr>
          <p:spPr bwMode="auto">
            <a:xfrm rot="10800000">
              <a:off x="1677" y="868"/>
              <a:ext cx="146" cy="181"/>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2539" name="Oval 41"/>
            <p:cNvSpPr>
              <a:spLocks noChangeArrowheads="1"/>
            </p:cNvSpPr>
            <p:nvPr/>
          </p:nvSpPr>
          <p:spPr bwMode="auto">
            <a:xfrm rot="10800000">
              <a:off x="1694" y="1279"/>
              <a:ext cx="146" cy="181"/>
            </a:xfrm>
            <a:prstGeom prst="ellipse">
              <a:avLst/>
            </a:prstGeom>
            <a:solidFill>
              <a:schemeClr val="accent1"/>
            </a:solidFill>
            <a:ln w="38100">
              <a:solidFill>
                <a:schemeClr val="tx1"/>
              </a:solidFill>
              <a:round/>
              <a:headEnd/>
              <a:tailEnd/>
            </a:ln>
          </p:spPr>
          <p:txBody>
            <a:bodyPr wrap="none" anchor="ctr"/>
            <a:lstStyle/>
            <a:p>
              <a:endParaRPr lang="en-US"/>
            </a:p>
          </p:txBody>
        </p:sp>
        <p:sp>
          <p:nvSpPr>
            <p:cNvPr id="192540" name="Oval 42"/>
            <p:cNvSpPr>
              <a:spLocks noChangeArrowheads="1"/>
            </p:cNvSpPr>
            <p:nvPr/>
          </p:nvSpPr>
          <p:spPr bwMode="auto">
            <a:xfrm rot="10800000">
              <a:off x="1703" y="1654"/>
              <a:ext cx="146" cy="181"/>
            </a:xfrm>
            <a:prstGeom prst="ellipse">
              <a:avLst/>
            </a:prstGeom>
            <a:solidFill>
              <a:schemeClr val="accent1"/>
            </a:solidFill>
            <a:ln w="38100">
              <a:solidFill>
                <a:schemeClr val="tx1"/>
              </a:solidFill>
              <a:round/>
              <a:headEnd/>
              <a:tailEnd/>
            </a:ln>
          </p:spPr>
          <p:txBody>
            <a:bodyPr wrap="none" anchor="ctr"/>
            <a:lstStyle/>
            <a:p>
              <a:endParaRPr lang="en-US"/>
            </a:p>
          </p:txBody>
        </p:sp>
      </p:grpSp>
      <p:grpSp>
        <p:nvGrpSpPr>
          <p:cNvPr id="6" name="Group 7"/>
          <p:cNvGrpSpPr>
            <a:grpSpLocks/>
          </p:cNvGrpSpPr>
          <p:nvPr/>
        </p:nvGrpSpPr>
        <p:grpSpPr bwMode="auto">
          <a:xfrm>
            <a:off x="4724400" y="4552950"/>
            <a:ext cx="1681163" cy="2073275"/>
            <a:chOff x="2976" y="2784"/>
            <a:chExt cx="1059" cy="1306"/>
          </a:xfrm>
        </p:grpSpPr>
        <p:sp>
          <p:nvSpPr>
            <p:cNvPr id="192543" name="Line 8"/>
            <p:cNvSpPr>
              <a:spLocks noChangeShapeType="1"/>
            </p:cNvSpPr>
            <p:nvPr/>
          </p:nvSpPr>
          <p:spPr bwMode="auto">
            <a:xfrm flipV="1">
              <a:off x="3504" y="2784"/>
              <a:ext cx="0" cy="960"/>
            </a:xfrm>
            <a:prstGeom prst="line">
              <a:avLst/>
            </a:prstGeom>
            <a:noFill/>
            <a:ln w="38100">
              <a:solidFill>
                <a:srgbClr val="66FF33"/>
              </a:solidFill>
              <a:round/>
              <a:headEnd/>
              <a:tailEnd type="triangle" w="med" len="med"/>
            </a:ln>
          </p:spPr>
          <p:txBody>
            <a:bodyPr/>
            <a:lstStyle/>
            <a:p>
              <a:endParaRPr lang="en-US"/>
            </a:p>
          </p:txBody>
        </p:sp>
        <p:sp>
          <p:nvSpPr>
            <p:cNvPr id="192544" name="Text Box 9"/>
            <p:cNvSpPr txBox="1">
              <a:spLocks noChangeArrowheads="1"/>
            </p:cNvSpPr>
            <p:nvPr/>
          </p:nvSpPr>
          <p:spPr bwMode="auto">
            <a:xfrm>
              <a:off x="2976" y="3744"/>
              <a:ext cx="1059" cy="346"/>
            </a:xfrm>
            <a:prstGeom prst="rect">
              <a:avLst/>
            </a:prstGeom>
            <a:noFill/>
            <a:ln w="38100">
              <a:noFill/>
              <a:miter lim="800000"/>
              <a:headEnd/>
              <a:tailEnd/>
            </a:ln>
          </p:spPr>
          <p:txBody>
            <a:bodyPr>
              <a:spAutoFit/>
            </a:bodyPr>
            <a:lstStyle/>
            <a:p>
              <a:pPr>
                <a:lnSpc>
                  <a:spcPct val="80000"/>
                </a:lnSpc>
                <a:buClr>
                  <a:schemeClr val="accent2"/>
                </a:buClr>
                <a:buSzPct val="80000"/>
                <a:buFont typeface="Wingdings" pitchFamily="2" charset="2"/>
                <a:buNone/>
              </a:pPr>
              <a:r>
                <a:rPr lang="en-US" sz="2000" b="0"/>
                <a:t>'Umar</a:t>
              </a:r>
            </a:p>
            <a:p>
              <a:pPr>
                <a:lnSpc>
                  <a:spcPct val="50000"/>
                </a:lnSpc>
                <a:buClr>
                  <a:schemeClr val="accent2"/>
                </a:buClr>
                <a:buSzPct val="80000"/>
                <a:buFont typeface="Wingdings" pitchFamily="2" charset="2"/>
                <a:buNone/>
              </a:pPr>
              <a:r>
                <a:rPr lang="en-US" sz="2000" b="0"/>
                <a:t>(</a:t>
              </a:r>
              <a:r>
                <a:rPr lang="ar-SA" sz="2000" b="0"/>
                <a:t>رضي الله عنه</a:t>
              </a:r>
              <a:r>
                <a:rPr lang="en-US" sz="2000" b="0"/>
                <a:t>)</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3538" name="Slide Number Placeholder 6"/>
          <p:cNvSpPr>
            <a:spLocks noGrp="1"/>
          </p:cNvSpPr>
          <p:nvPr>
            <p:ph type="sldNum" sz="quarter" idx="12"/>
          </p:nvPr>
        </p:nvSpPr>
        <p:spPr>
          <a:noFill/>
        </p:spPr>
        <p:txBody>
          <a:bodyPr/>
          <a:lstStyle/>
          <a:p>
            <a:fld id="{79892AB4-C9FF-4DA6-B7AC-9B01BF6DEFA1}" type="slidenum">
              <a:rPr lang="en-US"/>
              <a:pPr/>
              <a:t>172</a:t>
            </a:fld>
            <a:endParaRPr lang="en-US"/>
          </a:p>
        </p:txBody>
      </p:sp>
      <p:sp>
        <p:nvSpPr>
          <p:cNvPr id="394242" name="Rectangle 2"/>
          <p:cNvSpPr>
            <a:spLocks noGrp="1" noChangeArrowheads="1"/>
          </p:cNvSpPr>
          <p:nvPr>
            <p:ph type="title"/>
          </p:nvPr>
        </p:nvSpPr>
        <p:spPr>
          <a:xfrm>
            <a:off x="561975" y="466725"/>
            <a:ext cx="8010525" cy="838200"/>
          </a:xfrm>
        </p:spPr>
        <p:txBody>
          <a:bodyPr/>
          <a:lstStyle/>
          <a:p>
            <a:pPr eaLnBrk="1" hangingPunct="1">
              <a:defRPr/>
            </a:pPr>
            <a:r>
              <a:rPr lang="en-US"/>
              <a:t>Visiting the Prophet’s grave (1)</a:t>
            </a:r>
          </a:p>
        </p:txBody>
      </p:sp>
      <p:sp>
        <p:nvSpPr>
          <p:cNvPr id="394243" name="Rectangle 3"/>
          <p:cNvSpPr>
            <a:spLocks noGrp="1" noChangeArrowheads="1"/>
          </p:cNvSpPr>
          <p:nvPr>
            <p:ph type="body" sz="half" idx="1"/>
          </p:nvPr>
        </p:nvSpPr>
        <p:spPr>
          <a:xfrm>
            <a:off x="58738" y="1827213"/>
            <a:ext cx="4513262" cy="2805112"/>
          </a:xfrm>
        </p:spPr>
        <p:txBody>
          <a:bodyPr/>
          <a:lstStyle/>
          <a:p>
            <a:pPr eaLnBrk="1" hangingPunct="1">
              <a:lnSpc>
                <a:spcPct val="120000"/>
              </a:lnSpc>
            </a:pPr>
            <a:r>
              <a:rPr lang="en-US" sz="1600">
                <a:effectLst>
                  <a:outerShdw blurRad="38100" dist="38100" dir="2700000" algn="tl">
                    <a:srgbClr val="000000">
                      <a:alpha val="43137"/>
                    </a:srgbClr>
                  </a:outerShdw>
                </a:effectLst>
              </a:rPr>
              <a:t>The etiquette of entering the Prophet’s Masjid is the same as any other Masjid. Enter with the right foot, say the Du’a and pray Tahiyyatul-Masjid.</a:t>
            </a:r>
          </a:p>
          <a:p>
            <a:pPr eaLnBrk="1" hangingPunct="1">
              <a:lnSpc>
                <a:spcPct val="120000"/>
              </a:lnSpc>
            </a:pPr>
            <a:r>
              <a:rPr lang="en-US" sz="1600">
                <a:effectLst>
                  <a:outerShdw blurRad="38100" dist="38100" dir="2700000" algn="tl">
                    <a:srgbClr val="000000">
                      <a:alpha val="43137"/>
                    </a:srgbClr>
                  </a:outerShdw>
                </a:effectLst>
              </a:rPr>
              <a:t>Walk respectfully with calmness, and say salam to the Prophet (</a:t>
            </a:r>
            <a:r>
              <a:rPr lang="ar-SA" sz="1600">
                <a:effectLst>
                  <a:outerShdw blurRad="38100" dist="38100" dir="2700000" algn="tl">
                    <a:srgbClr val="000000">
                      <a:alpha val="43137"/>
                    </a:srgbClr>
                  </a:outerShdw>
                </a:effectLst>
                <a:ea typeface="Times New Roman (Arabic)"/>
                <a:cs typeface="Times New Roman (Arabic)"/>
              </a:rPr>
              <a:t>صلى الله عليه وسلم</a:t>
            </a:r>
            <a:r>
              <a:rPr lang="en-US" sz="1600">
                <a:effectLst>
                  <a:outerShdw blurRad="38100" dist="38100" dir="2700000" algn="tl">
                    <a:srgbClr val="000000">
                      <a:alpha val="43137"/>
                    </a:srgbClr>
                  </a:outerShdw>
                </a:effectLst>
              </a:rPr>
              <a:t>) when you get in front of the first big hole in the middle section of the brass screen. </a:t>
            </a:r>
          </a:p>
        </p:txBody>
      </p:sp>
      <p:pic>
        <p:nvPicPr>
          <p:cNvPr id="193541" name="Picture 6" descr="E:\My Documents\Hajj\Madinah\nabwi-jali_b2.jpg"/>
          <p:cNvPicPr>
            <a:picLocks noGrp="1" noChangeAspect="1" noChangeArrowheads="1"/>
          </p:cNvPicPr>
          <p:nvPr>
            <p:ph type="clipArt" sz="half" idx="2"/>
          </p:nvPr>
        </p:nvPicPr>
        <p:blipFill>
          <a:blip r:embed="rId3" cstate="print"/>
          <a:srcRect/>
          <a:stretch>
            <a:fillRect/>
          </a:stretch>
        </p:blipFill>
        <p:spPr>
          <a:xfrm>
            <a:off x="4625975" y="2554288"/>
            <a:ext cx="4454525" cy="22272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94247" name="Rectangle 7"/>
          <p:cNvSpPr>
            <a:spLocks noChangeArrowheads="1"/>
          </p:cNvSpPr>
          <p:nvPr/>
        </p:nvSpPr>
        <p:spPr bwMode="auto">
          <a:xfrm>
            <a:off x="53975" y="4511675"/>
            <a:ext cx="4518025" cy="858838"/>
          </a:xfrm>
          <a:prstGeom prst="rect">
            <a:avLst/>
          </a:prstGeom>
          <a:noFill/>
          <a:ln w="9525">
            <a:noFill/>
            <a:miter lim="800000"/>
            <a:headEnd/>
            <a:tailEnd/>
          </a:ln>
        </p:spPr>
        <p:txBody>
          <a:bodyPr/>
          <a:lstStyle/>
          <a:p>
            <a:pPr marL="342900" indent="-342900" algn="just">
              <a:lnSpc>
                <a:spcPct val="120000"/>
              </a:lnSpc>
              <a:buClr>
                <a:schemeClr val="accent2"/>
              </a:buClr>
              <a:buSzPct val="80000"/>
              <a:buFont typeface="Wingdings" pitchFamily="2" charset="2"/>
              <a:buBlip>
                <a:blip r:embed="rId4"/>
              </a:buBlip>
            </a:pPr>
            <a:r>
              <a:rPr lang="en-US" sz="1600" b="0">
                <a:effectLst>
                  <a:outerShdw blurRad="38100" dist="38100" dir="2700000" algn="tl">
                    <a:srgbClr val="000000">
                      <a:alpha val="43137"/>
                    </a:srgbClr>
                  </a:outerShdw>
                </a:effectLst>
                <a:latin typeface="Verdana" pitchFamily="34" charset="0"/>
              </a:rPr>
              <a:t>Move to the next small hole and say salam to Abu Bakr As-Siddeeq (</a:t>
            </a:r>
            <a:r>
              <a:rPr lang="ar-SA" sz="1600" b="0">
                <a:effectLst>
                  <a:outerShdw blurRad="38100" dist="38100" dir="2700000" algn="tl">
                    <a:srgbClr val="000000">
                      <a:alpha val="43137"/>
                    </a:srgbClr>
                  </a:outerShdw>
                </a:effectLst>
                <a:latin typeface="Verdana" pitchFamily="34" charset="0"/>
                <a:ea typeface="Times New Roman (Arabic)"/>
                <a:cs typeface="Times New Roman (Arabic)"/>
              </a:rPr>
              <a:t>رضي الله عنه</a:t>
            </a:r>
            <a:r>
              <a:rPr lang="en-US" sz="1600" b="0">
                <a:effectLst>
                  <a:outerShdw blurRad="38100" dist="38100" dir="2700000" algn="tl">
                    <a:srgbClr val="000000">
                      <a:alpha val="43137"/>
                    </a:srgbClr>
                  </a:outerShdw>
                </a:effectLst>
                <a:latin typeface="Verdana" pitchFamily="34" charset="0"/>
              </a:rPr>
              <a:t>).</a:t>
            </a:r>
          </a:p>
        </p:txBody>
      </p:sp>
      <p:sp>
        <p:nvSpPr>
          <p:cNvPr id="394248" name="Rectangle 8"/>
          <p:cNvSpPr>
            <a:spLocks noChangeArrowheads="1"/>
          </p:cNvSpPr>
          <p:nvPr/>
        </p:nvSpPr>
        <p:spPr bwMode="auto">
          <a:xfrm>
            <a:off x="55563" y="5330825"/>
            <a:ext cx="4518025" cy="858838"/>
          </a:xfrm>
          <a:prstGeom prst="rect">
            <a:avLst/>
          </a:prstGeom>
          <a:noFill/>
          <a:ln w="9525">
            <a:noFill/>
            <a:miter lim="800000"/>
            <a:headEnd/>
            <a:tailEnd/>
          </a:ln>
        </p:spPr>
        <p:txBody>
          <a:bodyPr/>
          <a:lstStyle/>
          <a:p>
            <a:pPr marL="342900" indent="-342900" algn="just">
              <a:lnSpc>
                <a:spcPct val="120000"/>
              </a:lnSpc>
              <a:buClr>
                <a:schemeClr val="accent2"/>
              </a:buClr>
              <a:buSzPct val="80000"/>
              <a:buFont typeface="Wingdings" pitchFamily="2" charset="2"/>
              <a:buBlip>
                <a:blip r:embed="rId4"/>
              </a:buBlip>
            </a:pPr>
            <a:r>
              <a:rPr lang="en-US" sz="1600" b="0">
                <a:effectLst>
                  <a:outerShdw blurRad="38100" dist="38100" dir="2700000" algn="tl">
                    <a:srgbClr val="000000">
                      <a:alpha val="43137"/>
                    </a:srgbClr>
                  </a:outerShdw>
                </a:effectLst>
                <a:latin typeface="Verdana" pitchFamily="34" charset="0"/>
              </a:rPr>
              <a:t>Move to the third small hole and say salam to ‘Umar Ibn Al-Khattaab (</a:t>
            </a:r>
            <a:r>
              <a:rPr lang="ar-SA" sz="1600" b="0">
                <a:effectLst>
                  <a:outerShdw blurRad="38100" dist="38100" dir="2700000" algn="tl">
                    <a:srgbClr val="000000">
                      <a:alpha val="43137"/>
                    </a:srgbClr>
                  </a:outerShdw>
                </a:effectLst>
                <a:latin typeface="Verdana" pitchFamily="34" charset="0"/>
                <a:ea typeface="Times New Roman (Arabic)"/>
                <a:cs typeface="Times New Roman (Arabic)"/>
              </a:rPr>
              <a:t>رضي الله عنه</a:t>
            </a:r>
            <a:r>
              <a:rPr lang="en-US" sz="1600" b="0">
                <a:effectLst>
                  <a:outerShdw blurRad="38100" dist="38100" dir="2700000" algn="tl">
                    <a:srgbClr val="000000">
                      <a:alpha val="43137"/>
                    </a:srgbClr>
                  </a:outerShdw>
                </a:effectLst>
                <a:latin typeface="Verdana" pitchFamily="34" charset="0"/>
              </a:rPr>
              <a:t>).</a:t>
            </a:r>
          </a:p>
        </p:txBody>
      </p:sp>
      <p:grpSp>
        <p:nvGrpSpPr>
          <p:cNvPr id="2" name="Group 11"/>
          <p:cNvGrpSpPr>
            <a:grpSpLocks/>
          </p:cNvGrpSpPr>
          <p:nvPr/>
        </p:nvGrpSpPr>
        <p:grpSpPr bwMode="auto">
          <a:xfrm>
            <a:off x="4484688" y="2784475"/>
            <a:ext cx="3376612" cy="976313"/>
            <a:chOff x="2742" y="1754"/>
            <a:chExt cx="2210" cy="615"/>
          </a:xfrm>
        </p:grpSpPr>
        <p:sp>
          <p:nvSpPr>
            <p:cNvPr id="193551" name="Freeform 9"/>
            <p:cNvSpPr>
              <a:spLocks/>
            </p:cNvSpPr>
            <p:nvPr/>
          </p:nvSpPr>
          <p:spPr bwMode="auto">
            <a:xfrm>
              <a:off x="2742" y="1754"/>
              <a:ext cx="2207" cy="615"/>
            </a:xfrm>
            <a:custGeom>
              <a:avLst/>
              <a:gdLst>
                <a:gd name="T0" fmla="*/ 0 w 2207"/>
                <a:gd name="T1" fmla="*/ 615 h 615"/>
                <a:gd name="T2" fmla="*/ 622 w 2207"/>
                <a:gd name="T3" fmla="*/ 241 h 615"/>
                <a:gd name="T4" fmla="*/ 1327 w 2207"/>
                <a:gd name="T5" fmla="*/ 25 h 615"/>
                <a:gd name="T6" fmla="*/ 1907 w 2207"/>
                <a:gd name="T7" fmla="*/ 89 h 615"/>
                <a:gd name="T8" fmla="*/ 2207 w 2207"/>
                <a:gd name="T9" fmla="*/ 545 h 615"/>
                <a:gd name="T10" fmla="*/ 0 60000 65536"/>
                <a:gd name="T11" fmla="*/ 0 60000 65536"/>
                <a:gd name="T12" fmla="*/ 0 60000 65536"/>
                <a:gd name="T13" fmla="*/ 0 60000 65536"/>
                <a:gd name="T14" fmla="*/ 0 60000 65536"/>
                <a:gd name="T15" fmla="*/ 0 w 2207"/>
                <a:gd name="T16" fmla="*/ 0 h 615"/>
                <a:gd name="T17" fmla="*/ 2207 w 2207"/>
                <a:gd name="T18" fmla="*/ 615 h 615"/>
              </a:gdLst>
              <a:ahLst/>
              <a:cxnLst>
                <a:cxn ang="T10">
                  <a:pos x="T0" y="T1"/>
                </a:cxn>
                <a:cxn ang="T11">
                  <a:pos x="T2" y="T3"/>
                </a:cxn>
                <a:cxn ang="T12">
                  <a:pos x="T4" y="T5"/>
                </a:cxn>
                <a:cxn ang="T13">
                  <a:pos x="T6" y="T7"/>
                </a:cxn>
                <a:cxn ang="T14">
                  <a:pos x="T8" y="T9"/>
                </a:cxn>
              </a:cxnLst>
              <a:rect l="T15" t="T16" r="T17" b="T18"/>
              <a:pathLst>
                <a:path w="2207" h="615">
                  <a:moveTo>
                    <a:pt x="0" y="615"/>
                  </a:moveTo>
                  <a:cubicBezTo>
                    <a:pt x="200" y="477"/>
                    <a:pt x="401" y="339"/>
                    <a:pt x="622" y="241"/>
                  </a:cubicBezTo>
                  <a:cubicBezTo>
                    <a:pt x="843" y="143"/>
                    <a:pt x="1113" y="50"/>
                    <a:pt x="1327" y="25"/>
                  </a:cubicBezTo>
                  <a:cubicBezTo>
                    <a:pt x="1541" y="0"/>
                    <a:pt x="1760" y="2"/>
                    <a:pt x="1907" y="89"/>
                  </a:cubicBezTo>
                  <a:cubicBezTo>
                    <a:pt x="2054" y="176"/>
                    <a:pt x="2157" y="469"/>
                    <a:pt x="2207" y="545"/>
                  </a:cubicBezTo>
                </a:path>
              </a:pathLst>
            </a:custGeom>
            <a:noFill/>
            <a:ln w="19050">
              <a:solidFill>
                <a:schemeClr val="hlink"/>
              </a:solidFill>
              <a:round/>
              <a:headEnd/>
              <a:tailEnd/>
            </a:ln>
          </p:spPr>
          <p:txBody>
            <a:bodyPr>
              <a:spAutoFit/>
            </a:bodyPr>
            <a:lstStyle/>
            <a:p>
              <a:endParaRPr lang="en-US"/>
            </a:p>
          </p:txBody>
        </p:sp>
        <p:sp>
          <p:nvSpPr>
            <p:cNvPr id="193552" name="Line 10"/>
            <p:cNvSpPr>
              <a:spLocks noChangeShapeType="1"/>
            </p:cNvSpPr>
            <p:nvPr/>
          </p:nvSpPr>
          <p:spPr bwMode="auto">
            <a:xfrm>
              <a:off x="4939" y="2279"/>
              <a:ext cx="13" cy="27"/>
            </a:xfrm>
            <a:prstGeom prst="line">
              <a:avLst/>
            </a:prstGeom>
            <a:noFill/>
            <a:ln w="19050">
              <a:solidFill>
                <a:schemeClr val="hlink"/>
              </a:solidFill>
              <a:round/>
              <a:headEnd/>
              <a:tailEnd type="triangle" w="med" len="med"/>
            </a:ln>
          </p:spPr>
          <p:txBody>
            <a:bodyPr>
              <a:spAutoFit/>
            </a:bodyPr>
            <a:lstStyle/>
            <a:p>
              <a:endParaRPr lang="en-US"/>
            </a:p>
          </p:txBody>
        </p:sp>
      </p:grpSp>
      <p:grpSp>
        <p:nvGrpSpPr>
          <p:cNvPr id="3" name="Group 15"/>
          <p:cNvGrpSpPr>
            <a:grpSpLocks/>
          </p:cNvGrpSpPr>
          <p:nvPr/>
        </p:nvGrpSpPr>
        <p:grpSpPr bwMode="auto">
          <a:xfrm>
            <a:off x="4514850" y="3706813"/>
            <a:ext cx="3806825" cy="1309687"/>
            <a:chOff x="2714" y="2335"/>
            <a:chExt cx="2528" cy="825"/>
          </a:xfrm>
        </p:grpSpPr>
        <p:sp>
          <p:nvSpPr>
            <p:cNvPr id="193549" name="Freeform 12"/>
            <p:cNvSpPr>
              <a:spLocks/>
            </p:cNvSpPr>
            <p:nvPr/>
          </p:nvSpPr>
          <p:spPr bwMode="auto">
            <a:xfrm>
              <a:off x="2714" y="2359"/>
              <a:ext cx="2528" cy="801"/>
            </a:xfrm>
            <a:custGeom>
              <a:avLst/>
              <a:gdLst>
                <a:gd name="T0" fmla="*/ 0 w 2528"/>
                <a:gd name="T1" fmla="*/ 715 h 801"/>
                <a:gd name="T2" fmla="*/ 1120 w 2528"/>
                <a:gd name="T3" fmla="*/ 774 h 801"/>
                <a:gd name="T4" fmla="*/ 2295 w 2528"/>
                <a:gd name="T5" fmla="*/ 553 h 801"/>
                <a:gd name="T6" fmla="*/ 2521 w 2528"/>
                <a:gd name="T7" fmla="*/ 0 h 801"/>
                <a:gd name="T8" fmla="*/ 0 60000 65536"/>
                <a:gd name="T9" fmla="*/ 0 60000 65536"/>
                <a:gd name="T10" fmla="*/ 0 60000 65536"/>
                <a:gd name="T11" fmla="*/ 0 60000 65536"/>
                <a:gd name="T12" fmla="*/ 0 w 2528"/>
                <a:gd name="T13" fmla="*/ 0 h 801"/>
                <a:gd name="T14" fmla="*/ 2528 w 2528"/>
                <a:gd name="T15" fmla="*/ 801 h 801"/>
              </a:gdLst>
              <a:ahLst/>
              <a:cxnLst>
                <a:cxn ang="T8">
                  <a:pos x="T0" y="T1"/>
                </a:cxn>
                <a:cxn ang="T9">
                  <a:pos x="T2" y="T3"/>
                </a:cxn>
                <a:cxn ang="T10">
                  <a:pos x="T4" y="T5"/>
                </a:cxn>
                <a:cxn ang="T11">
                  <a:pos x="T6" y="T7"/>
                </a:cxn>
              </a:cxnLst>
              <a:rect l="T12" t="T13" r="T14" b="T15"/>
              <a:pathLst>
                <a:path w="2528" h="801">
                  <a:moveTo>
                    <a:pt x="0" y="715"/>
                  </a:moveTo>
                  <a:cubicBezTo>
                    <a:pt x="369" y="758"/>
                    <a:pt x="738" y="801"/>
                    <a:pt x="1120" y="774"/>
                  </a:cubicBezTo>
                  <a:cubicBezTo>
                    <a:pt x="1502" y="747"/>
                    <a:pt x="2062" y="682"/>
                    <a:pt x="2295" y="553"/>
                  </a:cubicBezTo>
                  <a:cubicBezTo>
                    <a:pt x="2528" y="424"/>
                    <a:pt x="2524" y="212"/>
                    <a:pt x="2521" y="0"/>
                  </a:cubicBezTo>
                </a:path>
              </a:pathLst>
            </a:custGeom>
            <a:noFill/>
            <a:ln w="19050">
              <a:solidFill>
                <a:schemeClr val="hlink"/>
              </a:solidFill>
              <a:round/>
              <a:headEnd/>
              <a:tailEnd/>
            </a:ln>
          </p:spPr>
          <p:txBody>
            <a:bodyPr>
              <a:spAutoFit/>
            </a:bodyPr>
            <a:lstStyle/>
            <a:p>
              <a:endParaRPr lang="en-US"/>
            </a:p>
          </p:txBody>
        </p:sp>
        <p:sp>
          <p:nvSpPr>
            <p:cNvPr id="193550" name="Line 14"/>
            <p:cNvSpPr>
              <a:spLocks noChangeShapeType="1"/>
            </p:cNvSpPr>
            <p:nvPr/>
          </p:nvSpPr>
          <p:spPr bwMode="auto">
            <a:xfrm flipV="1">
              <a:off x="5236" y="2335"/>
              <a:ext cx="0" cy="27"/>
            </a:xfrm>
            <a:prstGeom prst="line">
              <a:avLst/>
            </a:prstGeom>
            <a:noFill/>
            <a:ln w="19050">
              <a:solidFill>
                <a:schemeClr val="hlink"/>
              </a:solidFill>
              <a:round/>
              <a:headEnd/>
              <a:tailEnd type="triangle" w="med" len="med"/>
            </a:ln>
          </p:spPr>
          <p:txBody>
            <a:bodyPr>
              <a:spAutoFit/>
            </a:bodyPr>
            <a:lstStyle/>
            <a:p>
              <a:endParaRPr lang="en-US"/>
            </a:p>
          </p:txBody>
        </p:sp>
      </p:grpSp>
      <p:grpSp>
        <p:nvGrpSpPr>
          <p:cNvPr id="4" name="Group 17"/>
          <p:cNvGrpSpPr>
            <a:grpSpLocks/>
          </p:cNvGrpSpPr>
          <p:nvPr/>
        </p:nvGrpSpPr>
        <p:grpSpPr bwMode="auto">
          <a:xfrm>
            <a:off x="4513263" y="3717925"/>
            <a:ext cx="3957637" cy="2046288"/>
            <a:chOff x="2756" y="2342"/>
            <a:chExt cx="2580" cy="1289"/>
          </a:xfrm>
        </p:grpSpPr>
        <p:sp>
          <p:nvSpPr>
            <p:cNvPr id="193547" name="Line 13"/>
            <p:cNvSpPr>
              <a:spLocks noChangeShapeType="1"/>
            </p:cNvSpPr>
            <p:nvPr/>
          </p:nvSpPr>
          <p:spPr bwMode="auto">
            <a:xfrm flipV="1">
              <a:off x="5331" y="2342"/>
              <a:ext cx="0" cy="27"/>
            </a:xfrm>
            <a:prstGeom prst="line">
              <a:avLst/>
            </a:prstGeom>
            <a:noFill/>
            <a:ln w="19050">
              <a:solidFill>
                <a:schemeClr val="hlink"/>
              </a:solidFill>
              <a:round/>
              <a:headEnd/>
              <a:tailEnd type="triangle" w="med" len="med"/>
            </a:ln>
          </p:spPr>
          <p:txBody>
            <a:bodyPr>
              <a:spAutoFit/>
            </a:bodyPr>
            <a:lstStyle/>
            <a:p>
              <a:endParaRPr lang="en-US"/>
            </a:p>
          </p:txBody>
        </p:sp>
        <p:sp>
          <p:nvSpPr>
            <p:cNvPr id="193548" name="Freeform 16"/>
            <p:cNvSpPr>
              <a:spLocks/>
            </p:cNvSpPr>
            <p:nvPr/>
          </p:nvSpPr>
          <p:spPr bwMode="auto">
            <a:xfrm>
              <a:off x="2756" y="2382"/>
              <a:ext cx="2580" cy="1249"/>
            </a:xfrm>
            <a:custGeom>
              <a:avLst/>
              <a:gdLst>
                <a:gd name="T0" fmla="*/ 0 w 2580"/>
                <a:gd name="T1" fmla="*/ 1129 h 1249"/>
                <a:gd name="T2" fmla="*/ 1470 w 2580"/>
                <a:gd name="T3" fmla="*/ 1231 h 1249"/>
                <a:gd name="T4" fmla="*/ 2387 w 2580"/>
                <a:gd name="T5" fmla="*/ 1019 h 1249"/>
                <a:gd name="T6" fmla="*/ 2580 w 2580"/>
                <a:gd name="T7" fmla="*/ 0 h 1249"/>
                <a:gd name="T8" fmla="*/ 0 60000 65536"/>
                <a:gd name="T9" fmla="*/ 0 60000 65536"/>
                <a:gd name="T10" fmla="*/ 0 60000 65536"/>
                <a:gd name="T11" fmla="*/ 0 60000 65536"/>
                <a:gd name="T12" fmla="*/ 0 w 2580"/>
                <a:gd name="T13" fmla="*/ 0 h 1249"/>
                <a:gd name="T14" fmla="*/ 2580 w 2580"/>
                <a:gd name="T15" fmla="*/ 1249 h 1249"/>
              </a:gdLst>
              <a:ahLst/>
              <a:cxnLst>
                <a:cxn ang="T8">
                  <a:pos x="T0" y="T1"/>
                </a:cxn>
                <a:cxn ang="T9">
                  <a:pos x="T2" y="T3"/>
                </a:cxn>
                <a:cxn ang="T10">
                  <a:pos x="T4" y="T5"/>
                </a:cxn>
                <a:cxn ang="T11">
                  <a:pos x="T6" y="T7"/>
                </a:cxn>
              </a:cxnLst>
              <a:rect l="T12" t="T13" r="T14" b="T15"/>
              <a:pathLst>
                <a:path w="2580" h="1249">
                  <a:moveTo>
                    <a:pt x="0" y="1129"/>
                  </a:moveTo>
                  <a:cubicBezTo>
                    <a:pt x="536" y="1189"/>
                    <a:pt x="1072" y="1249"/>
                    <a:pt x="1470" y="1231"/>
                  </a:cubicBezTo>
                  <a:cubicBezTo>
                    <a:pt x="1868" y="1213"/>
                    <a:pt x="2202" y="1224"/>
                    <a:pt x="2387" y="1019"/>
                  </a:cubicBezTo>
                  <a:cubicBezTo>
                    <a:pt x="2572" y="814"/>
                    <a:pt x="2548" y="170"/>
                    <a:pt x="2580" y="0"/>
                  </a:cubicBezTo>
                </a:path>
              </a:pathLst>
            </a:custGeom>
            <a:noFill/>
            <a:ln w="19050">
              <a:solidFill>
                <a:schemeClr val="hlink"/>
              </a:solidFill>
              <a:round/>
              <a:headEnd/>
              <a:tailEnd/>
            </a:ln>
          </p:spPr>
          <p:txBody>
            <a:bodyPr>
              <a:spAutoFit/>
            </a:bodyPr>
            <a:lstStyle/>
            <a:p>
              <a:endParaRPr lang="en-US"/>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94243">
                                            <p:txEl>
                                              <p:pRg st="0" end="0"/>
                                            </p:txEl>
                                          </p:spTgt>
                                        </p:tgtEl>
                                        <p:attrNameLst>
                                          <p:attrName>style.visibility</p:attrName>
                                        </p:attrNameLst>
                                      </p:cBhvr>
                                      <p:to>
                                        <p:strVal val="visible"/>
                                      </p:to>
                                    </p:set>
                                    <p:anim calcmode="lin" valueType="num">
                                      <p:cBhvr>
                                        <p:cTn id="7" dur="500" fill="hold"/>
                                        <p:tgtEl>
                                          <p:spTgt spid="3942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9424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94243">
                                            <p:txEl>
                                              <p:pRg st="1" end="1"/>
                                            </p:txEl>
                                          </p:spTgt>
                                        </p:tgtEl>
                                        <p:attrNameLst>
                                          <p:attrName>style.visibility</p:attrName>
                                        </p:attrNameLst>
                                      </p:cBhvr>
                                      <p:to>
                                        <p:strVal val="visible"/>
                                      </p:to>
                                    </p:set>
                                    <p:anim calcmode="lin" valueType="num">
                                      <p:cBhvr>
                                        <p:cTn id="13" dur="500" fill="hold"/>
                                        <p:tgtEl>
                                          <p:spTgt spid="39424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9424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394247"/>
                                        </p:tgtEl>
                                        <p:attrNameLst>
                                          <p:attrName>style.visibility</p:attrName>
                                        </p:attrNameLst>
                                      </p:cBhvr>
                                      <p:to>
                                        <p:strVal val="visible"/>
                                      </p:to>
                                    </p:set>
                                    <p:anim calcmode="lin" valueType="num">
                                      <p:cBhvr>
                                        <p:cTn id="24" dur="500" fill="hold"/>
                                        <p:tgtEl>
                                          <p:spTgt spid="394247"/>
                                        </p:tgtEl>
                                        <p:attrNameLst>
                                          <p:attrName>ppt_w</p:attrName>
                                        </p:attrNameLst>
                                      </p:cBhvr>
                                      <p:tavLst>
                                        <p:tav tm="0">
                                          <p:val>
                                            <p:fltVal val="0"/>
                                          </p:val>
                                        </p:tav>
                                        <p:tav tm="100000">
                                          <p:val>
                                            <p:strVal val="#ppt_w"/>
                                          </p:val>
                                        </p:tav>
                                      </p:tavLst>
                                    </p:anim>
                                    <p:anim calcmode="lin" valueType="num">
                                      <p:cBhvr>
                                        <p:cTn id="25" dur="500" fill="hold"/>
                                        <p:tgtEl>
                                          <p:spTgt spid="394247"/>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394248"/>
                                        </p:tgtEl>
                                        <p:attrNameLst>
                                          <p:attrName>style.visibility</p:attrName>
                                        </p:attrNameLst>
                                      </p:cBhvr>
                                      <p:to>
                                        <p:strVal val="visible"/>
                                      </p:to>
                                    </p:set>
                                    <p:anim calcmode="lin" valueType="num">
                                      <p:cBhvr>
                                        <p:cTn id="35" dur="500" fill="hold"/>
                                        <p:tgtEl>
                                          <p:spTgt spid="394248"/>
                                        </p:tgtEl>
                                        <p:attrNameLst>
                                          <p:attrName>ppt_w</p:attrName>
                                        </p:attrNameLst>
                                      </p:cBhvr>
                                      <p:tavLst>
                                        <p:tav tm="0">
                                          <p:val>
                                            <p:fltVal val="0"/>
                                          </p:val>
                                        </p:tav>
                                        <p:tav tm="100000">
                                          <p:val>
                                            <p:strVal val="#ppt_w"/>
                                          </p:val>
                                        </p:tav>
                                      </p:tavLst>
                                    </p:anim>
                                    <p:anim calcmode="lin" valueType="num">
                                      <p:cBhvr>
                                        <p:cTn id="36" dur="500" fill="hold"/>
                                        <p:tgtEl>
                                          <p:spTgt spid="394248"/>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autoUpdateAnimBg="0"/>
      <p:bldP spid="394247" grpId="0" autoUpdateAnimBg="0"/>
      <p:bldP spid="394248"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5"/>
          <p:cNvSpPr>
            <a:spLocks noGrp="1"/>
          </p:cNvSpPr>
          <p:nvPr>
            <p:ph type="sldNum" sz="quarter" idx="12"/>
          </p:nvPr>
        </p:nvSpPr>
        <p:spPr>
          <a:noFill/>
        </p:spPr>
        <p:txBody>
          <a:bodyPr/>
          <a:lstStyle/>
          <a:p>
            <a:fld id="{0F2E392A-1E3B-4F00-8452-32E2F017A0C0}" type="slidenum">
              <a:rPr lang="en-US"/>
              <a:pPr/>
              <a:t>173</a:t>
            </a:fld>
            <a:endParaRPr lang="en-US"/>
          </a:p>
        </p:txBody>
      </p:sp>
      <p:sp>
        <p:nvSpPr>
          <p:cNvPr id="251906" name="Rectangle 2"/>
          <p:cNvSpPr>
            <a:spLocks noGrp="1" noChangeArrowheads="1"/>
          </p:cNvSpPr>
          <p:nvPr>
            <p:ph type="title"/>
          </p:nvPr>
        </p:nvSpPr>
        <p:spPr>
          <a:xfrm>
            <a:off x="685800" y="434975"/>
            <a:ext cx="7772400" cy="838200"/>
          </a:xfrm>
        </p:spPr>
        <p:txBody>
          <a:bodyPr/>
          <a:lstStyle/>
          <a:p>
            <a:pPr eaLnBrk="1" hangingPunct="1">
              <a:defRPr/>
            </a:pPr>
            <a:r>
              <a:rPr lang="en-US"/>
              <a:t>Visiting al-Baqee’</a:t>
            </a:r>
          </a:p>
        </p:txBody>
      </p:sp>
      <p:sp>
        <p:nvSpPr>
          <p:cNvPr id="251910" name="Text Box 6"/>
          <p:cNvSpPr txBox="1">
            <a:spLocks noChangeArrowheads="1"/>
          </p:cNvSpPr>
          <p:nvPr/>
        </p:nvSpPr>
        <p:spPr bwMode="auto">
          <a:xfrm>
            <a:off x="836613" y="1604963"/>
            <a:ext cx="7470775" cy="2044700"/>
          </a:xfrm>
          <a:prstGeom prst="rect">
            <a:avLst/>
          </a:prstGeom>
          <a:noFill/>
          <a:ln w="38100">
            <a:noFill/>
            <a:miter lim="800000"/>
            <a:headEnd/>
            <a:tailEnd/>
          </a:ln>
        </p:spPr>
        <p:txBody>
          <a:bodyPr>
            <a:spAutoFit/>
          </a:bodyPr>
          <a:lstStyle/>
          <a:p>
            <a:pPr algn="l">
              <a:lnSpc>
                <a:spcPct val="130000"/>
              </a:lnSpc>
              <a:buClr>
                <a:schemeClr val="accent2"/>
              </a:buClr>
              <a:buSzPct val="80000"/>
              <a:buFont typeface="Wingdings" pitchFamily="2" charset="2"/>
              <a:buBlip>
                <a:blip r:embed="rId5"/>
              </a:buBlip>
            </a:pPr>
            <a:r>
              <a:rPr lang="en-US" sz="2000" b="0">
                <a:effectLst>
                  <a:outerShdw blurRad="38100" dist="38100" dir="2700000" algn="tl">
                    <a:srgbClr val="000000">
                      <a:alpha val="43137"/>
                    </a:srgbClr>
                  </a:outerShdw>
                </a:effectLst>
                <a:latin typeface="Verdana" pitchFamily="34" charset="0"/>
              </a:rPr>
              <a:t> Visit the graveyard of al-Baqee' </a:t>
            </a:r>
            <a:r>
              <a:rPr lang="ar-SA" sz="2000" b="0">
                <a:effectLst>
                  <a:outerShdw blurRad="38100" dist="38100" dir="2700000" algn="tl">
                    <a:srgbClr val="000000">
                      <a:alpha val="43137"/>
                    </a:srgbClr>
                  </a:outerShdw>
                </a:effectLst>
                <a:latin typeface="Verdana" pitchFamily="34" charset="0"/>
                <a:ea typeface="Times New Roman (Arabic)"/>
                <a:cs typeface="Times New Roman (Arabic)"/>
              </a:rPr>
              <a:t> </a:t>
            </a:r>
            <a:r>
              <a:rPr lang="ar-EG" sz="2000" b="0">
                <a:effectLst>
                  <a:outerShdw blurRad="38100" dist="38100" dir="2700000" algn="tl">
                    <a:srgbClr val="000000">
                      <a:alpha val="43137"/>
                    </a:srgbClr>
                  </a:outerShdw>
                </a:effectLst>
                <a:latin typeface="Verdana" pitchFamily="34" charset="0"/>
                <a:ea typeface="Times New Roman (Arabic)"/>
                <a:cs typeface="Times New Roman (Arabic)"/>
              </a:rPr>
              <a:t>(البقيع)</a:t>
            </a:r>
            <a:r>
              <a:rPr lang="en-US" sz="2000" b="0">
                <a:effectLst>
                  <a:outerShdw blurRad="38100" dist="38100" dir="2700000" algn="tl">
                    <a:srgbClr val="000000">
                      <a:alpha val="43137"/>
                    </a:srgbClr>
                  </a:outerShdw>
                </a:effectLst>
                <a:latin typeface="Verdana" pitchFamily="34" charset="0"/>
                <a:ea typeface="Times New Roman (Arabic)"/>
                <a:cs typeface="Times New Roman (Arabic)"/>
              </a:rPr>
              <a:t>where most of the Companions of the Prophet (</a:t>
            </a:r>
            <a:r>
              <a:rPr lang="ar-SA" sz="2000" b="0">
                <a:effectLst>
                  <a:outerShdw blurRad="38100" dist="38100" dir="2700000" algn="tl">
                    <a:srgbClr val="000000">
                      <a:alpha val="43137"/>
                    </a:srgbClr>
                  </a:outerShdw>
                </a:effectLst>
                <a:latin typeface="Verdana" pitchFamily="34" charset="0"/>
                <a:ea typeface="Times New Roman (Arabic)"/>
                <a:cs typeface="Times New Roman (Arabic)"/>
              </a:rPr>
              <a:t>صلى الله عليه وسلم</a:t>
            </a:r>
            <a:r>
              <a:rPr lang="en-US" sz="2000" b="0">
                <a:effectLst>
                  <a:outerShdw blurRad="38100" dist="38100" dir="2700000" algn="tl">
                    <a:srgbClr val="000000">
                      <a:alpha val="43137"/>
                    </a:srgbClr>
                  </a:outerShdw>
                </a:effectLst>
                <a:latin typeface="Verdana" pitchFamily="34" charset="0"/>
                <a:ea typeface="Times New Roman (Arabic)"/>
                <a:cs typeface="Times New Roman (Arabic)"/>
              </a:rPr>
              <a:t>) and his wives are buried, and make Du'a for them. The Prophet (</a:t>
            </a:r>
            <a:r>
              <a:rPr lang="ar-SA" sz="2000" b="0">
                <a:effectLst>
                  <a:outerShdw blurRad="38100" dist="38100" dir="2700000" algn="tl">
                    <a:srgbClr val="000000">
                      <a:alpha val="43137"/>
                    </a:srgbClr>
                  </a:outerShdw>
                </a:effectLst>
                <a:latin typeface="Verdana" pitchFamily="34" charset="0"/>
                <a:ea typeface="Times New Roman (Arabic)"/>
                <a:cs typeface="Times New Roman (Arabic)"/>
              </a:rPr>
              <a:t>صلى الله عليه وسلم</a:t>
            </a:r>
            <a:r>
              <a:rPr lang="en-US" sz="2000" b="0">
                <a:effectLst>
                  <a:outerShdw blurRad="38100" dist="38100" dir="2700000" algn="tl">
                    <a:srgbClr val="000000">
                      <a:alpha val="43137"/>
                    </a:srgbClr>
                  </a:outerShdw>
                </a:effectLst>
                <a:latin typeface="Verdana" pitchFamily="34" charset="0"/>
                <a:ea typeface="Times New Roman (Arabic)"/>
                <a:cs typeface="Times New Roman (Arabic)"/>
              </a:rPr>
              <a:t>) used to say:</a:t>
            </a:r>
          </a:p>
          <a:p>
            <a:pPr algn="l">
              <a:lnSpc>
                <a:spcPct val="100000"/>
              </a:lnSpc>
              <a:spcBef>
                <a:spcPct val="0"/>
              </a:spcBef>
              <a:buClrTx/>
              <a:buSzTx/>
            </a:pPr>
            <a:endParaRPr lang="en-US" sz="2400" b="0">
              <a:effectLst>
                <a:outerShdw blurRad="38100" dist="38100" dir="2700000" algn="tl">
                  <a:srgbClr val="000000">
                    <a:alpha val="43137"/>
                  </a:srgbClr>
                </a:outerShdw>
              </a:effectLst>
              <a:ea typeface="Times New Roman (Arabic)"/>
              <a:cs typeface="Times New Roman (Arabic)"/>
            </a:endParaRPr>
          </a:p>
        </p:txBody>
      </p:sp>
      <p:graphicFrame>
        <p:nvGraphicFramePr>
          <p:cNvPr id="251923" name="Group 19"/>
          <p:cNvGraphicFramePr>
            <a:graphicFrameLocks noGrp="1"/>
          </p:cNvGraphicFramePr>
          <p:nvPr/>
        </p:nvGraphicFramePr>
        <p:xfrm>
          <a:off x="533400" y="3595688"/>
          <a:ext cx="8077200" cy="2359152"/>
        </p:xfrm>
        <a:graphic>
          <a:graphicData uri="http://schemas.openxmlformats.org/drawingml/2006/table">
            <a:tbl>
              <a:tblPr/>
              <a:tblGrid>
                <a:gridCol w="4038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2032000">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err="1">
                          <a:ln>
                            <a:noFill/>
                          </a:ln>
                          <a:solidFill>
                            <a:schemeClr val="tx1"/>
                          </a:solidFill>
                          <a:effectLst/>
                          <a:latin typeface="Comic Sans MS" pitchFamily="66" charset="0"/>
                        </a:rPr>
                        <a:t>Assalamu</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alaikum</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ahla</a:t>
                      </a:r>
                      <a:r>
                        <a:rPr kumimoji="0" lang="en-US" sz="1600" b="0" i="0" u="none" strike="noStrike" cap="none" normalizeH="0" baseline="0" dirty="0">
                          <a:ln>
                            <a:noFill/>
                          </a:ln>
                          <a:solidFill>
                            <a:schemeClr val="tx1"/>
                          </a:solidFill>
                          <a:effectLst/>
                          <a:latin typeface="Comic Sans MS" pitchFamily="66" charset="0"/>
                        </a:rPr>
                        <a:t>-d </a:t>
                      </a:r>
                      <a:r>
                        <a:rPr kumimoji="0" lang="en-US" sz="1600" b="0" i="0" u="none" strike="noStrike" cap="none" normalizeH="0" baseline="0" dirty="0" err="1">
                          <a:ln>
                            <a:noFill/>
                          </a:ln>
                          <a:solidFill>
                            <a:schemeClr val="tx1"/>
                          </a:solidFill>
                          <a:effectLst/>
                          <a:latin typeface="Comic Sans MS" pitchFamily="66" charset="0"/>
                        </a:rPr>
                        <a:t>diyar</a:t>
                      </a:r>
                      <a:r>
                        <a:rPr kumimoji="0" lang="en-US" sz="1600" b="0" i="0" u="none" strike="noStrike" cap="none" normalizeH="0" baseline="0" dirty="0">
                          <a:ln>
                            <a:noFill/>
                          </a:ln>
                          <a:solidFill>
                            <a:schemeClr val="tx1"/>
                          </a:solidFill>
                          <a:effectLst/>
                          <a:latin typeface="Comic Sans MS" pitchFamily="66" charset="0"/>
                        </a:rPr>
                        <a:t> mina-l-</a:t>
                      </a:r>
                      <a:r>
                        <a:rPr kumimoji="0" lang="en-US" sz="1600" b="0" i="0" u="none" strike="noStrike" cap="none" normalizeH="0" baseline="0" dirty="0" err="1">
                          <a:ln>
                            <a:noFill/>
                          </a:ln>
                          <a:solidFill>
                            <a:schemeClr val="tx1"/>
                          </a:solidFill>
                          <a:effectLst/>
                          <a:latin typeface="Comic Sans MS" pitchFamily="66" charset="0"/>
                        </a:rPr>
                        <a:t>mu'mineena</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wa</a:t>
                      </a:r>
                      <a:r>
                        <a:rPr kumimoji="0" lang="en-US" sz="1600" b="0" i="0" u="none" strike="noStrike" cap="none" normalizeH="0" baseline="0" dirty="0">
                          <a:ln>
                            <a:noFill/>
                          </a:ln>
                          <a:solidFill>
                            <a:schemeClr val="tx1"/>
                          </a:solidFill>
                          <a:effectLst/>
                          <a:latin typeface="Comic Sans MS" pitchFamily="66" charset="0"/>
                        </a:rPr>
                        <a:t>-l-</a:t>
                      </a:r>
                      <a:r>
                        <a:rPr kumimoji="0" lang="en-US" sz="1600" b="0" i="0" u="none" strike="noStrike" cap="none" normalizeH="0" baseline="0" dirty="0" err="1">
                          <a:ln>
                            <a:noFill/>
                          </a:ln>
                          <a:solidFill>
                            <a:schemeClr val="tx1"/>
                          </a:solidFill>
                          <a:effectLst/>
                          <a:latin typeface="Comic Sans MS" pitchFamily="66" charset="0"/>
                        </a:rPr>
                        <a:t>muslimeen</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wa</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innaa</a:t>
                      </a:r>
                      <a:r>
                        <a:rPr kumimoji="0" lang="en-US" sz="1600" b="0" i="0" u="none" strike="noStrike" cap="none" normalizeH="0" baseline="0" dirty="0">
                          <a:ln>
                            <a:noFill/>
                          </a:ln>
                          <a:solidFill>
                            <a:schemeClr val="tx1"/>
                          </a:solidFill>
                          <a:effectLst/>
                          <a:latin typeface="Comic Sans MS" pitchFamily="66" charset="0"/>
                        </a:rPr>
                        <a:t> in </a:t>
                      </a:r>
                      <a:r>
                        <a:rPr kumimoji="0" lang="en-US" sz="1600" b="0" i="0" u="none" strike="noStrike" cap="none" normalizeH="0" baseline="0" dirty="0" err="1">
                          <a:ln>
                            <a:noFill/>
                          </a:ln>
                          <a:solidFill>
                            <a:schemeClr val="tx1"/>
                          </a:solidFill>
                          <a:effectLst/>
                          <a:latin typeface="Comic Sans MS" pitchFamily="66" charset="0"/>
                        </a:rPr>
                        <a:t>shaa'a</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Allahu</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bikum</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lahikun</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Nas'alu</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Allaha</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lanaa</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wa</a:t>
                      </a:r>
                      <a:r>
                        <a:rPr kumimoji="0" lang="en-US" sz="1600" b="0" i="0" u="none" strike="noStrike" cap="none" normalizeH="0" baseline="0" dirty="0">
                          <a:ln>
                            <a:noFill/>
                          </a:ln>
                          <a:solidFill>
                            <a:schemeClr val="tx1"/>
                          </a:solidFill>
                          <a:effectLst/>
                          <a:latin typeface="Comic Sans MS" pitchFamily="66" charset="0"/>
                        </a:rPr>
                        <a:t> </a:t>
                      </a:r>
                      <a:r>
                        <a:rPr kumimoji="0" lang="en-US" sz="1600" b="0" i="0" u="none" strike="noStrike" cap="none" normalizeH="0" baseline="0" dirty="0" err="1">
                          <a:ln>
                            <a:noFill/>
                          </a:ln>
                          <a:solidFill>
                            <a:schemeClr val="tx1"/>
                          </a:solidFill>
                          <a:effectLst/>
                          <a:latin typeface="Comic Sans MS" pitchFamily="66" charset="0"/>
                        </a:rPr>
                        <a:t>lakum</a:t>
                      </a:r>
                      <a:r>
                        <a:rPr kumimoji="0" lang="en-US" sz="1600" b="0" i="0" u="none" strike="noStrike" cap="none" normalizeH="0" baseline="0" dirty="0">
                          <a:ln>
                            <a:noFill/>
                          </a:ln>
                          <a:solidFill>
                            <a:schemeClr val="tx1"/>
                          </a:solidFill>
                          <a:effectLst/>
                          <a:latin typeface="Comic Sans MS" pitchFamily="66" charset="0"/>
                        </a:rPr>
                        <a:t> al-'</a:t>
                      </a:r>
                      <a:r>
                        <a:rPr kumimoji="0" lang="en-US" sz="1600" b="0" i="0" u="none" strike="noStrike" cap="none" normalizeH="0" baseline="0" dirty="0" err="1">
                          <a:ln>
                            <a:noFill/>
                          </a:ln>
                          <a:solidFill>
                            <a:schemeClr val="tx1"/>
                          </a:solidFill>
                          <a:effectLst/>
                          <a:latin typeface="Comic Sans MS" pitchFamily="66" charset="0"/>
                        </a:rPr>
                        <a:t>aafiya</a:t>
                      </a:r>
                      <a:r>
                        <a:rPr kumimoji="0" lang="en-US" sz="1600" b="0" i="0" u="none" strike="noStrike" cap="none" normalizeH="0" baseline="0" dirty="0">
                          <a:ln>
                            <a:noFill/>
                          </a:ln>
                          <a:solidFill>
                            <a:schemeClr val="tx1"/>
                          </a:solidFill>
                          <a:effectLst/>
                          <a:latin typeface="Comic Sans MS" pitchFamily="66"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folHlink"/>
                          </a:solidFill>
                          <a:effectLst/>
                          <a:latin typeface="Arial Narrow" pitchFamily="34" charset="0"/>
                        </a:rPr>
                        <a:t>Peace be upon you people of these dwellings, believers and Muslims. And we will be joining you, if Allah wills. We ask Allah safety for you and for us.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ar-SA" sz="2800" b="0" i="0" u="none" strike="noStrike" cap="none" normalizeH="0" baseline="0" dirty="0">
                          <a:ln>
                            <a:noFill/>
                          </a:ln>
                          <a:solidFill>
                            <a:schemeClr val="folHlink"/>
                          </a:solidFill>
                          <a:effectLst/>
                          <a:latin typeface="Verdana" pitchFamily="34" charset="0"/>
                          <a:cs typeface="Traditional Arabic" pitchFamily="2" charset="-78"/>
                        </a:rPr>
                        <a:t>السلام </a:t>
                      </a:r>
                      <a:r>
                        <a:rPr kumimoji="0" lang="ar-SA" sz="2800" b="0" i="0" u="none" strike="noStrike" cap="none" normalizeH="0" baseline="0" dirty="0">
                          <a:ln>
                            <a:noFill/>
                          </a:ln>
                          <a:solidFill>
                            <a:schemeClr val="folHlink"/>
                          </a:solidFill>
                          <a:effectLst/>
                          <a:latin typeface="Simplified Arabic" pitchFamily="2" charset="-78"/>
                          <a:cs typeface="Traditional Arabic" pitchFamily="2" charset="-78"/>
                        </a:rPr>
                        <a:t>عليكم أهل الديار من المؤمنين والمسلمين وإنا إن شاء الله بكم لاحقون نسأل الله لنا ولكم العافية</a:t>
                      </a:r>
                      <a:endParaRPr kumimoji="0" lang="en-US" sz="2800" b="0" i="0" u="none" strike="noStrike" cap="none" normalizeH="0" baseline="0" dirty="0">
                        <a:ln>
                          <a:noFill/>
                        </a:ln>
                        <a:solidFill>
                          <a:schemeClr val="folHlink"/>
                        </a:solidFill>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51908" name="Picture 4">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cstate="print"/>
          <a:srcRect/>
          <a:stretch>
            <a:fillRect/>
          </a:stretch>
        </p:blipFill>
        <p:spPr bwMode="auto">
          <a:xfrm>
            <a:off x="5745163" y="5032375"/>
            <a:ext cx="304800" cy="304800"/>
          </a:xfrm>
          <a:prstGeom prst="rect">
            <a:avLst/>
          </a:prstGeom>
          <a:noFill/>
          <a:ln w="9525">
            <a:noFill/>
            <a:miter lim="800000"/>
            <a:headEnd/>
            <a:tailEnd/>
          </a:ln>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1910"/>
                                        </p:tgtEl>
                                        <p:attrNameLst>
                                          <p:attrName>style.visibility</p:attrName>
                                        </p:attrNameLst>
                                      </p:cBhvr>
                                      <p:to>
                                        <p:strVal val="visible"/>
                                      </p:to>
                                    </p:set>
                                    <p:anim calcmode="lin" valueType="num">
                                      <p:cBhvr additive="base">
                                        <p:cTn id="7" dur="500" fill="hold"/>
                                        <p:tgtEl>
                                          <p:spTgt spid="251910"/>
                                        </p:tgtEl>
                                        <p:attrNameLst>
                                          <p:attrName>ppt_x</p:attrName>
                                        </p:attrNameLst>
                                      </p:cBhvr>
                                      <p:tavLst>
                                        <p:tav tm="0">
                                          <p:val>
                                            <p:strVal val="0-#ppt_w/2"/>
                                          </p:val>
                                        </p:tav>
                                        <p:tav tm="100000">
                                          <p:val>
                                            <p:strVal val="#ppt_x"/>
                                          </p:val>
                                        </p:tav>
                                      </p:tavLst>
                                    </p:anim>
                                    <p:anim calcmode="lin" valueType="num">
                                      <p:cBhvr additive="base">
                                        <p:cTn id="8" dur="500" fill="hold"/>
                                        <p:tgtEl>
                                          <p:spTgt spid="2519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251923"/>
                                        </p:tgtEl>
                                        <p:attrNameLst>
                                          <p:attrName>style.visibility</p:attrName>
                                        </p:attrNameLst>
                                      </p:cBhvr>
                                      <p:to>
                                        <p:strVal val="visible"/>
                                      </p:to>
                                    </p:set>
                                    <p:anim calcmode="lin" valueType="num">
                                      <p:cBhvr>
                                        <p:cTn id="13" dur="500" fill="hold"/>
                                        <p:tgtEl>
                                          <p:spTgt spid="251923"/>
                                        </p:tgtEl>
                                        <p:attrNameLst>
                                          <p:attrName>ppt_w</p:attrName>
                                        </p:attrNameLst>
                                      </p:cBhvr>
                                      <p:tavLst>
                                        <p:tav tm="0">
                                          <p:val>
                                            <p:fltVal val="0"/>
                                          </p:val>
                                        </p:tav>
                                        <p:tav tm="100000">
                                          <p:val>
                                            <p:strVal val="#ppt_w"/>
                                          </p:val>
                                        </p:tav>
                                      </p:tavLst>
                                    </p:anim>
                                    <p:anim calcmode="lin" valueType="num">
                                      <p:cBhvr>
                                        <p:cTn id="14" dur="500" fill="hold"/>
                                        <p:tgtEl>
                                          <p:spTgt spid="25192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51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0"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6" name="Picture 3" descr="E:\Documents and Settings\Administrator\My Documents\Hajj\Madinah\Baqee1.jpg"/>
          <p:cNvPicPr>
            <a:picLocks noChangeAspect="1" noChangeArrowheads="1"/>
          </p:cNvPicPr>
          <p:nvPr/>
        </p:nvPicPr>
        <p:blipFill>
          <a:blip r:embed="rId3" cstate="print"/>
          <a:srcRect/>
          <a:stretch>
            <a:fillRect/>
          </a:stretch>
        </p:blipFill>
        <p:spPr bwMode="auto">
          <a:xfrm>
            <a:off x="78776" y="64543"/>
            <a:ext cx="8957535" cy="67181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7634" name="Slide Number Placeholder 4"/>
          <p:cNvSpPr>
            <a:spLocks noGrp="1"/>
          </p:cNvSpPr>
          <p:nvPr>
            <p:ph type="sldNum" sz="quarter" idx="12"/>
          </p:nvPr>
        </p:nvSpPr>
        <p:spPr>
          <a:noFill/>
        </p:spPr>
        <p:txBody>
          <a:bodyPr/>
          <a:lstStyle/>
          <a:p>
            <a:fld id="{1B4A5631-C1BE-4276-B237-179363C86B79}" type="slidenum">
              <a:rPr lang="en-US"/>
              <a:pPr/>
              <a:t>174</a:t>
            </a:fld>
            <a:endParaRPr lang="en-US"/>
          </a:p>
        </p:txBody>
      </p:sp>
      <p:sp>
        <p:nvSpPr>
          <p:cNvPr id="203778" name="Rectangle 2"/>
          <p:cNvSpPr>
            <a:spLocks noGrp="1" noChangeArrowheads="1"/>
          </p:cNvSpPr>
          <p:nvPr>
            <p:ph type="title"/>
          </p:nvPr>
        </p:nvSpPr>
        <p:spPr>
          <a:xfrm>
            <a:off x="685800" y="85725"/>
            <a:ext cx="7772400" cy="501650"/>
          </a:xfrm>
        </p:spPr>
        <p:txBody>
          <a:bodyPr/>
          <a:lstStyle/>
          <a:p>
            <a:pPr eaLnBrk="1" hangingPunct="1">
              <a:defRPr/>
            </a:pPr>
            <a:r>
              <a:rPr lang="en-US"/>
              <a:t>Al-Baqee’ Graveyard</a:t>
            </a:r>
          </a:p>
        </p:txBody>
      </p:sp>
    </p:spTree>
  </p:cSld>
  <p:clrMapOvr>
    <a:masterClrMapping/>
  </p:clrMapOvr>
  <p:transition advTm="2000">
    <p:pull/>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60" name="Picture 3" descr="C:\Documents and Settings\obellal\My Documents\Hajj\Madinah\Uhud.jpg"/>
          <p:cNvPicPr>
            <a:picLocks noChangeAspect="1" noChangeArrowheads="1"/>
          </p:cNvPicPr>
          <p:nvPr/>
        </p:nvPicPr>
        <p:blipFill>
          <a:blip r:embed="rId3" cstate="print"/>
          <a:srcRect/>
          <a:stretch>
            <a:fillRect/>
          </a:stretch>
        </p:blipFill>
        <p:spPr bwMode="auto">
          <a:xfrm>
            <a:off x="26042" y="21516"/>
            <a:ext cx="9063567" cy="6797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8658" name="Slide Number Placeholder 4"/>
          <p:cNvSpPr>
            <a:spLocks noGrp="1"/>
          </p:cNvSpPr>
          <p:nvPr>
            <p:ph type="sldNum" sz="quarter" idx="12"/>
          </p:nvPr>
        </p:nvSpPr>
        <p:spPr>
          <a:noFill/>
        </p:spPr>
        <p:txBody>
          <a:bodyPr/>
          <a:lstStyle/>
          <a:p>
            <a:fld id="{D3338386-3A4B-4A01-97FE-383ECE45200E}" type="slidenum">
              <a:rPr lang="en-US"/>
              <a:pPr/>
              <a:t>175</a:t>
            </a:fld>
            <a:endParaRPr lang="en-US"/>
          </a:p>
        </p:txBody>
      </p:sp>
      <p:sp>
        <p:nvSpPr>
          <p:cNvPr id="487426" name="Rectangle 2"/>
          <p:cNvSpPr>
            <a:spLocks noGrp="1" noChangeArrowheads="1"/>
          </p:cNvSpPr>
          <p:nvPr>
            <p:ph type="title"/>
          </p:nvPr>
        </p:nvSpPr>
        <p:spPr>
          <a:xfrm>
            <a:off x="685800" y="46038"/>
            <a:ext cx="7772400" cy="522287"/>
          </a:xfrm>
        </p:spPr>
        <p:txBody>
          <a:bodyPr/>
          <a:lstStyle/>
          <a:p>
            <a:pPr eaLnBrk="1" hangingPunct="1">
              <a:defRPr/>
            </a:pPr>
            <a:r>
              <a:rPr lang="en-US" dirty="0" err="1">
                <a:cs typeface="Arial" charset="0"/>
              </a:rPr>
              <a:t>Uhud</a:t>
            </a:r>
            <a:endParaRPr lang="en-US" dirty="0">
              <a:cs typeface="Arial" charset="0"/>
            </a:endParaRPr>
          </a:p>
        </p:txBody>
      </p:sp>
    </p:spTree>
  </p:cSld>
  <p:clrMapOvr>
    <a:masterClrMapping/>
  </p:clrMapOvr>
  <p:transition advTm="2000">
    <p:pull/>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F4C4FA09-9636-411D-9826-519CA583D6F9}" type="slidenum">
              <a:rPr lang="en-US" smtClean="0"/>
              <a:pPr>
                <a:defRPr/>
              </a:pPr>
              <a:t>176</a:t>
            </a:fld>
            <a:endParaRPr lang="en-US"/>
          </a:p>
        </p:txBody>
      </p:sp>
      <p:pic>
        <p:nvPicPr>
          <p:cNvPr id="315394" name="Picture 2" descr="C:\Documents and Settings\obellal\My Documents\Hajj\Madinah\Uhud - Satellite.jpg"/>
          <p:cNvPicPr>
            <a:picLocks noChangeAspect="1" noChangeArrowheads="1"/>
          </p:cNvPicPr>
          <p:nvPr/>
        </p:nvPicPr>
        <p:blipFill>
          <a:blip r:embed="rId3" cstate="print"/>
          <a:srcRect/>
          <a:stretch>
            <a:fillRect/>
          </a:stretch>
        </p:blipFill>
        <p:spPr bwMode="auto">
          <a:xfrm>
            <a:off x="0" y="54428"/>
            <a:ext cx="9144000" cy="6749143"/>
          </a:xfrm>
          <a:prstGeom prst="rect">
            <a:avLst/>
          </a:prstGeom>
          <a:noFill/>
        </p:spPr>
      </p:pic>
      <p:sp>
        <p:nvSpPr>
          <p:cNvPr id="59" name="Freeform 58"/>
          <p:cNvSpPr/>
          <p:nvPr/>
        </p:nvSpPr>
        <p:spPr bwMode="auto">
          <a:xfrm>
            <a:off x="4130936" y="3711388"/>
            <a:ext cx="2216076" cy="1056043"/>
          </a:xfrm>
          <a:custGeom>
            <a:avLst/>
            <a:gdLst>
              <a:gd name="connsiteX0" fmla="*/ 0 w 2216076"/>
              <a:gd name="connsiteY0" fmla="*/ 0 h 1056043"/>
              <a:gd name="connsiteX1" fmla="*/ 602429 w 2216076"/>
              <a:gd name="connsiteY1" fmla="*/ 398033 h 1056043"/>
              <a:gd name="connsiteX2" fmla="*/ 1258645 w 2216076"/>
              <a:gd name="connsiteY2" fmla="*/ 753036 h 1056043"/>
              <a:gd name="connsiteX3" fmla="*/ 1710466 w 2216076"/>
              <a:gd name="connsiteY3" fmla="*/ 978946 h 1056043"/>
              <a:gd name="connsiteX4" fmla="*/ 2076226 w 2216076"/>
              <a:gd name="connsiteY4" fmla="*/ 1054250 h 1056043"/>
              <a:gd name="connsiteX5" fmla="*/ 2216076 w 2216076"/>
              <a:gd name="connsiteY5" fmla="*/ 989704 h 105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076" h="1056043">
                <a:moveTo>
                  <a:pt x="0" y="0"/>
                </a:moveTo>
                <a:cubicBezTo>
                  <a:pt x="196327" y="136263"/>
                  <a:pt x="392655" y="272527"/>
                  <a:pt x="602429" y="398033"/>
                </a:cubicBezTo>
                <a:cubicBezTo>
                  <a:pt x="812203" y="523539"/>
                  <a:pt x="1073972" y="656217"/>
                  <a:pt x="1258645" y="753036"/>
                </a:cubicBezTo>
                <a:cubicBezTo>
                  <a:pt x="1443318" y="849855"/>
                  <a:pt x="1574203" y="928744"/>
                  <a:pt x="1710466" y="978946"/>
                </a:cubicBezTo>
                <a:cubicBezTo>
                  <a:pt x="1846729" y="1029148"/>
                  <a:pt x="1991958" y="1052457"/>
                  <a:pt x="2076226" y="1054250"/>
                </a:cubicBezTo>
                <a:cubicBezTo>
                  <a:pt x="2160494" y="1056043"/>
                  <a:pt x="2188285" y="1022873"/>
                  <a:pt x="2216076" y="989704"/>
                </a:cubicBezTo>
              </a:path>
            </a:pathLst>
          </a:cu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5" name="TextBox 4"/>
          <p:cNvSpPr txBox="1"/>
          <p:nvPr/>
        </p:nvSpPr>
        <p:spPr>
          <a:xfrm>
            <a:off x="2831405" y="6453718"/>
            <a:ext cx="3470822" cy="304699"/>
          </a:xfrm>
          <a:prstGeom prst="rect">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path path="circle">
              <a:fillToRect l="50000" t="50000" r="50000" b="50000"/>
            </a:path>
            <a:tileRect/>
          </a:gradFill>
          <a:scene3d>
            <a:camera prst="orthographicFront"/>
            <a:lightRig rig="threePt" dir="t"/>
          </a:scene3d>
          <a:sp3d>
            <a:bevelT w="165100" prst="coolSlant"/>
          </a:sp3d>
        </p:spPr>
        <p:txBody>
          <a:bodyPr wrap="none" tIns="91440" bIns="45720" rtlCol="0" anchor="b" anchorCtr="1">
            <a:spAutoFit/>
          </a:bodyPr>
          <a:lstStyle/>
          <a:p>
            <a:r>
              <a:rPr lang="en-US" dirty="0">
                <a:solidFill>
                  <a:schemeClr val="tx2">
                    <a:lumMod val="75000"/>
                  </a:schemeClr>
                </a:solidFill>
                <a:latin typeface="+mn-lt"/>
              </a:rPr>
              <a:t>Site of the Battle of </a:t>
            </a:r>
            <a:r>
              <a:rPr lang="en-US" dirty="0" err="1">
                <a:solidFill>
                  <a:schemeClr val="tx2">
                    <a:lumMod val="75000"/>
                  </a:schemeClr>
                </a:solidFill>
                <a:latin typeface="+mn-lt"/>
              </a:rPr>
              <a:t>Uhud</a:t>
            </a:r>
            <a:endParaRPr lang="en-US" dirty="0">
              <a:solidFill>
                <a:schemeClr val="tx2">
                  <a:lumMod val="75000"/>
                </a:schemeClr>
              </a:solidFill>
              <a:latin typeface="+mn-lt"/>
            </a:endParaRPr>
          </a:p>
        </p:txBody>
      </p:sp>
      <p:grpSp>
        <p:nvGrpSpPr>
          <p:cNvPr id="2" name="Group 57"/>
          <p:cNvGrpSpPr/>
          <p:nvPr/>
        </p:nvGrpSpPr>
        <p:grpSpPr>
          <a:xfrm>
            <a:off x="4786923" y="3807071"/>
            <a:ext cx="1093761" cy="1382528"/>
            <a:chOff x="4786923" y="3807071"/>
            <a:chExt cx="1093761" cy="1382528"/>
          </a:xfrm>
        </p:grpSpPr>
        <p:cxnSp>
          <p:nvCxnSpPr>
            <p:cNvPr id="9" name="Straight Arrow Connector 8"/>
            <p:cNvCxnSpPr>
              <a:stCxn id="12" idx="0"/>
            </p:cNvCxnSpPr>
            <p:nvPr/>
          </p:nvCxnSpPr>
          <p:spPr bwMode="auto">
            <a:xfrm rot="5400000" flipH="1" flipV="1">
              <a:off x="4825902" y="4314972"/>
              <a:ext cx="1133230" cy="117427"/>
            </a:xfrm>
            <a:prstGeom prst="straightConnector1">
              <a:avLst/>
            </a:prstGeom>
            <a:blipFill dpi="0" rotWithShape="0">
              <a:blip r:embed="rId4" cstate="print"/>
              <a:srcRect/>
              <a:stretch>
                <a:fillRect/>
              </a:stretch>
            </a:blipFill>
            <a:ln w="28575" cap="flat" cmpd="sng" algn="ctr">
              <a:solidFill>
                <a:schemeClr val="tx2"/>
              </a:solidFill>
              <a:prstDash val="solid"/>
              <a:round/>
              <a:headEnd type="none" w="med" len="med"/>
              <a:tailEnd type="arrow"/>
            </a:ln>
            <a:effectLst/>
          </p:spPr>
        </p:cxnSp>
        <p:sp>
          <p:nvSpPr>
            <p:cNvPr id="12" name="Text Box 18"/>
            <p:cNvSpPr txBox="1">
              <a:spLocks noChangeArrowheads="1"/>
            </p:cNvSpPr>
            <p:nvPr/>
          </p:nvSpPr>
          <p:spPr bwMode="auto">
            <a:xfrm>
              <a:off x="4786923" y="4940300"/>
              <a:ext cx="1093761" cy="249299"/>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Archers’ Hill</a:t>
              </a:r>
            </a:p>
          </p:txBody>
        </p:sp>
      </p:grpSp>
      <p:grpSp>
        <p:nvGrpSpPr>
          <p:cNvPr id="4" name="Group 50"/>
          <p:cNvGrpSpPr/>
          <p:nvPr/>
        </p:nvGrpSpPr>
        <p:grpSpPr>
          <a:xfrm>
            <a:off x="5671561" y="1012820"/>
            <a:ext cx="2081305" cy="1510830"/>
            <a:chOff x="5671561" y="1012820"/>
            <a:chExt cx="2081305" cy="1510830"/>
          </a:xfrm>
        </p:grpSpPr>
        <p:cxnSp>
          <p:nvCxnSpPr>
            <p:cNvPr id="14" name="Straight Arrow Connector 13"/>
            <p:cNvCxnSpPr/>
            <p:nvPr/>
          </p:nvCxnSpPr>
          <p:spPr bwMode="auto">
            <a:xfrm rot="10800000" flipV="1">
              <a:off x="5671561" y="1520981"/>
              <a:ext cx="1046110" cy="1002669"/>
            </a:xfrm>
            <a:prstGeom prst="straightConnector1">
              <a:avLst/>
            </a:prstGeom>
            <a:blipFill dpi="0" rotWithShape="0">
              <a:blip r:embed="rId5" cstate="print"/>
              <a:srcRect/>
              <a:stretch>
                <a:fillRect/>
              </a:stretch>
            </a:blipFill>
            <a:ln w="28575" cap="flat" cmpd="sng" algn="ctr">
              <a:solidFill>
                <a:schemeClr val="tx2"/>
              </a:solidFill>
              <a:prstDash val="solid"/>
              <a:round/>
              <a:headEnd type="none" w="med" len="med"/>
              <a:tailEnd type="arrow"/>
            </a:ln>
            <a:effectLst/>
          </p:spPr>
        </p:cxnSp>
        <p:sp>
          <p:nvSpPr>
            <p:cNvPr id="15" name="Text Box 18"/>
            <p:cNvSpPr txBox="1">
              <a:spLocks noChangeArrowheads="1"/>
            </p:cNvSpPr>
            <p:nvPr/>
          </p:nvSpPr>
          <p:spPr bwMode="auto">
            <a:xfrm>
              <a:off x="5977380" y="1012820"/>
              <a:ext cx="1775486" cy="498598"/>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The Muslims Camp </a:t>
              </a:r>
            </a:p>
            <a:p>
              <a:pPr algn="just">
                <a:lnSpc>
                  <a:spcPct val="90000"/>
                </a:lnSpc>
                <a:spcBef>
                  <a:spcPts val="0"/>
                </a:spcBef>
                <a:buClr>
                  <a:schemeClr val="accent2"/>
                </a:buClr>
                <a:buSzPct val="80000"/>
                <a:buFont typeface="Wingdings" pitchFamily="2" charset="2"/>
                <a:buNone/>
              </a:pPr>
              <a:r>
                <a:rPr lang="en-US" b="0" dirty="0">
                  <a:solidFill>
                    <a:srgbClr val="FFFF00"/>
                  </a:solidFill>
                  <a:latin typeface="Arial Narrow" pitchFamily="34" charset="0"/>
                </a:rPr>
                <a:t>before the battle</a:t>
              </a:r>
            </a:p>
          </p:txBody>
        </p:sp>
      </p:grpSp>
      <p:grpSp>
        <p:nvGrpSpPr>
          <p:cNvPr id="6" name="Group 54"/>
          <p:cNvGrpSpPr/>
          <p:nvPr/>
        </p:nvGrpSpPr>
        <p:grpSpPr>
          <a:xfrm>
            <a:off x="45265" y="4695962"/>
            <a:ext cx="1946493" cy="1722944"/>
            <a:chOff x="45265" y="4695962"/>
            <a:chExt cx="1946493" cy="1722944"/>
          </a:xfrm>
        </p:grpSpPr>
        <p:cxnSp>
          <p:nvCxnSpPr>
            <p:cNvPr id="22" name="Straight Arrow Connector 21"/>
            <p:cNvCxnSpPr>
              <a:stCxn id="23" idx="2"/>
            </p:cNvCxnSpPr>
            <p:nvPr/>
          </p:nvCxnSpPr>
          <p:spPr bwMode="auto">
            <a:xfrm rot="16200000" flipH="1">
              <a:off x="846892" y="5274039"/>
              <a:ext cx="1224346" cy="1065387"/>
            </a:xfrm>
            <a:prstGeom prst="straightConnector1">
              <a:avLst/>
            </a:prstGeom>
            <a:blipFill dpi="0" rotWithShape="0">
              <a:blip r:embed="rId6" cstate="print"/>
              <a:srcRect/>
              <a:stretch>
                <a:fillRect/>
              </a:stretch>
            </a:blipFill>
            <a:ln w="28575" cap="flat" cmpd="sng" algn="ctr">
              <a:solidFill>
                <a:schemeClr val="tx2"/>
              </a:solidFill>
              <a:prstDash val="solid"/>
              <a:round/>
              <a:headEnd type="none" w="med" len="med"/>
              <a:tailEnd type="arrow"/>
            </a:ln>
            <a:effectLst/>
          </p:spPr>
        </p:cxnSp>
        <p:sp>
          <p:nvSpPr>
            <p:cNvPr id="23" name="Text Box 18"/>
            <p:cNvSpPr txBox="1">
              <a:spLocks noChangeArrowheads="1"/>
            </p:cNvSpPr>
            <p:nvPr/>
          </p:nvSpPr>
          <p:spPr bwMode="auto">
            <a:xfrm>
              <a:off x="45265" y="4695962"/>
              <a:ext cx="1762214" cy="498598"/>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The Pagans’ Camp </a:t>
              </a:r>
            </a:p>
            <a:p>
              <a:pPr algn="just">
                <a:lnSpc>
                  <a:spcPct val="90000"/>
                </a:lnSpc>
                <a:spcBef>
                  <a:spcPts val="0"/>
                </a:spcBef>
                <a:buClr>
                  <a:schemeClr val="accent2"/>
                </a:buClr>
                <a:buSzPct val="80000"/>
                <a:buFont typeface="Wingdings" pitchFamily="2" charset="2"/>
                <a:buNone/>
              </a:pPr>
              <a:r>
                <a:rPr lang="en-US" b="0" dirty="0">
                  <a:solidFill>
                    <a:srgbClr val="FFFF00"/>
                  </a:solidFill>
                  <a:latin typeface="Arial Narrow" pitchFamily="34" charset="0"/>
                </a:rPr>
                <a:t>before the battle</a:t>
              </a:r>
            </a:p>
          </p:txBody>
        </p:sp>
      </p:grpSp>
      <p:grpSp>
        <p:nvGrpSpPr>
          <p:cNvPr id="7" name="Group 40"/>
          <p:cNvGrpSpPr/>
          <p:nvPr/>
        </p:nvGrpSpPr>
        <p:grpSpPr>
          <a:xfrm>
            <a:off x="1308914" y="2702577"/>
            <a:ext cx="3000548" cy="249299"/>
            <a:chOff x="1308914" y="2702577"/>
            <a:chExt cx="3000548" cy="249299"/>
          </a:xfrm>
        </p:grpSpPr>
        <p:cxnSp>
          <p:nvCxnSpPr>
            <p:cNvPr id="27" name="Straight Arrow Connector 26"/>
            <p:cNvCxnSpPr>
              <a:stCxn id="28" idx="3"/>
            </p:cNvCxnSpPr>
            <p:nvPr/>
          </p:nvCxnSpPr>
          <p:spPr bwMode="auto">
            <a:xfrm>
              <a:off x="3385766" y="2827227"/>
              <a:ext cx="923696" cy="78930"/>
            </a:xfrm>
            <a:prstGeom prst="straightConnector1">
              <a:avLst/>
            </a:prstGeom>
            <a:blipFill dpi="0" rotWithShape="0">
              <a:blip r:embed="rId7" cstate="print"/>
              <a:srcRect/>
              <a:stretch>
                <a:fillRect/>
              </a:stretch>
            </a:blipFill>
            <a:ln w="28575" cap="flat" cmpd="sng" algn="ctr">
              <a:solidFill>
                <a:schemeClr val="tx2"/>
              </a:solidFill>
              <a:prstDash val="solid"/>
              <a:round/>
              <a:headEnd type="none" w="med" len="med"/>
              <a:tailEnd type="arrow"/>
            </a:ln>
            <a:effectLst/>
          </p:spPr>
        </p:cxnSp>
        <p:sp>
          <p:nvSpPr>
            <p:cNvPr id="28" name="Text Box 18"/>
            <p:cNvSpPr txBox="1">
              <a:spLocks noChangeArrowheads="1"/>
            </p:cNvSpPr>
            <p:nvPr/>
          </p:nvSpPr>
          <p:spPr bwMode="auto">
            <a:xfrm>
              <a:off x="1308914" y="2702577"/>
              <a:ext cx="2076852" cy="249299"/>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First phase of the battle</a:t>
              </a:r>
            </a:p>
          </p:txBody>
        </p:sp>
      </p:grpSp>
      <p:grpSp>
        <p:nvGrpSpPr>
          <p:cNvPr id="8" name="Group 47"/>
          <p:cNvGrpSpPr/>
          <p:nvPr/>
        </p:nvGrpSpPr>
        <p:grpSpPr>
          <a:xfrm>
            <a:off x="6155812" y="3597350"/>
            <a:ext cx="2915765" cy="617841"/>
            <a:chOff x="6155812" y="3597350"/>
            <a:chExt cx="2915765" cy="617841"/>
          </a:xfrm>
        </p:grpSpPr>
        <p:cxnSp>
          <p:nvCxnSpPr>
            <p:cNvPr id="32" name="Straight Arrow Connector 31"/>
            <p:cNvCxnSpPr>
              <a:stCxn id="34" idx="1"/>
            </p:cNvCxnSpPr>
            <p:nvPr/>
          </p:nvCxnSpPr>
          <p:spPr bwMode="auto">
            <a:xfrm rot="10800000">
              <a:off x="6155812" y="3597350"/>
              <a:ext cx="1298977" cy="368543"/>
            </a:xfrm>
            <a:prstGeom prst="straightConnector1">
              <a:avLst/>
            </a:prstGeom>
            <a:blipFill dpi="0" rotWithShape="0">
              <a:blip r:embed="rId8" cstate="print"/>
              <a:srcRect/>
              <a:stretch>
                <a:fillRect/>
              </a:stretch>
            </a:blipFill>
            <a:ln w="28575" cap="flat" cmpd="sng" algn="ctr">
              <a:solidFill>
                <a:schemeClr val="tx2"/>
              </a:solidFill>
              <a:prstDash val="solid"/>
              <a:round/>
              <a:headEnd type="none" w="med" len="med"/>
              <a:tailEnd type="arrow"/>
            </a:ln>
            <a:effectLst/>
          </p:spPr>
        </p:cxnSp>
        <p:sp>
          <p:nvSpPr>
            <p:cNvPr id="34" name="Text Box 18"/>
            <p:cNvSpPr txBox="1">
              <a:spLocks noChangeArrowheads="1"/>
            </p:cNvSpPr>
            <p:nvPr/>
          </p:nvSpPr>
          <p:spPr bwMode="auto">
            <a:xfrm>
              <a:off x="7454788" y="3716593"/>
              <a:ext cx="1616789" cy="498598"/>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Where </a:t>
              </a:r>
              <a:r>
                <a:rPr lang="en-US" b="0" dirty="0" err="1">
                  <a:solidFill>
                    <a:srgbClr val="FFFF00"/>
                  </a:solidFill>
                  <a:latin typeface="Arial Narrow" pitchFamily="34" charset="0"/>
                </a:rPr>
                <a:t>Hamza</a:t>
              </a:r>
              <a:r>
                <a:rPr lang="en-US" b="0" dirty="0">
                  <a:solidFill>
                    <a:srgbClr val="FFFF00"/>
                  </a:solidFill>
                  <a:latin typeface="Arial Narrow" pitchFamily="34" charset="0"/>
                </a:rPr>
                <a:t> (R)</a:t>
              </a:r>
            </a:p>
            <a:p>
              <a:pPr algn="just">
                <a:lnSpc>
                  <a:spcPct val="90000"/>
                </a:lnSpc>
                <a:spcBef>
                  <a:spcPts val="0"/>
                </a:spcBef>
                <a:buClr>
                  <a:schemeClr val="accent2"/>
                </a:buClr>
                <a:buSzPct val="80000"/>
                <a:buFont typeface="Wingdings" pitchFamily="2" charset="2"/>
                <a:buNone/>
              </a:pPr>
              <a:r>
                <a:rPr lang="en-US" b="0" dirty="0">
                  <a:solidFill>
                    <a:srgbClr val="FFFF00"/>
                  </a:solidFill>
                  <a:latin typeface="Arial Narrow" pitchFamily="34" charset="0"/>
                </a:rPr>
                <a:t>was martyred</a:t>
              </a:r>
            </a:p>
          </p:txBody>
        </p:sp>
      </p:grpSp>
      <p:grpSp>
        <p:nvGrpSpPr>
          <p:cNvPr id="10" name="Group 48"/>
          <p:cNvGrpSpPr/>
          <p:nvPr/>
        </p:nvGrpSpPr>
        <p:grpSpPr>
          <a:xfrm>
            <a:off x="6174000" y="2510915"/>
            <a:ext cx="2524142" cy="558663"/>
            <a:chOff x="6174000" y="2510915"/>
            <a:chExt cx="2524142" cy="558663"/>
          </a:xfrm>
        </p:grpSpPr>
        <p:cxnSp>
          <p:nvCxnSpPr>
            <p:cNvPr id="37" name="Straight Arrow Connector 36"/>
            <p:cNvCxnSpPr>
              <a:stCxn id="40" idx="1"/>
            </p:cNvCxnSpPr>
            <p:nvPr/>
          </p:nvCxnSpPr>
          <p:spPr bwMode="auto">
            <a:xfrm rot="10800000">
              <a:off x="6174000" y="2510915"/>
              <a:ext cx="1200702" cy="434015"/>
            </a:xfrm>
            <a:prstGeom prst="straightConnector1">
              <a:avLst/>
            </a:prstGeom>
            <a:blipFill dpi="0" rotWithShape="0">
              <a:blip r:embed="rId9" cstate="print"/>
              <a:srcRect/>
              <a:stretch>
                <a:fillRect/>
              </a:stretch>
            </a:blipFill>
            <a:ln w="28575" cap="flat" cmpd="sng" algn="ctr">
              <a:solidFill>
                <a:schemeClr val="tx2"/>
              </a:solidFill>
              <a:prstDash val="solid"/>
              <a:round/>
              <a:headEnd type="none" w="med" len="med"/>
              <a:tailEnd type="arrow"/>
            </a:ln>
            <a:effectLst/>
          </p:spPr>
        </p:cxnSp>
        <p:sp>
          <p:nvSpPr>
            <p:cNvPr id="40" name="Text Box 18"/>
            <p:cNvSpPr txBox="1">
              <a:spLocks noChangeArrowheads="1"/>
            </p:cNvSpPr>
            <p:nvPr/>
          </p:nvSpPr>
          <p:spPr bwMode="auto">
            <a:xfrm>
              <a:off x="7374702" y="2820279"/>
              <a:ext cx="1323440" cy="249299"/>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Current </a:t>
              </a:r>
              <a:r>
                <a:rPr lang="en-US" b="0" dirty="0" err="1">
                  <a:solidFill>
                    <a:srgbClr val="FFFF00"/>
                  </a:solidFill>
                  <a:latin typeface="Arial Narrow" pitchFamily="34" charset="0"/>
                </a:rPr>
                <a:t>Masjid</a:t>
              </a:r>
              <a:endParaRPr lang="en-US" b="0" dirty="0">
                <a:solidFill>
                  <a:srgbClr val="FFFF00"/>
                </a:solidFill>
                <a:latin typeface="Arial Narrow" pitchFamily="34" charset="0"/>
              </a:endParaRPr>
            </a:p>
          </p:txBody>
        </p:sp>
      </p:grpSp>
      <p:grpSp>
        <p:nvGrpSpPr>
          <p:cNvPr id="11" name="Group 43"/>
          <p:cNvGrpSpPr/>
          <p:nvPr/>
        </p:nvGrpSpPr>
        <p:grpSpPr>
          <a:xfrm>
            <a:off x="1859654" y="2768853"/>
            <a:ext cx="3109199" cy="1086935"/>
            <a:chOff x="1859654" y="2768853"/>
            <a:chExt cx="3109199" cy="1086935"/>
          </a:xfrm>
        </p:grpSpPr>
        <p:cxnSp>
          <p:nvCxnSpPr>
            <p:cNvPr id="43" name="Straight Arrow Connector 42"/>
            <p:cNvCxnSpPr/>
            <p:nvPr/>
          </p:nvCxnSpPr>
          <p:spPr bwMode="auto">
            <a:xfrm rot="5400000" flipH="1" flipV="1">
              <a:off x="4158564" y="2783938"/>
              <a:ext cx="825373" cy="795204"/>
            </a:xfrm>
            <a:prstGeom prst="straightConnector1">
              <a:avLst/>
            </a:prstGeom>
            <a:blipFill dpi="0" rotWithShape="0">
              <a:blip r:embed="rId10" cstate="print"/>
              <a:srcRect/>
              <a:stretch>
                <a:fillRect/>
              </a:stretch>
            </a:blipFill>
            <a:ln w="28575" cap="flat" cmpd="sng" algn="ctr">
              <a:solidFill>
                <a:schemeClr val="tx2"/>
              </a:solidFill>
              <a:prstDash val="solid"/>
              <a:round/>
              <a:headEnd type="none" w="med" len="med"/>
              <a:tailEnd type="arrow"/>
            </a:ln>
            <a:effectLst/>
          </p:spPr>
        </p:cxnSp>
        <p:sp>
          <p:nvSpPr>
            <p:cNvPr id="42" name="Text Box 18"/>
            <p:cNvSpPr txBox="1">
              <a:spLocks noChangeArrowheads="1"/>
            </p:cNvSpPr>
            <p:nvPr/>
          </p:nvSpPr>
          <p:spPr bwMode="auto">
            <a:xfrm>
              <a:off x="1859654" y="3606489"/>
              <a:ext cx="2354171" cy="249299"/>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Second phase of the battle</a:t>
              </a:r>
            </a:p>
          </p:txBody>
        </p:sp>
      </p:grpSp>
      <p:sp>
        <p:nvSpPr>
          <p:cNvPr id="50" name="Freeform 49"/>
          <p:cNvSpPr/>
          <p:nvPr/>
        </p:nvSpPr>
        <p:spPr bwMode="auto">
          <a:xfrm>
            <a:off x="5088048" y="2897109"/>
            <a:ext cx="334978" cy="851026"/>
          </a:xfrm>
          <a:custGeom>
            <a:avLst/>
            <a:gdLst>
              <a:gd name="connsiteX0" fmla="*/ 334978 w 334978"/>
              <a:gd name="connsiteY0" fmla="*/ 851026 h 851026"/>
              <a:gd name="connsiteX1" fmla="*/ 325924 w 334978"/>
              <a:gd name="connsiteY1" fmla="*/ 624689 h 851026"/>
              <a:gd name="connsiteX2" fmla="*/ 298764 w 334978"/>
              <a:gd name="connsiteY2" fmla="*/ 461727 h 851026"/>
              <a:gd name="connsiteX3" fmla="*/ 217283 w 334978"/>
              <a:gd name="connsiteY3" fmla="*/ 262550 h 851026"/>
              <a:gd name="connsiteX4" fmla="*/ 99588 w 334978"/>
              <a:gd name="connsiteY4" fmla="*/ 108641 h 851026"/>
              <a:gd name="connsiteX5" fmla="*/ 0 w 334978"/>
              <a:gd name="connsiteY5" fmla="*/ 0 h 8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78" h="851026">
                <a:moveTo>
                  <a:pt x="334978" y="851026"/>
                </a:moveTo>
                <a:cubicBezTo>
                  <a:pt x="333469" y="770299"/>
                  <a:pt x="331960" y="689572"/>
                  <a:pt x="325924" y="624689"/>
                </a:cubicBezTo>
                <a:cubicBezTo>
                  <a:pt x="319888" y="559806"/>
                  <a:pt x="316871" y="522084"/>
                  <a:pt x="298764" y="461727"/>
                </a:cubicBezTo>
                <a:cubicBezTo>
                  <a:pt x="280657" y="401370"/>
                  <a:pt x="250479" y="321398"/>
                  <a:pt x="217283" y="262550"/>
                </a:cubicBezTo>
                <a:cubicBezTo>
                  <a:pt x="184087" y="203702"/>
                  <a:pt x="135802" y="152399"/>
                  <a:pt x="99588" y="108641"/>
                </a:cubicBezTo>
                <a:cubicBezTo>
                  <a:pt x="63374" y="64883"/>
                  <a:pt x="31687" y="32441"/>
                  <a:pt x="0" y="0"/>
                </a:cubicBezTo>
              </a:path>
            </a:pathLst>
          </a:custGeom>
          <a:noFill/>
          <a:ln w="28575" cap="flat" cmpd="sng" algn="ctr">
            <a:solidFill>
              <a:srgbClr val="002060"/>
            </a:solidFill>
            <a:prstDash val="sysDash"/>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grpSp>
        <p:nvGrpSpPr>
          <p:cNvPr id="13" name="Group 44"/>
          <p:cNvGrpSpPr/>
          <p:nvPr/>
        </p:nvGrpSpPr>
        <p:grpSpPr>
          <a:xfrm>
            <a:off x="6326008" y="4731023"/>
            <a:ext cx="2742686" cy="1298135"/>
            <a:chOff x="6268984" y="4720265"/>
            <a:chExt cx="2742686" cy="1298135"/>
          </a:xfrm>
        </p:grpSpPr>
        <p:cxnSp>
          <p:nvCxnSpPr>
            <p:cNvPr id="52" name="Straight Connector 51"/>
            <p:cNvCxnSpPr/>
            <p:nvPr/>
          </p:nvCxnSpPr>
          <p:spPr bwMode="auto">
            <a:xfrm>
              <a:off x="6268984" y="4720265"/>
              <a:ext cx="219474" cy="570368"/>
            </a:xfrm>
            <a:prstGeom prst="line">
              <a:avLst/>
            </a:prstGeom>
            <a:blipFill dpi="0" rotWithShape="0">
              <a:blip r:embed="rId11" cstate="print"/>
              <a:srcRect/>
              <a:stretch>
                <a:fillRect/>
              </a:stretch>
            </a:blipFill>
            <a:ln w="28575" cap="flat" cmpd="sng" algn="ctr">
              <a:solidFill>
                <a:schemeClr val="tx2"/>
              </a:solidFill>
              <a:prstDash val="solid"/>
              <a:round/>
              <a:headEnd type="none" w="med" len="med"/>
              <a:tailEnd type="none" w="med" len="med"/>
            </a:ln>
            <a:effectLst/>
          </p:spPr>
        </p:cxnSp>
        <p:sp>
          <p:nvSpPr>
            <p:cNvPr id="54" name="Text Box 18"/>
            <p:cNvSpPr txBox="1">
              <a:spLocks noChangeArrowheads="1"/>
            </p:cNvSpPr>
            <p:nvPr/>
          </p:nvSpPr>
          <p:spPr bwMode="auto">
            <a:xfrm>
              <a:off x="6490787" y="5270503"/>
              <a:ext cx="2520883" cy="747897"/>
            </a:xfrm>
            <a:prstGeom prst="rect">
              <a:avLst/>
            </a:prstGeom>
            <a:solidFill>
              <a:srgbClr val="CC3300"/>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Khalid </a:t>
              </a:r>
              <a:r>
                <a:rPr lang="en-US" b="0" dirty="0" err="1">
                  <a:solidFill>
                    <a:srgbClr val="FFFF00"/>
                  </a:solidFill>
                  <a:latin typeface="Arial Narrow" pitchFamily="34" charset="0"/>
                </a:rPr>
                <a:t>Ibn</a:t>
              </a:r>
              <a:r>
                <a:rPr lang="en-US" b="0" dirty="0">
                  <a:solidFill>
                    <a:srgbClr val="FFFF00"/>
                  </a:solidFill>
                  <a:latin typeface="Arial Narrow" pitchFamily="34" charset="0"/>
                </a:rPr>
                <a:t> al-</a:t>
              </a:r>
              <a:r>
                <a:rPr lang="en-US" b="0" dirty="0" err="1">
                  <a:solidFill>
                    <a:srgbClr val="FFFF00"/>
                  </a:solidFill>
                  <a:latin typeface="Arial Narrow" pitchFamily="34" charset="0"/>
                </a:rPr>
                <a:t>Walid’s</a:t>
              </a:r>
              <a:r>
                <a:rPr lang="en-US" b="0" dirty="0">
                  <a:solidFill>
                    <a:srgbClr val="FFFF00"/>
                  </a:solidFill>
                  <a:latin typeface="Arial Narrow" pitchFamily="34" charset="0"/>
                </a:rPr>
                <a:t> cavalry</a:t>
              </a:r>
            </a:p>
            <a:p>
              <a:pPr algn="just">
                <a:lnSpc>
                  <a:spcPct val="90000"/>
                </a:lnSpc>
                <a:spcBef>
                  <a:spcPts val="0"/>
                </a:spcBef>
                <a:buClr>
                  <a:schemeClr val="accent2"/>
                </a:buClr>
                <a:buSzPct val="80000"/>
                <a:buFont typeface="Wingdings" pitchFamily="2" charset="2"/>
                <a:buNone/>
              </a:pPr>
              <a:r>
                <a:rPr lang="en-US" b="0" dirty="0">
                  <a:solidFill>
                    <a:srgbClr val="FFFF00"/>
                  </a:solidFill>
                  <a:latin typeface="Arial Narrow" pitchFamily="34" charset="0"/>
                </a:rPr>
                <a:t>goes around the hill to attack</a:t>
              </a:r>
            </a:p>
            <a:p>
              <a:pPr algn="just">
                <a:lnSpc>
                  <a:spcPct val="90000"/>
                </a:lnSpc>
                <a:spcBef>
                  <a:spcPts val="0"/>
                </a:spcBef>
                <a:buClr>
                  <a:schemeClr val="accent2"/>
                </a:buClr>
                <a:buSzPct val="80000"/>
                <a:buFont typeface="Wingdings" pitchFamily="2" charset="2"/>
                <a:buNone/>
              </a:pPr>
              <a:r>
                <a:rPr lang="en-US" b="0" dirty="0">
                  <a:solidFill>
                    <a:srgbClr val="FFFF00"/>
                  </a:solidFill>
                  <a:latin typeface="Arial Narrow" pitchFamily="34" charset="0"/>
                </a:rPr>
                <a:t>the rear of the Muslim army</a:t>
              </a:r>
            </a:p>
          </p:txBody>
        </p:sp>
      </p:grpSp>
      <p:grpSp>
        <p:nvGrpSpPr>
          <p:cNvPr id="16" name="Group 35"/>
          <p:cNvGrpSpPr/>
          <p:nvPr/>
        </p:nvGrpSpPr>
        <p:grpSpPr>
          <a:xfrm>
            <a:off x="545460" y="363901"/>
            <a:ext cx="4261930" cy="704408"/>
            <a:chOff x="545460" y="363901"/>
            <a:chExt cx="4261930" cy="704408"/>
          </a:xfrm>
        </p:grpSpPr>
        <p:sp>
          <p:nvSpPr>
            <p:cNvPr id="56" name="Text Box 18"/>
            <p:cNvSpPr txBox="1">
              <a:spLocks noChangeArrowheads="1"/>
            </p:cNvSpPr>
            <p:nvPr/>
          </p:nvSpPr>
          <p:spPr bwMode="auto">
            <a:xfrm>
              <a:off x="545460" y="363901"/>
              <a:ext cx="3598101" cy="498598"/>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Where the Prophet </a:t>
              </a:r>
              <a:r>
                <a:rPr lang="en-US" b="0" dirty="0" err="1">
                  <a:solidFill>
                    <a:srgbClr val="FFFF00"/>
                  </a:solidFill>
                  <a:latin typeface="Arial Narrow" pitchFamily="34" charset="0"/>
                </a:rPr>
                <a:t>pbuh</a:t>
              </a:r>
              <a:r>
                <a:rPr lang="en-US" b="0" dirty="0">
                  <a:solidFill>
                    <a:srgbClr val="FFFF00"/>
                  </a:solidFill>
                  <a:latin typeface="Arial Narrow" pitchFamily="34" charset="0"/>
                </a:rPr>
                <a:t> was wounded</a:t>
              </a:r>
            </a:p>
            <a:p>
              <a:pPr algn="just">
                <a:lnSpc>
                  <a:spcPct val="90000"/>
                </a:lnSpc>
                <a:spcBef>
                  <a:spcPts val="0"/>
                </a:spcBef>
                <a:buClr>
                  <a:schemeClr val="accent2"/>
                </a:buClr>
                <a:buSzPct val="80000"/>
                <a:buFont typeface="Wingdings" pitchFamily="2" charset="2"/>
                <a:buNone/>
              </a:pPr>
              <a:r>
                <a:rPr lang="en-US" b="0" dirty="0">
                  <a:solidFill>
                    <a:srgbClr val="FFFF00"/>
                  </a:solidFill>
                  <a:latin typeface="Arial Narrow" pitchFamily="34" charset="0"/>
                </a:rPr>
                <a:t>and where </a:t>
              </a:r>
              <a:r>
                <a:rPr lang="en-US" b="0" dirty="0" err="1">
                  <a:solidFill>
                    <a:srgbClr val="FFFF00"/>
                  </a:solidFill>
                  <a:latin typeface="Arial Narrow" pitchFamily="34" charset="0"/>
                </a:rPr>
                <a:t>Qubbat</a:t>
              </a:r>
              <a:r>
                <a:rPr lang="en-US" b="0" dirty="0">
                  <a:solidFill>
                    <a:srgbClr val="FFFF00"/>
                  </a:solidFill>
                  <a:latin typeface="Arial Narrow" pitchFamily="34" charset="0"/>
                </a:rPr>
                <a:t> al-</a:t>
              </a:r>
              <a:r>
                <a:rPr lang="en-US" b="0" dirty="0" err="1">
                  <a:solidFill>
                    <a:srgbClr val="FFFF00"/>
                  </a:solidFill>
                  <a:latin typeface="Arial Narrow" pitchFamily="34" charset="0"/>
                </a:rPr>
                <a:t>Thanaya</a:t>
              </a:r>
              <a:r>
                <a:rPr lang="en-US" b="0" dirty="0">
                  <a:solidFill>
                    <a:srgbClr val="FFFF00"/>
                  </a:solidFill>
                  <a:latin typeface="Arial Narrow" pitchFamily="34" charset="0"/>
                </a:rPr>
                <a:t> used to be</a:t>
              </a:r>
            </a:p>
          </p:txBody>
        </p:sp>
        <p:cxnSp>
          <p:nvCxnSpPr>
            <p:cNvPr id="57" name="Straight Arrow Connector 56"/>
            <p:cNvCxnSpPr>
              <a:stCxn id="56" idx="3"/>
            </p:cNvCxnSpPr>
            <p:nvPr/>
          </p:nvCxnSpPr>
          <p:spPr bwMode="auto">
            <a:xfrm>
              <a:off x="4143561" y="613200"/>
              <a:ext cx="663829" cy="455109"/>
            </a:xfrm>
            <a:prstGeom prst="straightConnector1">
              <a:avLst/>
            </a:prstGeom>
            <a:blipFill dpi="0" rotWithShape="0">
              <a:blip r:embed="rId12" cstate="print"/>
              <a:srcRect/>
              <a:stretch>
                <a:fillRect/>
              </a:stretch>
            </a:blipFill>
            <a:ln w="28575" cap="flat" cmpd="sng" algn="ctr">
              <a:solidFill>
                <a:schemeClr val="tx2"/>
              </a:solidFill>
              <a:prstDash val="solid"/>
              <a:round/>
              <a:headEnd type="none" w="med" len="med"/>
              <a:tailEnd type="arrow"/>
            </a:ln>
            <a:effectLst/>
          </p:spPr>
        </p:cxnSp>
      </p:grpSp>
      <p:grpSp>
        <p:nvGrpSpPr>
          <p:cNvPr id="17" name="Group 52"/>
          <p:cNvGrpSpPr/>
          <p:nvPr/>
        </p:nvGrpSpPr>
        <p:grpSpPr>
          <a:xfrm>
            <a:off x="4889550" y="208483"/>
            <a:ext cx="3157275" cy="1817984"/>
            <a:chOff x="4889550" y="208483"/>
            <a:chExt cx="3157275" cy="1817984"/>
          </a:xfrm>
        </p:grpSpPr>
        <p:sp>
          <p:nvSpPr>
            <p:cNvPr id="63" name="Text Box 18"/>
            <p:cNvSpPr txBox="1">
              <a:spLocks noChangeArrowheads="1"/>
            </p:cNvSpPr>
            <p:nvPr/>
          </p:nvSpPr>
          <p:spPr bwMode="auto">
            <a:xfrm>
              <a:off x="4889550" y="208483"/>
              <a:ext cx="3157275" cy="249299"/>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Grave of </a:t>
              </a:r>
              <a:r>
                <a:rPr lang="en-US" b="0" dirty="0" err="1">
                  <a:solidFill>
                    <a:srgbClr val="FFFF00"/>
                  </a:solidFill>
                  <a:latin typeface="Arial Narrow" pitchFamily="34" charset="0"/>
                </a:rPr>
                <a:t>Hamza</a:t>
              </a:r>
              <a:r>
                <a:rPr lang="en-US" b="0" dirty="0">
                  <a:solidFill>
                    <a:srgbClr val="FFFF00"/>
                  </a:solidFill>
                  <a:latin typeface="Arial Narrow" pitchFamily="34" charset="0"/>
                </a:rPr>
                <a:t> (R) and the martyrs</a:t>
              </a:r>
            </a:p>
          </p:txBody>
        </p:sp>
        <p:cxnSp>
          <p:nvCxnSpPr>
            <p:cNvPr id="64" name="Straight Arrow Connector 63"/>
            <p:cNvCxnSpPr/>
            <p:nvPr/>
          </p:nvCxnSpPr>
          <p:spPr bwMode="auto">
            <a:xfrm rot="5400000">
              <a:off x="4490520" y="985319"/>
              <a:ext cx="1582847" cy="499449"/>
            </a:xfrm>
            <a:prstGeom prst="straightConnector1">
              <a:avLst/>
            </a:prstGeom>
            <a:blipFill dpi="0" rotWithShape="0">
              <a:blip r:embed="rId13" cstate="print"/>
              <a:srcRect/>
              <a:stretch>
                <a:fillRect/>
              </a:stretch>
            </a:blipFill>
            <a:ln w="28575" cap="flat" cmpd="sng" algn="ctr">
              <a:solidFill>
                <a:schemeClr val="tx2"/>
              </a:solidFill>
              <a:prstDash val="solid"/>
              <a:round/>
              <a:headEnd type="none" w="med" len="med"/>
              <a:tailEnd type="arrow"/>
            </a:ln>
            <a:effectLst/>
          </p:spPr>
        </p:cxnSp>
      </p:grpSp>
      <p:grpSp>
        <p:nvGrpSpPr>
          <p:cNvPr id="18" name="Group 38"/>
          <p:cNvGrpSpPr/>
          <p:nvPr/>
        </p:nvGrpSpPr>
        <p:grpSpPr>
          <a:xfrm>
            <a:off x="162132" y="1373111"/>
            <a:ext cx="2976411" cy="893855"/>
            <a:chOff x="162132" y="1373111"/>
            <a:chExt cx="2976411" cy="893855"/>
          </a:xfrm>
        </p:grpSpPr>
        <p:sp>
          <p:nvSpPr>
            <p:cNvPr id="67" name="Text Box 18"/>
            <p:cNvSpPr txBox="1">
              <a:spLocks noChangeArrowheads="1"/>
            </p:cNvSpPr>
            <p:nvPr/>
          </p:nvSpPr>
          <p:spPr bwMode="auto">
            <a:xfrm>
              <a:off x="162132" y="2017667"/>
              <a:ext cx="2718052" cy="249299"/>
            </a:xfrm>
            <a:prstGeom prst="rect">
              <a:avLst/>
            </a:prstGeom>
            <a:solidFill>
              <a:schemeClr val="accent2"/>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Grave of the rest of the martyrs</a:t>
              </a:r>
            </a:p>
          </p:txBody>
        </p:sp>
        <p:cxnSp>
          <p:nvCxnSpPr>
            <p:cNvPr id="70" name="Straight Arrow Connector 69"/>
            <p:cNvCxnSpPr/>
            <p:nvPr/>
          </p:nvCxnSpPr>
          <p:spPr bwMode="auto">
            <a:xfrm flipV="1">
              <a:off x="1647731" y="1373111"/>
              <a:ext cx="1490812" cy="627705"/>
            </a:xfrm>
            <a:prstGeom prst="straightConnector1">
              <a:avLst/>
            </a:prstGeom>
            <a:blipFill dpi="0" rotWithShape="0">
              <a:blip r:embed="rId14" cstate="print"/>
              <a:srcRect/>
              <a:stretch>
                <a:fillRect/>
              </a:stretch>
            </a:blipFill>
            <a:ln w="28575" cap="flat" cmpd="sng" algn="ctr">
              <a:solidFill>
                <a:schemeClr val="tx2"/>
              </a:solidFill>
              <a:prstDash val="solid"/>
              <a:round/>
              <a:headEnd type="none" w="med" len="med"/>
              <a:tailEnd type="arrow"/>
            </a:ln>
            <a:effectLst/>
          </p:spPr>
        </p:cxnSp>
      </p:grpSp>
      <p:grpSp>
        <p:nvGrpSpPr>
          <p:cNvPr id="19" name="Group 46"/>
          <p:cNvGrpSpPr/>
          <p:nvPr/>
        </p:nvGrpSpPr>
        <p:grpSpPr>
          <a:xfrm>
            <a:off x="5386812" y="3358836"/>
            <a:ext cx="3369353" cy="1754413"/>
            <a:chOff x="5386812" y="3358836"/>
            <a:chExt cx="3369353" cy="1754413"/>
          </a:xfrm>
        </p:grpSpPr>
        <p:sp>
          <p:nvSpPr>
            <p:cNvPr id="29" name="Text Box 18"/>
            <p:cNvSpPr txBox="1">
              <a:spLocks noChangeArrowheads="1"/>
            </p:cNvSpPr>
            <p:nvPr/>
          </p:nvSpPr>
          <p:spPr bwMode="auto">
            <a:xfrm>
              <a:off x="6595958" y="4365352"/>
              <a:ext cx="2160207" cy="747897"/>
            </a:xfrm>
            <a:prstGeom prst="rect">
              <a:avLst/>
            </a:prstGeom>
            <a:solidFill>
              <a:schemeClr val="accent3">
                <a:lumMod val="25000"/>
              </a:schemeClr>
            </a:solidFill>
            <a:ln w="38100">
              <a:noFill/>
              <a:miter lim="800000"/>
              <a:headEnd/>
              <a:tailEnd/>
            </a:ln>
          </p:spPr>
          <p:txBody>
            <a:bodyPr wrap="none" lIns="45720" tIns="0" rIns="45720" bIns="0">
              <a:spAutoFit/>
            </a:bodyPr>
            <a:lstStyle/>
            <a:p>
              <a:pPr algn="just">
                <a:lnSpc>
                  <a:spcPct val="90000"/>
                </a:lnSpc>
                <a:buClr>
                  <a:schemeClr val="accent2"/>
                </a:buClr>
                <a:buSzPct val="80000"/>
                <a:buFont typeface="Wingdings" pitchFamily="2" charset="2"/>
                <a:buNone/>
              </a:pPr>
              <a:r>
                <a:rPr lang="en-US" b="0" dirty="0">
                  <a:solidFill>
                    <a:srgbClr val="FFFF00"/>
                  </a:solidFill>
                  <a:latin typeface="Arial Narrow" pitchFamily="34" charset="0"/>
                </a:rPr>
                <a:t>The archers leave their </a:t>
              </a:r>
            </a:p>
            <a:p>
              <a:pPr algn="just">
                <a:lnSpc>
                  <a:spcPct val="90000"/>
                </a:lnSpc>
                <a:spcBef>
                  <a:spcPts val="0"/>
                </a:spcBef>
                <a:buClr>
                  <a:schemeClr val="accent2"/>
                </a:buClr>
                <a:buSzPct val="80000"/>
                <a:buFont typeface="Wingdings" pitchFamily="2" charset="2"/>
                <a:buNone/>
              </a:pPr>
              <a:r>
                <a:rPr lang="en-US" b="0" dirty="0">
                  <a:solidFill>
                    <a:srgbClr val="FFFF00"/>
                  </a:solidFill>
                  <a:latin typeface="Arial Narrow" pitchFamily="34" charset="0"/>
                </a:rPr>
                <a:t>post seeking their share </a:t>
              </a:r>
            </a:p>
            <a:p>
              <a:pPr algn="just">
                <a:lnSpc>
                  <a:spcPct val="90000"/>
                </a:lnSpc>
                <a:spcBef>
                  <a:spcPts val="0"/>
                </a:spcBef>
                <a:buClr>
                  <a:schemeClr val="accent2"/>
                </a:buClr>
                <a:buSzPct val="80000"/>
                <a:buFont typeface="Wingdings" pitchFamily="2" charset="2"/>
                <a:buNone/>
              </a:pPr>
              <a:r>
                <a:rPr lang="en-US" b="0" dirty="0">
                  <a:solidFill>
                    <a:srgbClr val="FFFF00"/>
                  </a:solidFill>
                  <a:latin typeface="Arial Narrow" pitchFamily="34" charset="0"/>
                </a:rPr>
                <a:t>of the spoils</a:t>
              </a:r>
            </a:p>
          </p:txBody>
        </p:sp>
        <p:cxnSp>
          <p:nvCxnSpPr>
            <p:cNvPr id="30" name="Straight Connector 29"/>
            <p:cNvCxnSpPr>
              <a:stCxn id="50" idx="2"/>
              <a:endCxn id="29" idx="1"/>
            </p:cNvCxnSpPr>
            <p:nvPr/>
          </p:nvCxnSpPr>
          <p:spPr bwMode="auto">
            <a:xfrm>
              <a:off x="5386812" y="3358836"/>
              <a:ext cx="1209146" cy="1380465"/>
            </a:xfrm>
            <a:prstGeom prst="line">
              <a:avLst/>
            </a:prstGeom>
            <a:blipFill dpi="0" rotWithShape="0">
              <a:blip r:embed="rId11" cstate="print"/>
              <a:srcRect/>
              <a:stretch>
                <a:fillRect/>
              </a:stretch>
            </a:blipFill>
            <a:ln w="28575" cap="flat" cmpd="sng" algn="ctr">
              <a:solidFill>
                <a:schemeClr val="tx2"/>
              </a:solidFill>
              <a:prstDash val="solid"/>
              <a:round/>
              <a:headEnd type="none" w="med" len="med"/>
              <a:tailEnd type="none" w="med" len="med"/>
            </a:ln>
            <a:effectLst/>
          </p:spPr>
        </p:cxnSp>
      </p:grpSp>
      <p:sp>
        <p:nvSpPr>
          <p:cNvPr id="61" name="Freeform 60"/>
          <p:cNvSpPr/>
          <p:nvPr/>
        </p:nvSpPr>
        <p:spPr bwMode="auto">
          <a:xfrm>
            <a:off x="5593976" y="3270325"/>
            <a:ext cx="865991" cy="1398494"/>
          </a:xfrm>
          <a:custGeom>
            <a:avLst/>
            <a:gdLst>
              <a:gd name="connsiteX0" fmla="*/ 785309 w 865991"/>
              <a:gd name="connsiteY0" fmla="*/ 1398494 h 1398494"/>
              <a:gd name="connsiteX1" fmla="*/ 860612 w 865991"/>
              <a:gd name="connsiteY1" fmla="*/ 1258644 h 1398494"/>
              <a:gd name="connsiteX2" fmla="*/ 806824 w 865991"/>
              <a:gd name="connsiteY2" fmla="*/ 914400 h 1398494"/>
              <a:gd name="connsiteX3" fmla="*/ 505610 w 865991"/>
              <a:gd name="connsiteY3" fmla="*/ 484094 h 1398494"/>
              <a:gd name="connsiteX4" fmla="*/ 118335 w 865991"/>
              <a:gd name="connsiteY4" fmla="*/ 96819 h 1398494"/>
              <a:gd name="connsiteX5" fmla="*/ 0 w 865991"/>
              <a:gd name="connsiteY5" fmla="*/ 0 h 139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991" h="1398494">
                <a:moveTo>
                  <a:pt x="785309" y="1398494"/>
                </a:moveTo>
                <a:cubicBezTo>
                  <a:pt x="821167" y="1368910"/>
                  <a:pt x="857026" y="1339326"/>
                  <a:pt x="860612" y="1258644"/>
                </a:cubicBezTo>
                <a:cubicBezTo>
                  <a:pt x="864198" y="1177962"/>
                  <a:pt x="865991" y="1043492"/>
                  <a:pt x="806824" y="914400"/>
                </a:cubicBezTo>
                <a:cubicBezTo>
                  <a:pt x="747657" y="785308"/>
                  <a:pt x="620358" y="620358"/>
                  <a:pt x="505610" y="484094"/>
                </a:cubicBezTo>
                <a:cubicBezTo>
                  <a:pt x="390862" y="347831"/>
                  <a:pt x="202603" y="177501"/>
                  <a:pt x="118335" y="96819"/>
                </a:cubicBezTo>
                <a:cubicBezTo>
                  <a:pt x="34067" y="16137"/>
                  <a:pt x="0" y="0"/>
                  <a:pt x="0" y="0"/>
                </a:cubicBezTo>
              </a:path>
            </a:pathLst>
          </a:custGeom>
          <a:noFill/>
          <a:ln w="38100" cap="flat" cmpd="sng" algn="ctr">
            <a:solidFill>
              <a:srgbClr val="C00000"/>
            </a:solidFill>
            <a:prstDash val="sysDash"/>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62" name="Rounded Rectangular Callout 61"/>
          <p:cNvSpPr/>
          <p:nvPr/>
        </p:nvSpPr>
        <p:spPr bwMode="auto">
          <a:xfrm>
            <a:off x="53790" y="710022"/>
            <a:ext cx="5163671" cy="4711849"/>
          </a:xfrm>
          <a:prstGeom prst="wedgeRoundRectCallout">
            <a:avLst>
              <a:gd name="adj1" fmla="val 53125"/>
              <a:gd name="adj2" fmla="val 15239"/>
              <a:gd name="adj3" fmla="val 16667"/>
            </a:avLst>
          </a:prstGeom>
          <a:blipFill dpi="0" rotWithShape="0">
            <a:blip r:embed="rId15" cstate="print"/>
            <a:srcRect/>
            <a:stretch>
              <a:fillRect/>
            </a:stretch>
          </a:blipFill>
          <a:ln w="28575" cap="flat" cmpd="sng" algn="ctr">
            <a:solidFill>
              <a:schemeClr val="tx2">
                <a:lumMod val="7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2"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 calcmode="lin" valueType="num">
                                      <p:cBhvr>
                                        <p:cTn id="14" dur="1000" fill="hold"/>
                                        <p:tgtEl>
                                          <p:spTgt spid="62"/>
                                        </p:tgtEl>
                                        <p:attrNameLst>
                                          <p:attrName>ppt_x</p:attrName>
                                        </p:attrNameLst>
                                      </p:cBhvr>
                                      <p:tavLst>
                                        <p:tav tm="0">
                                          <p:val>
                                            <p:strVal val="#ppt_x+#ppt_w/2"/>
                                          </p:val>
                                        </p:tav>
                                        <p:tav tm="100000">
                                          <p:val>
                                            <p:strVal val="#ppt_x"/>
                                          </p:val>
                                        </p:tav>
                                      </p:tavLst>
                                    </p:anim>
                                    <p:anim calcmode="lin" valueType="num">
                                      <p:cBhvr>
                                        <p:cTn id="15" dur="1000" fill="hold"/>
                                        <p:tgtEl>
                                          <p:spTgt spid="62"/>
                                        </p:tgtEl>
                                        <p:attrNameLst>
                                          <p:attrName>ppt_y</p:attrName>
                                        </p:attrNameLst>
                                      </p:cBhvr>
                                      <p:tavLst>
                                        <p:tav tm="0">
                                          <p:val>
                                            <p:strVal val="#ppt_y"/>
                                          </p:val>
                                        </p:tav>
                                        <p:tav tm="100000">
                                          <p:val>
                                            <p:strVal val="#ppt_y"/>
                                          </p:val>
                                        </p:tav>
                                      </p:tavLst>
                                    </p:anim>
                                    <p:anim calcmode="lin" valueType="num">
                                      <p:cBhvr>
                                        <p:cTn id="16" dur="1000" fill="hold"/>
                                        <p:tgtEl>
                                          <p:spTgt spid="62"/>
                                        </p:tgtEl>
                                        <p:attrNameLst>
                                          <p:attrName>ppt_w</p:attrName>
                                        </p:attrNameLst>
                                      </p:cBhvr>
                                      <p:tavLst>
                                        <p:tav tm="0">
                                          <p:val>
                                            <p:fltVal val="0"/>
                                          </p:val>
                                        </p:tav>
                                        <p:tav tm="100000">
                                          <p:val>
                                            <p:strVal val="#ppt_w"/>
                                          </p:val>
                                        </p:tav>
                                      </p:tavLst>
                                    </p:anim>
                                    <p:anim calcmode="lin" valueType="num">
                                      <p:cBhvr>
                                        <p:cTn id="17" dur="1000" fill="hold"/>
                                        <p:tgtEl>
                                          <p:spTgt spid="62"/>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7"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900" decel="100000" fill="hold"/>
                                        <p:tgtEl>
                                          <p:spTgt spid="4"/>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from="(-#ppt_w/2)" to="(#ppt_x)" calcmode="lin" valueType="num">
                                      <p:cBhvr>
                                        <p:cTn id="37" dur="600" fill="hold">
                                          <p:stCondLst>
                                            <p:cond delay="0"/>
                                          </p:stCondLst>
                                        </p:cTn>
                                        <p:tgtEl>
                                          <p:spTgt spid="7"/>
                                        </p:tgtEl>
                                        <p:attrNameLst>
                                          <p:attrName>ppt_x</p:attrName>
                                        </p:attrNameLst>
                                      </p:cBhvr>
                                    </p:anim>
                                    <p:anim from="0" to="-1.0" calcmode="lin" valueType="num">
                                      <p:cBhvr>
                                        <p:cTn id="38" dur="200" decel="50000" autoRev="1" fill="hold">
                                          <p:stCondLst>
                                            <p:cond delay="600"/>
                                          </p:stCondLst>
                                        </p:cTn>
                                        <p:tgtEl>
                                          <p:spTgt spid="7"/>
                                        </p:tgtEl>
                                        <p:attrNameLst>
                                          <p:attrName>xshear</p:attrName>
                                        </p:attrNameLst>
                                      </p:cBhvr>
                                    </p:anim>
                                    <p:animScale>
                                      <p:cBhvr>
                                        <p:cTn id="39" dur="200" decel="100000" autoRev="1" fill="hold">
                                          <p:stCondLst>
                                            <p:cond delay="600"/>
                                          </p:stCondLst>
                                        </p:cTn>
                                        <p:tgtEl>
                                          <p:spTgt spid="7"/>
                                        </p:tgtEl>
                                      </p:cBhvr>
                                      <p:from x="100000" y="100000"/>
                                      <p:to x="80000" y="100000"/>
                                    </p:animScale>
                                    <p:anim by="(#ppt_h/3+#ppt_w*0.1)" calcmode="lin" valueType="num">
                                      <p:cBhvr additive="sum">
                                        <p:cTn id="40" dur="200" decel="100000" autoRev="1" fill="hold">
                                          <p:stCondLst>
                                            <p:cond delay="600"/>
                                          </p:stCondLst>
                                        </p:cTn>
                                        <p:tgtEl>
                                          <p:spTgt spid="7"/>
                                        </p:tgtEl>
                                        <p:attrNameLst>
                                          <p:attrName>ppt_x</p:attrName>
                                        </p:attrNameLst>
                                      </p:cBhvr>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down)">
                                      <p:cBhvr>
                                        <p:cTn id="45" dur="2000"/>
                                        <p:tgtEl>
                                          <p:spTgt spid="50"/>
                                        </p:tgtEl>
                                      </p:cBhvr>
                                    </p:animEffec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wipe(left)">
                                      <p:cBhvr>
                                        <p:cTn id="53" dur="2000"/>
                                        <p:tgtEl>
                                          <p:spTgt spid="59"/>
                                        </p:tgtEl>
                                      </p:cBhvr>
                                    </p:animEffect>
                                  </p:childTnLst>
                                </p:cTn>
                              </p:par>
                            </p:childTnLst>
                          </p:cTn>
                        </p:par>
                        <p:par>
                          <p:cTn id="54" fill="hold">
                            <p:stCondLst>
                              <p:cond delay="2000"/>
                            </p:stCondLst>
                            <p:childTnLst>
                              <p:par>
                                <p:cTn id="55" presetID="22" presetClass="entr" presetSubtype="4"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down)">
                                      <p:cBhvr>
                                        <p:cTn id="57" dur="2000"/>
                                        <p:tgtEl>
                                          <p:spTgt spid="61"/>
                                        </p:tgtEl>
                                      </p:cBhvr>
                                    </p:animEffect>
                                  </p:childTnLst>
                                </p:cTn>
                              </p:par>
                            </p:childTnLst>
                          </p:cTn>
                        </p:par>
                        <p:par>
                          <p:cTn id="58" fill="hold">
                            <p:stCondLst>
                              <p:cond delay="4000"/>
                            </p:stCondLst>
                            <p:childTnLst>
                              <p:par>
                                <p:cTn id="59" presetID="1" presetClass="entr" presetSubtype="0"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0"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800" decel="100000"/>
                                        <p:tgtEl>
                                          <p:spTgt spid="11"/>
                                        </p:tgtEl>
                                      </p:cBhvr>
                                    </p:animEffect>
                                    <p:anim calcmode="lin" valueType="num">
                                      <p:cBhvr>
                                        <p:cTn id="66" dur="800" decel="100000" fill="hold"/>
                                        <p:tgtEl>
                                          <p:spTgt spid="11"/>
                                        </p:tgtEl>
                                        <p:attrNameLst>
                                          <p:attrName>style.rotation</p:attrName>
                                        </p:attrNameLst>
                                      </p:cBhvr>
                                      <p:tavLst>
                                        <p:tav tm="0">
                                          <p:val>
                                            <p:fltVal val="-90"/>
                                          </p:val>
                                        </p:tav>
                                        <p:tav tm="100000">
                                          <p:val>
                                            <p:fltVal val="0"/>
                                          </p:val>
                                        </p:tav>
                                      </p:tavLst>
                                    </p:anim>
                                    <p:anim calcmode="lin" valueType="num">
                                      <p:cBhvr>
                                        <p:cTn id="67" dur="800" decel="100000" fill="hold"/>
                                        <p:tgtEl>
                                          <p:spTgt spid="11"/>
                                        </p:tgtEl>
                                        <p:attrNameLst>
                                          <p:attrName>ppt_x</p:attrName>
                                        </p:attrNameLst>
                                      </p:cBhvr>
                                      <p:tavLst>
                                        <p:tav tm="0">
                                          <p:val>
                                            <p:strVal val="#ppt_x+0.4"/>
                                          </p:val>
                                        </p:tav>
                                        <p:tav tm="100000">
                                          <p:val>
                                            <p:strVal val="#ppt_x-0.05"/>
                                          </p:val>
                                        </p:tav>
                                      </p:tavLst>
                                    </p:anim>
                                    <p:anim calcmode="lin" valueType="num">
                                      <p:cBhvr>
                                        <p:cTn id="68" dur="800" decel="100000" fill="hold"/>
                                        <p:tgtEl>
                                          <p:spTgt spid="11"/>
                                        </p:tgtEl>
                                        <p:attrNameLst>
                                          <p:attrName>ppt_y</p:attrName>
                                        </p:attrNameLst>
                                      </p:cBhvr>
                                      <p:tavLst>
                                        <p:tav tm="0">
                                          <p:val>
                                            <p:strVal val="#ppt_y-0.4"/>
                                          </p:val>
                                        </p:tav>
                                        <p:tav tm="100000">
                                          <p:val>
                                            <p:strVal val="#ppt_y+0.1"/>
                                          </p:val>
                                        </p:tav>
                                      </p:tavLst>
                                    </p:anim>
                                    <p:anim calcmode="lin" valueType="num">
                                      <p:cBhvr>
                                        <p:cTn id="69"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70"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p:cTn id="75" dur="500" fill="hold"/>
                                        <p:tgtEl>
                                          <p:spTgt spid="8"/>
                                        </p:tgtEl>
                                        <p:attrNameLst>
                                          <p:attrName>ppt_w</p:attrName>
                                        </p:attrNameLst>
                                      </p:cBhvr>
                                      <p:tavLst>
                                        <p:tav tm="0">
                                          <p:val>
                                            <p:fltVal val="0"/>
                                          </p:val>
                                        </p:tav>
                                        <p:tav tm="100000">
                                          <p:val>
                                            <p:strVal val="#ppt_w"/>
                                          </p:val>
                                        </p:tav>
                                      </p:tavLst>
                                    </p:anim>
                                    <p:anim calcmode="lin" valueType="num">
                                      <p:cBhvr>
                                        <p:cTn id="7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52" presetClass="entr" presetSubtype="0"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animScale>
                                      <p:cBhvr>
                                        <p:cTn id="81"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1000" decel="50000" fill="hold">
                                          <p:stCondLst>
                                            <p:cond delay="0"/>
                                          </p:stCondLst>
                                        </p:cTn>
                                        <p:tgtEl>
                                          <p:spTgt spid="16"/>
                                        </p:tgtEl>
                                        <p:attrNameLst>
                                          <p:attrName>ppt_x</p:attrName>
                                          <p:attrName>ppt_y</p:attrName>
                                        </p:attrNameLst>
                                      </p:cBhvr>
                                    </p:animMotion>
                                    <p:animEffect transition="in" filter="fade">
                                      <p:cBhvr>
                                        <p:cTn id="83" dur="1000"/>
                                        <p:tgtEl>
                                          <p:spTgt spid="16"/>
                                        </p:tgtEl>
                                      </p:cBhvr>
                                    </p:animEffect>
                                  </p:childTnLst>
                                </p:cTn>
                              </p:par>
                            </p:childTnLst>
                          </p:cTn>
                        </p:par>
                      </p:childTnLst>
                    </p:cTn>
                  </p:par>
                  <p:par>
                    <p:cTn id="84" fill="hold">
                      <p:stCondLst>
                        <p:cond delay="indefinite"/>
                      </p:stCondLst>
                      <p:childTnLst>
                        <p:par>
                          <p:cTn id="85" fill="hold">
                            <p:stCondLst>
                              <p:cond delay="0"/>
                            </p:stCondLst>
                            <p:childTnLst>
                              <p:par>
                                <p:cTn id="86" presetID="15" presetClass="entr" presetSubtype="0" fill="hold" nodeType="clickEffect">
                                  <p:stCondLst>
                                    <p:cond delay="0"/>
                                  </p:stCondLst>
                                  <p:childTnLst>
                                    <p:set>
                                      <p:cBhvr>
                                        <p:cTn id="87" dur="1" fill="hold">
                                          <p:stCondLst>
                                            <p:cond delay="0"/>
                                          </p:stCondLst>
                                        </p:cTn>
                                        <p:tgtEl>
                                          <p:spTgt spid="17"/>
                                        </p:tgtEl>
                                        <p:attrNameLst>
                                          <p:attrName>style.visibility</p:attrName>
                                        </p:attrNameLst>
                                      </p:cBhvr>
                                      <p:to>
                                        <p:strVal val="visible"/>
                                      </p:to>
                                    </p:set>
                                    <p:anim calcmode="lin" valueType="num">
                                      <p:cBhvr>
                                        <p:cTn id="88" dur="1000" fill="hold"/>
                                        <p:tgtEl>
                                          <p:spTgt spid="17"/>
                                        </p:tgtEl>
                                        <p:attrNameLst>
                                          <p:attrName>ppt_w</p:attrName>
                                        </p:attrNameLst>
                                      </p:cBhvr>
                                      <p:tavLst>
                                        <p:tav tm="0">
                                          <p:val>
                                            <p:fltVal val="0"/>
                                          </p:val>
                                        </p:tav>
                                        <p:tav tm="100000">
                                          <p:val>
                                            <p:strVal val="#ppt_w"/>
                                          </p:val>
                                        </p:tav>
                                      </p:tavLst>
                                    </p:anim>
                                    <p:anim calcmode="lin" valueType="num">
                                      <p:cBhvr>
                                        <p:cTn id="89" dur="1000" fill="hold"/>
                                        <p:tgtEl>
                                          <p:spTgt spid="17"/>
                                        </p:tgtEl>
                                        <p:attrNameLst>
                                          <p:attrName>ppt_h</p:attrName>
                                        </p:attrNameLst>
                                      </p:cBhvr>
                                      <p:tavLst>
                                        <p:tav tm="0">
                                          <p:val>
                                            <p:fltVal val="0"/>
                                          </p:val>
                                        </p:tav>
                                        <p:tav tm="100000">
                                          <p:val>
                                            <p:strVal val="#ppt_h"/>
                                          </p:val>
                                        </p:tav>
                                      </p:tavLst>
                                    </p:anim>
                                    <p:anim calcmode="lin" valueType="num">
                                      <p:cBhvr>
                                        <p:cTn id="90"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91"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2" fill="hold">
                      <p:stCondLst>
                        <p:cond delay="indefinite"/>
                      </p:stCondLst>
                      <p:childTnLst>
                        <p:par>
                          <p:cTn id="93" fill="hold">
                            <p:stCondLst>
                              <p:cond delay="0"/>
                            </p:stCondLst>
                            <p:childTnLst>
                              <p:par>
                                <p:cTn id="94" presetID="34" presetClass="entr" presetSubtype="0" fill="hold" nodeType="clickEffect">
                                  <p:stCondLst>
                                    <p:cond delay="0"/>
                                  </p:stCondLst>
                                  <p:childTnLst>
                                    <p:set>
                                      <p:cBhvr>
                                        <p:cTn id="95" dur="1" fill="hold">
                                          <p:stCondLst>
                                            <p:cond delay="0"/>
                                          </p:stCondLst>
                                        </p:cTn>
                                        <p:tgtEl>
                                          <p:spTgt spid="18"/>
                                        </p:tgtEl>
                                        <p:attrNameLst>
                                          <p:attrName>style.visibility</p:attrName>
                                        </p:attrNameLst>
                                      </p:cBhvr>
                                      <p:to>
                                        <p:strVal val="visible"/>
                                      </p:to>
                                    </p:set>
                                    <p:anim from="(-#ppt_w/2)" to="(#ppt_x)" calcmode="lin" valueType="num">
                                      <p:cBhvr>
                                        <p:cTn id="96" dur="600" fill="hold">
                                          <p:stCondLst>
                                            <p:cond delay="0"/>
                                          </p:stCondLst>
                                        </p:cTn>
                                        <p:tgtEl>
                                          <p:spTgt spid="18"/>
                                        </p:tgtEl>
                                        <p:attrNameLst>
                                          <p:attrName>ppt_x</p:attrName>
                                        </p:attrNameLst>
                                      </p:cBhvr>
                                    </p:anim>
                                    <p:anim from="0" to="-1.0" calcmode="lin" valueType="num">
                                      <p:cBhvr>
                                        <p:cTn id="97" dur="200" decel="50000" autoRev="1" fill="hold">
                                          <p:stCondLst>
                                            <p:cond delay="600"/>
                                          </p:stCondLst>
                                        </p:cTn>
                                        <p:tgtEl>
                                          <p:spTgt spid="18"/>
                                        </p:tgtEl>
                                        <p:attrNameLst>
                                          <p:attrName>xshear</p:attrName>
                                        </p:attrNameLst>
                                      </p:cBhvr>
                                    </p:anim>
                                    <p:animScale>
                                      <p:cBhvr>
                                        <p:cTn id="98" dur="200" decel="100000" autoRev="1" fill="hold">
                                          <p:stCondLst>
                                            <p:cond delay="600"/>
                                          </p:stCondLst>
                                        </p:cTn>
                                        <p:tgtEl>
                                          <p:spTgt spid="18"/>
                                        </p:tgtEl>
                                      </p:cBhvr>
                                      <p:from x="100000" y="100000"/>
                                      <p:to x="80000" y="100000"/>
                                    </p:animScale>
                                    <p:anim by="(#ppt_h/3+#ppt_w*0.1)" calcmode="lin" valueType="num">
                                      <p:cBhvr additive="sum">
                                        <p:cTn id="99" dur="200" decel="100000" autoRev="1" fill="hold">
                                          <p:stCondLst>
                                            <p:cond delay="600"/>
                                          </p:stCondLst>
                                        </p:cTn>
                                        <p:tgtEl>
                                          <p:spTgt spid="18"/>
                                        </p:tgtEl>
                                        <p:attrNameLst>
                                          <p:attrName>ppt_x</p:attrName>
                                        </p:attrNameLst>
                                      </p:cBhvr>
                                    </p:anim>
                                  </p:childTnLst>
                                </p:cTn>
                              </p:par>
                            </p:childTnLst>
                          </p:cTn>
                        </p:par>
                      </p:childTnLst>
                    </p:cTn>
                  </p:par>
                  <p:par>
                    <p:cTn id="100" fill="hold">
                      <p:stCondLst>
                        <p:cond delay="indefinite"/>
                      </p:stCondLst>
                      <p:childTnLst>
                        <p:par>
                          <p:cTn id="101" fill="hold">
                            <p:stCondLst>
                              <p:cond delay="0"/>
                            </p:stCondLst>
                            <p:childTnLst>
                              <p:par>
                                <p:cTn id="102" presetID="23" presetClass="entr" presetSubtype="16" fill="hold" nodeType="clickEffect">
                                  <p:stCondLst>
                                    <p:cond delay="0"/>
                                  </p:stCondLst>
                                  <p:childTnLst>
                                    <p:set>
                                      <p:cBhvr>
                                        <p:cTn id="103" dur="1" fill="hold">
                                          <p:stCondLst>
                                            <p:cond delay="0"/>
                                          </p:stCondLst>
                                        </p:cTn>
                                        <p:tgtEl>
                                          <p:spTgt spid="10"/>
                                        </p:tgtEl>
                                        <p:attrNameLst>
                                          <p:attrName>style.visibility</p:attrName>
                                        </p:attrNameLst>
                                      </p:cBhvr>
                                      <p:to>
                                        <p:strVal val="visible"/>
                                      </p:to>
                                    </p:set>
                                    <p:anim calcmode="lin" valueType="num">
                                      <p:cBhvr>
                                        <p:cTn id="104" dur="500" fill="hold"/>
                                        <p:tgtEl>
                                          <p:spTgt spid="10"/>
                                        </p:tgtEl>
                                        <p:attrNameLst>
                                          <p:attrName>ppt_w</p:attrName>
                                        </p:attrNameLst>
                                      </p:cBhvr>
                                      <p:tavLst>
                                        <p:tav tm="0">
                                          <p:val>
                                            <p:fltVal val="0"/>
                                          </p:val>
                                        </p:tav>
                                        <p:tav tm="100000">
                                          <p:val>
                                            <p:strVal val="#ppt_w"/>
                                          </p:val>
                                        </p:tav>
                                      </p:tavLst>
                                    </p:anim>
                                    <p:anim calcmode="lin" valueType="num">
                                      <p:cBhvr>
                                        <p:cTn id="105"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0" grpId="0" animBg="1"/>
      <p:bldP spid="61" grpId="0" animBg="1"/>
      <p:bldP spid="6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4"/>
          <p:cNvSpPr>
            <a:spLocks noGrp="1"/>
          </p:cNvSpPr>
          <p:nvPr>
            <p:ph type="sldNum" sz="quarter" idx="12"/>
          </p:nvPr>
        </p:nvSpPr>
        <p:spPr>
          <a:noFill/>
        </p:spPr>
        <p:txBody>
          <a:bodyPr/>
          <a:lstStyle/>
          <a:p>
            <a:fld id="{CD281119-4C8C-4D4F-9F44-539781E1C32A}" type="slidenum">
              <a:rPr lang="en-US"/>
              <a:pPr/>
              <a:t>177</a:t>
            </a:fld>
            <a:endParaRPr lang="en-US"/>
          </a:p>
        </p:txBody>
      </p:sp>
      <p:sp>
        <p:nvSpPr>
          <p:cNvPr id="201730" name="Rectangle 2"/>
          <p:cNvSpPr>
            <a:spLocks noGrp="1" noChangeArrowheads="1"/>
          </p:cNvSpPr>
          <p:nvPr>
            <p:ph type="title"/>
          </p:nvPr>
        </p:nvSpPr>
        <p:spPr>
          <a:xfrm>
            <a:off x="25400" y="368300"/>
            <a:ext cx="9131300" cy="838200"/>
          </a:xfrm>
        </p:spPr>
        <p:txBody>
          <a:bodyPr/>
          <a:lstStyle/>
          <a:p>
            <a:pPr eaLnBrk="1" hangingPunct="1">
              <a:defRPr/>
            </a:pPr>
            <a:r>
              <a:rPr lang="en-US" dirty="0"/>
              <a:t>The Prophet’s </a:t>
            </a:r>
            <a:r>
              <a:rPr lang="en-US" dirty="0" err="1"/>
              <a:t>Masjid</a:t>
            </a:r>
            <a:r>
              <a:rPr lang="en-US" dirty="0"/>
              <a:t> &amp; Al-</a:t>
            </a:r>
            <a:r>
              <a:rPr lang="en-US" dirty="0" err="1"/>
              <a:t>Baqee</a:t>
            </a:r>
            <a:r>
              <a:rPr lang="en-US" dirty="0"/>
              <a:t>’</a:t>
            </a:r>
            <a:br>
              <a:rPr lang="ar-SA" dirty="0">
                <a:cs typeface="Arial" charset="0"/>
              </a:rPr>
            </a:br>
            <a:r>
              <a:rPr lang="ar-SA" dirty="0">
                <a:cs typeface="Arial" charset="0"/>
              </a:rPr>
              <a:t>المسجد النبوي و البقيع</a:t>
            </a:r>
            <a:endParaRPr lang="en-US" dirty="0">
              <a:cs typeface="Arial" charset="0"/>
            </a:endParaRPr>
          </a:p>
        </p:txBody>
      </p:sp>
      <p:pic>
        <p:nvPicPr>
          <p:cNvPr id="199684" name="Picture 3" descr="E:\Documents and Settings\Administrator\My Documents\Hajj\Madinah\Large_Baqee_Masjid.jpg"/>
          <p:cNvPicPr>
            <a:picLocks noChangeAspect="1" noChangeArrowheads="1"/>
          </p:cNvPicPr>
          <p:nvPr/>
        </p:nvPicPr>
        <p:blipFill>
          <a:blip r:embed="rId3" cstate="print"/>
          <a:srcRect/>
          <a:stretch>
            <a:fillRect/>
          </a:stretch>
        </p:blipFill>
        <p:spPr bwMode="auto">
          <a:xfrm>
            <a:off x="12700" y="2463800"/>
            <a:ext cx="9144000" cy="3962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4"/>
          <p:cNvGrpSpPr>
            <a:grpSpLocks/>
          </p:cNvGrpSpPr>
          <p:nvPr/>
        </p:nvGrpSpPr>
        <p:grpSpPr bwMode="auto">
          <a:xfrm>
            <a:off x="2222500" y="3911600"/>
            <a:ext cx="806450" cy="796925"/>
            <a:chOff x="1392" y="2112"/>
            <a:chExt cx="508" cy="502"/>
          </a:xfrm>
        </p:grpSpPr>
        <p:sp>
          <p:nvSpPr>
            <p:cNvPr id="199704" name="Line 5"/>
            <p:cNvSpPr>
              <a:spLocks noChangeShapeType="1"/>
            </p:cNvSpPr>
            <p:nvPr/>
          </p:nvSpPr>
          <p:spPr bwMode="auto">
            <a:xfrm flipH="1">
              <a:off x="1632" y="2112"/>
              <a:ext cx="240" cy="240"/>
            </a:xfrm>
            <a:prstGeom prst="line">
              <a:avLst/>
            </a:prstGeom>
            <a:noFill/>
            <a:ln w="38100">
              <a:solidFill>
                <a:srgbClr val="66FF33"/>
              </a:solidFill>
              <a:round/>
              <a:headEnd/>
              <a:tailEnd type="triangle" w="med" len="med"/>
            </a:ln>
          </p:spPr>
          <p:txBody>
            <a:bodyPr/>
            <a:lstStyle/>
            <a:p>
              <a:endParaRPr lang="en-US"/>
            </a:p>
          </p:txBody>
        </p:sp>
        <p:sp>
          <p:nvSpPr>
            <p:cNvPr id="199705" name="Text Box 6"/>
            <p:cNvSpPr txBox="1">
              <a:spLocks noChangeArrowheads="1"/>
            </p:cNvSpPr>
            <p:nvPr/>
          </p:nvSpPr>
          <p:spPr bwMode="auto">
            <a:xfrm>
              <a:off x="1392" y="2400"/>
              <a:ext cx="508" cy="214"/>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b="0" dirty="0" err="1">
                  <a:effectLst>
                    <a:outerShdw blurRad="38100" dist="38100" dir="2700000" algn="tl">
                      <a:srgbClr val="000000">
                        <a:alpha val="43137"/>
                      </a:srgbClr>
                    </a:outerShdw>
                  </a:effectLst>
                </a:rPr>
                <a:t>Qiblah</a:t>
              </a:r>
              <a:endParaRPr lang="en-US" b="0" dirty="0">
                <a:effectLst>
                  <a:outerShdw blurRad="38100" dist="38100" dir="2700000" algn="tl">
                    <a:srgbClr val="000000">
                      <a:alpha val="43137"/>
                    </a:srgbClr>
                  </a:outerShdw>
                </a:effectLst>
              </a:endParaRPr>
            </a:p>
          </p:txBody>
        </p:sp>
      </p:grpSp>
      <p:grpSp>
        <p:nvGrpSpPr>
          <p:cNvPr id="3" name="Group 7"/>
          <p:cNvGrpSpPr>
            <a:grpSpLocks/>
          </p:cNvGrpSpPr>
          <p:nvPr/>
        </p:nvGrpSpPr>
        <p:grpSpPr bwMode="auto">
          <a:xfrm>
            <a:off x="927100" y="2006600"/>
            <a:ext cx="2057400" cy="1524000"/>
            <a:chOff x="576" y="912"/>
            <a:chExt cx="1296" cy="960"/>
          </a:xfrm>
        </p:grpSpPr>
        <p:sp>
          <p:nvSpPr>
            <p:cNvPr id="199702" name="Line 8"/>
            <p:cNvSpPr>
              <a:spLocks noChangeShapeType="1"/>
            </p:cNvSpPr>
            <p:nvPr/>
          </p:nvSpPr>
          <p:spPr bwMode="auto">
            <a:xfrm>
              <a:off x="1200" y="1152"/>
              <a:ext cx="672" cy="720"/>
            </a:xfrm>
            <a:prstGeom prst="line">
              <a:avLst/>
            </a:prstGeom>
            <a:noFill/>
            <a:ln w="38100">
              <a:solidFill>
                <a:srgbClr val="FF3300"/>
              </a:solidFill>
              <a:round/>
              <a:headEnd/>
              <a:tailEnd type="triangle" w="med" len="med"/>
            </a:ln>
          </p:spPr>
          <p:txBody>
            <a:bodyPr/>
            <a:lstStyle/>
            <a:p>
              <a:endParaRPr lang="en-US"/>
            </a:p>
          </p:txBody>
        </p:sp>
        <p:sp>
          <p:nvSpPr>
            <p:cNvPr id="199703" name="Text Box 9"/>
            <p:cNvSpPr txBox="1">
              <a:spLocks noChangeArrowheads="1"/>
            </p:cNvSpPr>
            <p:nvPr/>
          </p:nvSpPr>
          <p:spPr bwMode="auto">
            <a:xfrm>
              <a:off x="576" y="912"/>
              <a:ext cx="848" cy="231"/>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000" b="0" dirty="0">
                  <a:effectLst>
                    <a:outerShdw blurRad="38100" dist="38100" dir="2700000" algn="tl">
                      <a:srgbClr val="000000">
                        <a:alpha val="43137"/>
                      </a:srgbClr>
                    </a:outerShdw>
                  </a:effectLst>
                </a:rPr>
                <a:t>The </a:t>
              </a:r>
              <a:r>
                <a:rPr lang="en-US" sz="2000" b="0" dirty="0" err="1">
                  <a:effectLst>
                    <a:outerShdw blurRad="38100" dist="38100" dir="2700000" algn="tl">
                      <a:srgbClr val="000000">
                        <a:alpha val="43137"/>
                      </a:srgbClr>
                    </a:outerShdw>
                  </a:effectLst>
                </a:rPr>
                <a:t>Masjid</a:t>
              </a:r>
              <a:endParaRPr lang="en-US" sz="2000" b="0" dirty="0">
                <a:effectLst>
                  <a:outerShdw blurRad="38100" dist="38100" dir="2700000" algn="tl">
                    <a:srgbClr val="000000">
                      <a:alpha val="43137"/>
                    </a:srgbClr>
                  </a:outerShdw>
                </a:effectLst>
              </a:endParaRPr>
            </a:p>
          </p:txBody>
        </p:sp>
      </p:grpSp>
      <p:grpSp>
        <p:nvGrpSpPr>
          <p:cNvPr id="4" name="Group 10"/>
          <p:cNvGrpSpPr>
            <a:grpSpLocks/>
          </p:cNvGrpSpPr>
          <p:nvPr/>
        </p:nvGrpSpPr>
        <p:grpSpPr bwMode="auto">
          <a:xfrm>
            <a:off x="6629400" y="1828800"/>
            <a:ext cx="1241425" cy="2438400"/>
            <a:chOff x="4176" y="768"/>
            <a:chExt cx="782" cy="1536"/>
          </a:xfrm>
        </p:grpSpPr>
        <p:sp>
          <p:nvSpPr>
            <p:cNvPr id="199700" name="Line 11"/>
            <p:cNvSpPr>
              <a:spLocks noChangeShapeType="1"/>
            </p:cNvSpPr>
            <p:nvPr/>
          </p:nvSpPr>
          <p:spPr bwMode="auto">
            <a:xfrm>
              <a:off x="4560" y="1056"/>
              <a:ext cx="0" cy="1248"/>
            </a:xfrm>
            <a:prstGeom prst="line">
              <a:avLst/>
            </a:prstGeom>
            <a:noFill/>
            <a:ln w="38100">
              <a:solidFill>
                <a:srgbClr val="FF3300"/>
              </a:solidFill>
              <a:round/>
              <a:headEnd/>
              <a:tailEnd type="triangle" w="med" len="med"/>
            </a:ln>
          </p:spPr>
          <p:txBody>
            <a:bodyPr/>
            <a:lstStyle/>
            <a:p>
              <a:endParaRPr lang="en-US"/>
            </a:p>
          </p:txBody>
        </p:sp>
        <p:sp>
          <p:nvSpPr>
            <p:cNvPr id="199701" name="Text Box 12"/>
            <p:cNvSpPr txBox="1">
              <a:spLocks noChangeArrowheads="1"/>
            </p:cNvSpPr>
            <p:nvPr/>
          </p:nvSpPr>
          <p:spPr bwMode="auto">
            <a:xfrm>
              <a:off x="4176" y="768"/>
              <a:ext cx="782" cy="231"/>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000" b="0" dirty="0">
                  <a:effectLst>
                    <a:outerShdw blurRad="38100" dist="38100" dir="2700000" algn="tl">
                      <a:srgbClr val="000000">
                        <a:alpha val="43137"/>
                      </a:srgbClr>
                    </a:outerShdw>
                  </a:effectLst>
                </a:rPr>
                <a:t>Al-</a:t>
              </a:r>
              <a:r>
                <a:rPr lang="en-US" sz="2000" b="0" dirty="0" err="1">
                  <a:effectLst>
                    <a:outerShdw blurRad="38100" dist="38100" dir="2700000" algn="tl">
                      <a:srgbClr val="000000">
                        <a:alpha val="43137"/>
                      </a:srgbClr>
                    </a:outerShdw>
                  </a:effectLst>
                </a:rPr>
                <a:t>Baqee</a:t>
              </a:r>
              <a:r>
                <a:rPr lang="en-US" sz="2000" b="0" dirty="0">
                  <a:effectLst>
                    <a:outerShdw blurRad="38100" dist="38100" dir="2700000" algn="tl">
                      <a:srgbClr val="000000">
                        <a:alpha val="43137"/>
                      </a:srgbClr>
                    </a:outerShdw>
                  </a:effectLst>
                </a:rPr>
                <a:t>’</a:t>
              </a:r>
            </a:p>
          </p:txBody>
        </p:sp>
      </p:grpSp>
      <p:grpSp>
        <p:nvGrpSpPr>
          <p:cNvPr id="5" name="Group 13"/>
          <p:cNvGrpSpPr>
            <a:grpSpLocks/>
          </p:cNvGrpSpPr>
          <p:nvPr/>
        </p:nvGrpSpPr>
        <p:grpSpPr bwMode="auto">
          <a:xfrm>
            <a:off x="4051300" y="2035175"/>
            <a:ext cx="2286000" cy="838200"/>
            <a:chOff x="2544" y="960"/>
            <a:chExt cx="1440" cy="528"/>
          </a:xfrm>
        </p:grpSpPr>
        <p:sp>
          <p:nvSpPr>
            <p:cNvPr id="199698" name="Line 14"/>
            <p:cNvSpPr>
              <a:spLocks noChangeShapeType="1"/>
            </p:cNvSpPr>
            <p:nvPr/>
          </p:nvSpPr>
          <p:spPr bwMode="auto">
            <a:xfrm>
              <a:off x="3024" y="1056"/>
              <a:ext cx="960" cy="432"/>
            </a:xfrm>
            <a:prstGeom prst="line">
              <a:avLst/>
            </a:prstGeom>
            <a:noFill/>
            <a:ln w="38100">
              <a:solidFill>
                <a:srgbClr val="FF3300"/>
              </a:solidFill>
              <a:round/>
              <a:headEnd/>
              <a:tailEnd type="triangle" w="med" len="med"/>
            </a:ln>
          </p:spPr>
          <p:txBody>
            <a:bodyPr/>
            <a:lstStyle/>
            <a:p>
              <a:endParaRPr lang="en-US"/>
            </a:p>
          </p:txBody>
        </p:sp>
        <p:sp>
          <p:nvSpPr>
            <p:cNvPr id="199699" name="Text Box 15"/>
            <p:cNvSpPr txBox="1">
              <a:spLocks noChangeArrowheads="1"/>
            </p:cNvSpPr>
            <p:nvPr/>
          </p:nvSpPr>
          <p:spPr bwMode="auto">
            <a:xfrm>
              <a:off x="2544" y="960"/>
              <a:ext cx="472" cy="231"/>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000" b="0" dirty="0" err="1">
                  <a:effectLst>
                    <a:outerShdw blurRad="38100" dist="38100" dir="2700000" algn="tl">
                      <a:srgbClr val="000000">
                        <a:alpha val="43137"/>
                      </a:srgbClr>
                    </a:outerShdw>
                  </a:effectLst>
                </a:rPr>
                <a:t>Uhud</a:t>
              </a:r>
              <a:endParaRPr lang="en-US" sz="2000" b="0" dirty="0">
                <a:effectLst>
                  <a:outerShdw blurRad="38100" dist="38100" dir="2700000" algn="tl">
                    <a:srgbClr val="000000">
                      <a:alpha val="43137"/>
                    </a:srgbClr>
                  </a:outerShdw>
                </a:effectLst>
              </a:endParaRPr>
            </a:p>
          </p:txBody>
        </p:sp>
      </p:grpSp>
      <p:grpSp>
        <p:nvGrpSpPr>
          <p:cNvPr id="6" name="Group 16"/>
          <p:cNvGrpSpPr>
            <a:grpSpLocks/>
          </p:cNvGrpSpPr>
          <p:nvPr/>
        </p:nvGrpSpPr>
        <p:grpSpPr bwMode="auto">
          <a:xfrm>
            <a:off x="4813300" y="4368800"/>
            <a:ext cx="1143000" cy="823913"/>
            <a:chOff x="3024" y="2400"/>
            <a:chExt cx="720" cy="519"/>
          </a:xfrm>
        </p:grpSpPr>
        <p:sp>
          <p:nvSpPr>
            <p:cNvPr id="199696" name="Line 17"/>
            <p:cNvSpPr>
              <a:spLocks noChangeShapeType="1"/>
            </p:cNvSpPr>
            <p:nvPr/>
          </p:nvSpPr>
          <p:spPr bwMode="auto">
            <a:xfrm flipV="1">
              <a:off x="3456" y="2400"/>
              <a:ext cx="288" cy="240"/>
            </a:xfrm>
            <a:prstGeom prst="line">
              <a:avLst/>
            </a:prstGeom>
            <a:noFill/>
            <a:ln w="38100">
              <a:solidFill>
                <a:srgbClr val="FF3300"/>
              </a:solidFill>
              <a:round/>
              <a:headEnd/>
              <a:tailEnd type="triangle" w="med" len="med"/>
            </a:ln>
          </p:spPr>
          <p:txBody>
            <a:bodyPr/>
            <a:lstStyle/>
            <a:p>
              <a:endParaRPr lang="en-US"/>
            </a:p>
          </p:txBody>
        </p:sp>
        <p:sp>
          <p:nvSpPr>
            <p:cNvPr id="199697" name="Text Box 18"/>
            <p:cNvSpPr txBox="1">
              <a:spLocks noChangeArrowheads="1"/>
            </p:cNvSpPr>
            <p:nvPr/>
          </p:nvSpPr>
          <p:spPr bwMode="auto">
            <a:xfrm>
              <a:off x="3024" y="2688"/>
              <a:ext cx="684" cy="231"/>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000" b="0" dirty="0">
                  <a:effectLst>
                    <a:outerShdw blurRad="38100" dist="38100" dir="2700000" algn="tl">
                      <a:srgbClr val="000000">
                        <a:alpha val="43137"/>
                      </a:srgbClr>
                    </a:outerShdw>
                  </a:effectLst>
                </a:rPr>
                <a:t>Entrance</a:t>
              </a:r>
            </a:p>
          </p:txBody>
        </p:sp>
      </p:grpSp>
      <p:grpSp>
        <p:nvGrpSpPr>
          <p:cNvPr id="7" name="Group 22"/>
          <p:cNvGrpSpPr>
            <a:grpSpLocks/>
          </p:cNvGrpSpPr>
          <p:nvPr/>
        </p:nvGrpSpPr>
        <p:grpSpPr bwMode="auto">
          <a:xfrm>
            <a:off x="2976563" y="4148138"/>
            <a:ext cx="1784350" cy="1335087"/>
            <a:chOff x="1875" y="2613"/>
            <a:chExt cx="1124" cy="841"/>
          </a:xfrm>
        </p:grpSpPr>
        <p:sp>
          <p:nvSpPr>
            <p:cNvPr id="199694" name="Line 20"/>
            <p:cNvSpPr>
              <a:spLocks noChangeShapeType="1"/>
            </p:cNvSpPr>
            <p:nvPr/>
          </p:nvSpPr>
          <p:spPr bwMode="auto">
            <a:xfrm flipH="1" flipV="1">
              <a:off x="2087" y="2613"/>
              <a:ext cx="293" cy="585"/>
            </a:xfrm>
            <a:prstGeom prst="line">
              <a:avLst/>
            </a:prstGeom>
            <a:noFill/>
            <a:ln w="38100">
              <a:solidFill>
                <a:srgbClr val="FF3300"/>
              </a:solidFill>
              <a:round/>
              <a:headEnd/>
              <a:tailEnd type="triangle" w="med" len="med"/>
            </a:ln>
          </p:spPr>
          <p:txBody>
            <a:bodyPr/>
            <a:lstStyle/>
            <a:p>
              <a:endParaRPr lang="en-US"/>
            </a:p>
          </p:txBody>
        </p:sp>
        <p:sp>
          <p:nvSpPr>
            <p:cNvPr id="199695" name="Text Box 21"/>
            <p:cNvSpPr txBox="1">
              <a:spLocks noChangeArrowheads="1"/>
            </p:cNvSpPr>
            <p:nvPr/>
          </p:nvSpPr>
          <p:spPr bwMode="auto">
            <a:xfrm>
              <a:off x="1875" y="3223"/>
              <a:ext cx="1124" cy="231"/>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000" b="0" dirty="0">
                  <a:effectLst>
                    <a:outerShdw blurRad="38100" dist="38100" dir="2700000" algn="tl">
                      <a:srgbClr val="000000">
                        <a:alpha val="43137"/>
                      </a:srgbClr>
                    </a:outerShdw>
                  </a:effectLst>
                </a:rPr>
                <a:t>Al-</a:t>
              </a:r>
              <a:r>
                <a:rPr lang="en-US" sz="2000" b="0" dirty="0" err="1">
                  <a:effectLst>
                    <a:outerShdw blurRad="38100" dist="38100" dir="2700000" algn="tl">
                      <a:srgbClr val="000000">
                        <a:alpha val="43137"/>
                      </a:srgbClr>
                    </a:outerShdw>
                  </a:effectLst>
                </a:rPr>
                <a:t>Baqee</a:t>
              </a:r>
              <a:r>
                <a:rPr lang="en-US" sz="2000" b="0" dirty="0">
                  <a:effectLst>
                    <a:outerShdw blurRad="38100" dist="38100" dir="2700000" algn="tl">
                      <a:srgbClr val="000000">
                        <a:alpha val="43137"/>
                      </a:srgbClr>
                    </a:outerShdw>
                  </a:effectLst>
                </a:rPr>
                <a:t>’ Gate</a:t>
              </a:r>
            </a:p>
          </p:txBody>
        </p:sp>
      </p:grpSp>
      <p:grpSp>
        <p:nvGrpSpPr>
          <p:cNvPr id="8" name="Group 26"/>
          <p:cNvGrpSpPr>
            <a:grpSpLocks/>
          </p:cNvGrpSpPr>
          <p:nvPr/>
        </p:nvGrpSpPr>
        <p:grpSpPr bwMode="auto">
          <a:xfrm>
            <a:off x="82550" y="3360738"/>
            <a:ext cx="2192338" cy="508000"/>
            <a:chOff x="52" y="2117"/>
            <a:chExt cx="1381" cy="320"/>
          </a:xfrm>
        </p:grpSpPr>
        <p:sp>
          <p:nvSpPr>
            <p:cNvPr id="199692" name="Line 24"/>
            <p:cNvSpPr>
              <a:spLocks noChangeShapeType="1"/>
            </p:cNvSpPr>
            <p:nvPr/>
          </p:nvSpPr>
          <p:spPr bwMode="auto">
            <a:xfrm>
              <a:off x="1053" y="2368"/>
              <a:ext cx="380" cy="69"/>
            </a:xfrm>
            <a:prstGeom prst="line">
              <a:avLst/>
            </a:prstGeom>
            <a:noFill/>
            <a:ln w="38100">
              <a:solidFill>
                <a:srgbClr val="FF3300"/>
              </a:solidFill>
              <a:round/>
              <a:headEnd/>
              <a:tailEnd type="triangle" w="med" len="med"/>
            </a:ln>
          </p:spPr>
          <p:txBody>
            <a:bodyPr/>
            <a:lstStyle/>
            <a:p>
              <a:endParaRPr lang="en-US"/>
            </a:p>
          </p:txBody>
        </p:sp>
        <p:sp>
          <p:nvSpPr>
            <p:cNvPr id="199693" name="Text Box 25"/>
            <p:cNvSpPr txBox="1">
              <a:spLocks noChangeArrowheads="1"/>
            </p:cNvSpPr>
            <p:nvPr/>
          </p:nvSpPr>
          <p:spPr bwMode="auto">
            <a:xfrm>
              <a:off x="52" y="2117"/>
              <a:ext cx="1079" cy="231"/>
            </a:xfrm>
            <a:prstGeom prst="rect">
              <a:avLst/>
            </a:prstGeom>
            <a:solidFill>
              <a:schemeClr val="accent2"/>
            </a:solid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000" b="0" dirty="0" err="1">
                  <a:effectLst>
                    <a:outerShdw blurRad="38100" dist="38100" dir="2700000" algn="tl">
                      <a:srgbClr val="000000">
                        <a:alpha val="43137"/>
                      </a:srgbClr>
                    </a:outerShdw>
                  </a:effectLst>
                </a:rPr>
                <a:t>Assalaam</a:t>
              </a:r>
              <a:r>
                <a:rPr lang="en-US" sz="2000" b="0" dirty="0">
                  <a:effectLst>
                    <a:outerShdw blurRad="38100" dist="38100" dir="2700000" algn="tl">
                      <a:srgbClr val="000000">
                        <a:alpha val="43137"/>
                      </a:srgbClr>
                    </a:outerShdw>
                  </a:effectLst>
                </a:rPr>
                <a:t> Gate</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4"/>
          <p:cNvSpPr>
            <a:spLocks noGrp="1"/>
          </p:cNvSpPr>
          <p:nvPr>
            <p:ph type="sldNum" sz="quarter" idx="12"/>
          </p:nvPr>
        </p:nvSpPr>
        <p:spPr>
          <a:noFill/>
        </p:spPr>
        <p:txBody>
          <a:bodyPr/>
          <a:lstStyle/>
          <a:p>
            <a:fld id="{40BCB537-EBF5-4B89-ADA0-7986AF321D0F}" type="slidenum">
              <a:rPr lang="en-US"/>
              <a:pPr/>
              <a:t>178</a:t>
            </a:fld>
            <a:endParaRPr lang="en-US"/>
          </a:p>
        </p:txBody>
      </p:sp>
      <p:sp>
        <p:nvSpPr>
          <p:cNvPr id="460802" name="Rectangle 2"/>
          <p:cNvSpPr>
            <a:spLocks noGrp="1" noChangeArrowheads="1"/>
          </p:cNvSpPr>
          <p:nvPr>
            <p:ph type="title"/>
          </p:nvPr>
        </p:nvSpPr>
        <p:spPr>
          <a:xfrm>
            <a:off x="685800" y="2636838"/>
            <a:ext cx="7772400" cy="838200"/>
          </a:xfrm>
        </p:spPr>
        <p:txBody>
          <a:bodyPr/>
          <a:lstStyle/>
          <a:p>
            <a:pPr eaLnBrk="1" hangingPunct="1">
              <a:defRPr/>
            </a:pPr>
            <a:r>
              <a:rPr lang="en-US" sz="4800" dirty="0" err="1"/>
              <a:t>Madina</a:t>
            </a:r>
            <a:r>
              <a:rPr lang="en-US" sz="4800" dirty="0"/>
              <a:t>…</a:t>
            </a:r>
          </a:p>
        </p:txBody>
      </p:sp>
    </p:spTree>
  </p:cSld>
  <p:clrMapOvr>
    <a:masterClrMapping/>
  </p:clrMapOvr>
  <p:transition advTm="2000">
    <p:pull/>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Number Placeholder 4"/>
          <p:cNvSpPr>
            <a:spLocks noGrp="1"/>
          </p:cNvSpPr>
          <p:nvPr>
            <p:ph type="sldNum" sz="quarter" idx="12"/>
          </p:nvPr>
        </p:nvSpPr>
        <p:spPr>
          <a:noFill/>
        </p:spPr>
        <p:txBody>
          <a:bodyPr/>
          <a:lstStyle/>
          <a:p>
            <a:fld id="{13D9D1A0-B466-489C-8845-B13D783830FE}" type="slidenum">
              <a:rPr lang="en-US"/>
              <a:pPr/>
              <a:t>179</a:t>
            </a:fld>
            <a:endParaRPr lang="en-US"/>
          </a:p>
        </p:txBody>
      </p:sp>
      <p:sp>
        <p:nvSpPr>
          <p:cNvPr id="173061" name="Text Box 4"/>
          <p:cNvSpPr txBox="1">
            <a:spLocks noChangeArrowheads="1"/>
          </p:cNvSpPr>
          <p:nvPr/>
        </p:nvSpPr>
        <p:spPr bwMode="auto">
          <a:xfrm>
            <a:off x="3762612" y="6347923"/>
            <a:ext cx="1618776" cy="395749"/>
          </a:xfrm>
          <a:prstGeom prst="rect">
            <a:avLst/>
          </a:prstGeom>
          <a:noFill/>
          <a:ln w="12700">
            <a:noFill/>
            <a:miter lim="800000"/>
            <a:headEnd/>
            <a:tailEnd/>
          </a:ln>
        </p:spPr>
        <p:txBody>
          <a:bodyPr wrap="none">
            <a:spAutoFit/>
          </a:bodyPr>
          <a:lstStyle/>
          <a:p>
            <a:pPr algn="l">
              <a:lnSpc>
                <a:spcPct val="120000"/>
              </a:lnSpc>
            </a:pPr>
            <a:r>
              <a:rPr lang="en-US" b="0" i="1" dirty="0"/>
              <a:t>New Umbrellas</a:t>
            </a:r>
          </a:p>
        </p:txBody>
      </p:sp>
      <p:pic>
        <p:nvPicPr>
          <p:cNvPr id="7" name="Picture 6" descr="Unfolded Umbrellas.jpg"/>
          <p:cNvPicPr>
            <a:picLocks noChangeAspect="1"/>
          </p:cNvPicPr>
          <p:nvPr/>
        </p:nvPicPr>
        <p:blipFill>
          <a:blip r:embed="rId3" cstate="print"/>
          <a:stretch>
            <a:fillRect/>
          </a:stretch>
        </p:blipFill>
        <p:spPr>
          <a:xfrm>
            <a:off x="427155" y="89264"/>
            <a:ext cx="8289691" cy="6217268"/>
          </a:xfrm>
          <a:prstGeom prst="rect">
            <a:avLst/>
          </a:prstGeom>
        </p:spPr>
      </p:pic>
    </p:spTree>
  </p:cSld>
  <p:clrMapOvr>
    <a:masterClrMapping/>
  </p:clrMapOvr>
  <p:transition advTm="2000">
    <p:pull/>
  </p:transition>
</p:sld>
</file>

<file path=ppt/slides/slide18.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50178" name="Slide Number Placeholder 4"/>
          <p:cNvSpPr>
            <a:spLocks noGrp="1"/>
          </p:cNvSpPr>
          <p:nvPr>
            <p:ph type="sldNum" sz="quarter" idx="12"/>
          </p:nvPr>
        </p:nvSpPr>
        <p:spPr>
          <a:noFill/>
        </p:spPr>
        <p:txBody>
          <a:bodyPr/>
          <a:lstStyle/>
          <a:p>
            <a:fld id="{7BFB7C5E-78E6-42A9-B793-DB0CCBBA4703}" type="slidenum">
              <a:rPr lang="en-US"/>
              <a:pPr/>
              <a:t>18</a:t>
            </a:fld>
            <a:endParaRPr lang="en-US"/>
          </a:p>
        </p:txBody>
      </p:sp>
      <p:grpSp>
        <p:nvGrpSpPr>
          <p:cNvPr id="2" name="Group 1059"/>
          <p:cNvGrpSpPr>
            <a:grpSpLocks/>
          </p:cNvGrpSpPr>
          <p:nvPr/>
        </p:nvGrpSpPr>
        <p:grpSpPr bwMode="auto">
          <a:xfrm>
            <a:off x="1066800" y="914400"/>
            <a:ext cx="7316788" cy="5449888"/>
            <a:chOff x="672" y="672"/>
            <a:chExt cx="4609" cy="3433"/>
          </a:xfrm>
        </p:grpSpPr>
        <p:sp>
          <p:nvSpPr>
            <p:cNvPr id="50208" name="Freeform 1045"/>
            <p:cNvSpPr>
              <a:spLocks/>
            </p:cNvSpPr>
            <p:nvPr/>
          </p:nvSpPr>
          <p:spPr bwMode="auto">
            <a:xfrm>
              <a:off x="1415" y="864"/>
              <a:ext cx="2502" cy="2968"/>
            </a:xfrm>
            <a:custGeom>
              <a:avLst/>
              <a:gdLst>
                <a:gd name="T0" fmla="*/ 920 w 2424"/>
                <a:gd name="T1" fmla="*/ 8 h 2968"/>
                <a:gd name="T2" fmla="*/ 248 w 2424"/>
                <a:gd name="T3" fmla="*/ 776 h 2968"/>
                <a:gd name="T4" fmla="*/ 8 w 2424"/>
                <a:gd name="T5" fmla="*/ 1736 h 2968"/>
                <a:gd name="T6" fmla="*/ 200 w 2424"/>
                <a:gd name="T7" fmla="*/ 2600 h 2968"/>
                <a:gd name="T8" fmla="*/ 824 w 2424"/>
                <a:gd name="T9" fmla="*/ 2936 h 2968"/>
                <a:gd name="T10" fmla="*/ 1784 w 2424"/>
                <a:gd name="T11" fmla="*/ 2792 h 2968"/>
                <a:gd name="T12" fmla="*/ 2360 w 2424"/>
                <a:gd name="T13" fmla="*/ 2024 h 2968"/>
                <a:gd name="T14" fmla="*/ 2168 w 2424"/>
                <a:gd name="T15" fmla="*/ 1496 h 2968"/>
                <a:gd name="T16" fmla="*/ 1784 w 2424"/>
                <a:gd name="T17" fmla="*/ 728 h 2968"/>
                <a:gd name="T18" fmla="*/ 920 w 2424"/>
                <a:gd name="T19" fmla="*/ 8 h 2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24"/>
                <a:gd name="T31" fmla="*/ 0 h 2968"/>
                <a:gd name="T32" fmla="*/ 2424 w 2424"/>
                <a:gd name="T33" fmla="*/ 2968 h 2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24" h="2968">
                  <a:moveTo>
                    <a:pt x="920" y="8"/>
                  </a:moveTo>
                  <a:cubicBezTo>
                    <a:pt x="664" y="16"/>
                    <a:pt x="400" y="488"/>
                    <a:pt x="248" y="776"/>
                  </a:cubicBezTo>
                  <a:cubicBezTo>
                    <a:pt x="96" y="1064"/>
                    <a:pt x="16" y="1432"/>
                    <a:pt x="8" y="1736"/>
                  </a:cubicBezTo>
                  <a:cubicBezTo>
                    <a:pt x="0" y="2040"/>
                    <a:pt x="64" y="2400"/>
                    <a:pt x="200" y="2600"/>
                  </a:cubicBezTo>
                  <a:cubicBezTo>
                    <a:pt x="336" y="2800"/>
                    <a:pt x="560" y="2904"/>
                    <a:pt x="824" y="2936"/>
                  </a:cubicBezTo>
                  <a:cubicBezTo>
                    <a:pt x="1088" y="2968"/>
                    <a:pt x="1528" y="2944"/>
                    <a:pt x="1784" y="2792"/>
                  </a:cubicBezTo>
                  <a:cubicBezTo>
                    <a:pt x="2040" y="2640"/>
                    <a:pt x="2296" y="2240"/>
                    <a:pt x="2360" y="2024"/>
                  </a:cubicBezTo>
                  <a:cubicBezTo>
                    <a:pt x="2424" y="1808"/>
                    <a:pt x="2264" y="1712"/>
                    <a:pt x="2168" y="1496"/>
                  </a:cubicBezTo>
                  <a:cubicBezTo>
                    <a:pt x="2072" y="1280"/>
                    <a:pt x="1992" y="976"/>
                    <a:pt x="1784" y="728"/>
                  </a:cubicBezTo>
                  <a:cubicBezTo>
                    <a:pt x="1576" y="480"/>
                    <a:pt x="1176" y="0"/>
                    <a:pt x="920" y="8"/>
                  </a:cubicBezTo>
                  <a:close/>
                </a:path>
              </a:pathLst>
            </a:custGeom>
            <a:solidFill>
              <a:srgbClr val="99CCFF"/>
            </a:solidFill>
            <a:ln w="9525">
              <a:solidFill>
                <a:schemeClr val="tx2"/>
              </a:solidFill>
              <a:round/>
              <a:headEnd/>
              <a:tailEnd/>
            </a:ln>
          </p:spPr>
          <p:txBody>
            <a:bodyPr/>
            <a:lstStyle/>
            <a:p>
              <a:endParaRPr lang="en-US"/>
            </a:p>
          </p:txBody>
        </p:sp>
        <p:sp>
          <p:nvSpPr>
            <p:cNvPr id="50209" name="Oval 1046"/>
            <p:cNvSpPr>
              <a:spLocks noChangeArrowheads="1"/>
            </p:cNvSpPr>
            <p:nvPr/>
          </p:nvSpPr>
          <p:spPr bwMode="auto">
            <a:xfrm>
              <a:off x="2307" y="816"/>
              <a:ext cx="99" cy="96"/>
            </a:xfrm>
            <a:prstGeom prst="ellipse">
              <a:avLst/>
            </a:prstGeom>
            <a:solidFill>
              <a:schemeClr val="tx2"/>
            </a:solidFill>
            <a:ln w="9525">
              <a:solidFill>
                <a:schemeClr val="tx1"/>
              </a:solidFill>
              <a:round/>
              <a:headEnd/>
              <a:tailEnd/>
            </a:ln>
          </p:spPr>
          <p:txBody>
            <a:bodyPr wrap="none" anchor="ctr"/>
            <a:lstStyle/>
            <a:p>
              <a:endParaRPr lang="en-US"/>
            </a:p>
          </p:txBody>
        </p:sp>
        <p:sp>
          <p:nvSpPr>
            <p:cNvPr id="50210" name="Oval 1047"/>
            <p:cNvSpPr>
              <a:spLocks noChangeArrowheads="1"/>
            </p:cNvSpPr>
            <p:nvPr/>
          </p:nvSpPr>
          <p:spPr bwMode="auto">
            <a:xfrm>
              <a:off x="1613" y="1584"/>
              <a:ext cx="99" cy="96"/>
            </a:xfrm>
            <a:prstGeom prst="ellipse">
              <a:avLst/>
            </a:prstGeom>
            <a:solidFill>
              <a:schemeClr val="tx2"/>
            </a:solidFill>
            <a:ln w="9525">
              <a:solidFill>
                <a:schemeClr val="tx1"/>
              </a:solidFill>
              <a:round/>
              <a:headEnd/>
              <a:tailEnd/>
            </a:ln>
          </p:spPr>
          <p:txBody>
            <a:bodyPr wrap="none" anchor="ctr"/>
            <a:lstStyle/>
            <a:p>
              <a:endParaRPr lang="en-US"/>
            </a:p>
          </p:txBody>
        </p:sp>
        <p:sp>
          <p:nvSpPr>
            <p:cNvPr id="50211" name="Oval 1048"/>
            <p:cNvSpPr>
              <a:spLocks noChangeArrowheads="1"/>
            </p:cNvSpPr>
            <p:nvPr/>
          </p:nvSpPr>
          <p:spPr bwMode="auto">
            <a:xfrm>
              <a:off x="3793" y="2592"/>
              <a:ext cx="99" cy="96"/>
            </a:xfrm>
            <a:prstGeom prst="ellipse">
              <a:avLst/>
            </a:prstGeom>
            <a:solidFill>
              <a:schemeClr val="tx2"/>
            </a:solidFill>
            <a:ln w="9525">
              <a:solidFill>
                <a:schemeClr val="tx1"/>
              </a:solidFill>
              <a:round/>
              <a:headEnd/>
              <a:tailEnd/>
            </a:ln>
          </p:spPr>
          <p:txBody>
            <a:bodyPr wrap="none" anchor="ctr"/>
            <a:lstStyle/>
            <a:p>
              <a:endParaRPr lang="en-US"/>
            </a:p>
          </p:txBody>
        </p:sp>
        <p:sp>
          <p:nvSpPr>
            <p:cNvPr id="50212" name="Oval 1049"/>
            <p:cNvSpPr>
              <a:spLocks noChangeArrowheads="1"/>
            </p:cNvSpPr>
            <p:nvPr/>
          </p:nvSpPr>
          <p:spPr bwMode="auto">
            <a:xfrm>
              <a:off x="3545" y="2112"/>
              <a:ext cx="99" cy="96"/>
            </a:xfrm>
            <a:prstGeom prst="ellipse">
              <a:avLst/>
            </a:prstGeom>
            <a:solidFill>
              <a:schemeClr val="tx2"/>
            </a:solidFill>
            <a:ln w="9525">
              <a:solidFill>
                <a:schemeClr val="tx1"/>
              </a:solidFill>
              <a:round/>
              <a:headEnd/>
              <a:tailEnd/>
            </a:ln>
          </p:spPr>
          <p:txBody>
            <a:bodyPr wrap="none" anchor="ctr"/>
            <a:lstStyle/>
            <a:p>
              <a:endParaRPr lang="en-US"/>
            </a:p>
          </p:txBody>
        </p:sp>
        <p:sp>
          <p:nvSpPr>
            <p:cNvPr id="50213" name="Oval 1050"/>
            <p:cNvSpPr>
              <a:spLocks noChangeArrowheads="1"/>
            </p:cNvSpPr>
            <p:nvPr/>
          </p:nvSpPr>
          <p:spPr bwMode="auto">
            <a:xfrm>
              <a:off x="2208" y="3744"/>
              <a:ext cx="99" cy="96"/>
            </a:xfrm>
            <a:prstGeom prst="ellipse">
              <a:avLst/>
            </a:prstGeom>
            <a:solidFill>
              <a:schemeClr val="tx2"/>
            </a:solidFill>
            <a:ln w="9525">
              <a:solidFill>
                <a:schemeClr val="tx1"/>
              </a:solidFill>
              <a:round/>
              <a:headEnd/>
              <a:tailEnd/>
            </a:ln>
          </p:spPr>
          <p:txBody>
            <a:bodyPr wrap="none" anchor="ctr"/>
            <a:lstStyle/>
            <a:p>
              <a:endParaRPr lang="en-US"/>
            </a:p>
          </p:txBody>
        </p:sp>
        <p:sp>
          <p:nvSpPr>
            <p:cNvPr id="50214" name="Text Box 1051"/>
            <p:cNvSpPr txBox="1">
              <a:spLocks noChangeArrowheads="1"/>
            </p:cNvSpPr>
            <p:nvPr/>
          </p:nvSpPr>
          <p:spPr bwMode="auto">
            <a:xfrm>
              <a:off x="2455" y="672"/>
              <a:ext cx="1326" cy="265"/>
            </a:xfrm>
            <a:prstGeom prst="rect">
              <a:avLst/>
            </a:prstGeom>
            <a:noFill/>
            <a:ln w="9525">
              <a:noFill/>
              <a:miter lim="800000"/>
              <a:headEnd/>
              <a:tailEnd/>
            </a:ln>
          </p:spPr>
          <p:txBody>
            <a:bodyPr wrap="none">
              <a:spAutoFit/>
            </a:bodyPr>
            <a:lstStyle/>
            <a:p>
              <a:pPr algn="l">
                <a:lnSpc>
                  <a:spcPct val="90000"/>
                </a:lnSpc>
                <a:buClr>
                  <a:schemeClr val="accent2"/>
                </a:buClr>
                <a:buSzPct val="80000"/>
                <a:buFont typeface="Wingdings" pitchFamily="2" charset="2"/>
                <a:buNone/>
              </a:pPr>
              <a:r>
                <a:rPr lang="en-US" sz="2400" b="0"/>
                <a:t>Dhu-l Hulayfah</a:t>
              </a:r>
            </a:p>
          </p:txBody>
        </p:sp>
        <p:sp>
          <p:nvSpPr>
            <p:cNvPr id="50215" name="Text Box 1052"/>
            <p:cNvSpPr txBox="1">
              <a:spLocks noChangeArrowheads="1"/>
            </p:cNvSpPr>
            <p:nvPr/>
          </p:nvSpPr>
          <p:spPr bwMode="auto">
            <a:xfrm>
              <a:off x="672" y="1488"/>
              <a:ext cx="911" cy="265"/>
            </a:xfrm>
            <a:prstGeom prst="rect">
              <a:avLst/>
            </a:prstGeom>
            <a:noFill/>
            <a:ln w="9525">
              <a:noFill/>
              <a:miter lim="800000"/>
              <a:headEnd/>
              <a:tailEnd/>
            </a:ln>
          </p:spPr>
          <p:txBody>
            <a:bodyPr wrap="none">
              <a:spAutoFit/>
            </a:bodyPr>
            <a:lstStyle/>
            <a:p>
              <a:pPr algn="l">
                <a:lnSpc>
                  <a:spcPct val="90000"/>
                </a:lnSpc>
                <a:buClr>
                  <a:schemeClr val="accent2"/>
                </a:buClr>
                <a:buSzPct val="80000"/>
                <a:buFont typeface="Wingdings" pitchFamily="2" charset="2"/>
                <a:buNone/>
              </a:pPr>
              <a:r>
                <a:rPr lang="en-US" sz="2400" b="0"/>
                <a:t>Al JuHfah</a:t>
              </a:r>
            </a:p>
          </p:txBody>
        </p:sp>
        <p:sp>
          <p:nvSpPr>
            <p:cNvPr id="50216" name="Text Box 1053"/>
            <p:cNvSpPr txBox="1">
              <a:spLocks noChangeArrowheads="1"/>
            </p:cNvSpPr>
            <p:nvPr/>
          </p:nvSpPr>
          <p:spPr bwMode="auto">
            <a:xfrm>
              <a:off x="3644" y="1968"/>
              <a:ext cx="921" cy="265"/>
            </a:xfrm>
            <a:prstGeom prst="rect">
              <a:avLst/>
            </a:prstGeom>
            <a:noFill/>
            <a:ln w="9525">
              <a:noFill/>
              <a:miter lim="800000"/>
              <a:headEnd/>
              <a:tailEnd/>
            </a:ln>
          </p:spPr>
          <p:txBody>
            <a:bodyPr wrap="none">
              <a:spAutoFit/>
            </a:bodyPr>
            <a:lstStyle/>
            <a:p>
              <a:pPr algn="l">
                <a:lnSpc>
                  <a:spcPct val="90000"/>
                </a:lnSpc>
                <a:buClr>
                  <a:schemeClr val="accent2"/>
                </a:buClr>
                <a:buSzPct val="80000"/>
                <a:buFont typeface="Wingdings" pitchFamily="2" charset="2"/>
                <a:buNone/>
              </a:pPr>
              <a:r>
                <a:rPr lang="en-US" sz="2400" b="0"/>
                <a:t>Dhatu ‘Irq</a:t>
              </a:r>
            </a:p>
          </p:txBody>
        </p:sp>
        <p:sp>
          <p:nvSpPr>
            <p:cNvPr id="50217" name="Text Box 1054"/>
            <p:cNvSpPr txBox="1">
              <a:spLocks noChangeArrowheads="1"/>
            </p:cNvSpPr>
            <p:nvPr/>
          </p:nvSpPr>
          <p:spPr bwMode="auto">
            <a:xfrm>
              <a:off x="3892" y="2496"/>
              <a:ext cx="1389" cy="265"/>
            </a:xfrm>
            <a:prstGeom prst="rect">
              <a:avLst/>
            </a:prstGeom>
            <a:noFill/>
            <a:ln w="9525">
              <a:noFill/>
              <a:miter lim="800000"/>
              <a:headEnd/>
              <a:tailEnd/>
            </a:ln>
          </p:spPr>
          <p:txBody>
            <a:bodyPr wrap="none">
              <a:spAutoFit/>
            </a:bodyPr>
            <a:lstStyle/>
            <a:p>
              <a:pPr algn="l">
                <a:lnSpc>
                  <a:spcPct val="90000"/>
                </a:lnSpc>
                <a:buClr>
                  <a:schemeClr val="accent2"/>
                </a:buClr>
                <a:buSzPct val="80000"/>
                <a:buFont typeface="Wingdings" pitchFamily="2" charset="2"/>
                <a:buNone/>
              </a:pPr>
              <a:r>
                <a:rPr lang="en-US" sz="2400" b="0"/>
                <a:t>Qarnu-l Manazil</a:t>
              </a:r>
            </a:p>
          </p:txBody>
        </p:sp>
        <p:sp>
          <p:nvSpPr>
            <p:cNvPr id="50218" name="Text Box 1055"/>
            <p:cNvSpPr txBox="1">
              <a:spLocks noChangeArrowheads="1"/>
            </p:cNvSpPr>
            <p:nvPr/>
          </p:nvSpPr>
          <p:spPr bwMode="auto">
            <a:xfrm>
              <a:off x="1811" y="3840"/>
              <a:ext cx="914" cy="265"/>
            </a:xfrm>
            <a:prstGeom prst="rect">
              <a:avLst/>
            </a:prstGeom>
            <a:noFill/>
            <a:ln w="9525">
              <a:noFill/>
              <a:miter lim="800000"/>
              <a:headEnd/>
              <a:tailEnd/>
            </a:ln>
          </p:spPr>
          <p:txBody>
            <a:bodyPr wrap="none">
              <a:spAutoFit/>
            </a:bodyPr>
            <a:lstStyle/>
            <a:p>
              <a:pPr algn="l">
                <a:lnSpc>
                  <a:spcPct val="90000"/>
                </a:lnSpc>
                <a:buClr>
                  <a:schemeClr val="accent2"/>
                </a:buClr>
                <a:buSzPct val="80000"/>
                <a:buFont typeface="Wingdings" pitchFamily="2" charset="2"/>
                <a:buNone/>
              </a:pPr>
              <a:r>
                <a:rPr lang="en-US" sz="2400" b="0"/>
                <a:t>Yalamlam</a:t>
              </a:r>
            </a:p>
          </p:txBody>
        </p:sp>
      </p:grpSp>
      <p:grpSp>
        <p:nvGrpSpPr>
          <p:cNvPr id="3" name="Group 1076"/>
          <p:cNvGrpSpPr>
            <a:grpSpLocks/>
          </p:cNvGrpSpPr>
          <p:nvPr/>
        </p:nvGrpSpPr>
        <p:grpSpPr bwMode="auto">
          <a:xfrm>
            <a:off x="1223963" y="3886200"/>
            <a:ext cx="1219200" cy="420688"/>
            <a:chOff x="771" y="2448"/>
            <a:chExt cx="768" cy="265"/>
          </a:xfrm>
        </p:grpSpPr>
        <p:sp>
          <p:nvSpPr>
            <p:cNvPr id="50206" name="Oval 1056"/>
            <p:cNvSpPr>
              <a:spLocks noChangeArrowheads="1"/>
            </p:cNvSpPr>
            <p:nvPr/>
          </p:nvSpPr>
          <p:spPr bwMode="auto">
            <a:xfrm>
              <a:off x="1440" y="2544"/>
              <a:ext cx="99" cy="96"/>
            </a:xfrm>
            <a:prstGeom prst="ellipse">
              <a:avLst/>
            </a:prstGeom>
            <a:solidFill>
              <a:schemeClr val="bg2"/>
            </a:solidFill>
            <a:ln w="9525">
              <a:solidFill>
                <a:schemeClr val="tx1"/>
              </a:solidFill>
              <a:round/>
              <a:headEnd/>
              <a:tailEnd/>
            </a:ln>
          </p:spPr>
          <p:txBody>
            <a:bodyPr wrap="none" anchor="ctr"/>
            <a:lstStyle/>
            <a:p>
              <a:endParaRPr lang="en-US"/>
            </a:p>
          </p:txBody>
        </p:sp>
        <p:sp>
          <p:nvSpPr>
            <p:cNvPr id="50207" name="Text Box 1057"/>
            <p:cNvSpPr txBox="1">
              <a:spLocks noChangeArrowheads="1"/>
            </p:cNvSpPr>
            <p:nvPr/>
          </p:nvSpPr>
          <p:spPr bwMode="auto">
            <a:xfrm>
              <a:off x="771" y="2448"/>
              <a:ext cx="649" cy="265"/>
            </a:xfrm>
            <a:prstGeom prst="rect">
              <a:avLst/>
            </a:prstGeom>
            <a:noFill/>
            <a:ln w="9525">
              <a:noFill/>
              <a:miter lim="800000"/>
              <a:headEnd/>
              <a:tailEnd/>
            </a:ln>
          </p:spPr>
          <p:txBody>
            <a:bodyPr wrap="none">
              <a:spAutoFit/>
            </a:bodyPr>
            <a:lstStyle/>
            <a:p>
              <a:pPr algn="l">
                <a:lnSpc>
                  <a:spcPct val="90000"/>
                </a:lnSpc>
                <a:buClr>
                  <a:schemeClr val="accent2"/>
                </a:buClr>
                <a:buSzPct val="80000"/>
                <a:buFont typeface="Wingdings" pitchFamily="2" charset="2"/>
                <a:buNone/>
              </a:pPr>
              <a:r>
                <a:rPr lang="en-US" sz="2400" b="0">
                  <a:solidFill>
                    <a:srgbClr val="FFCCCC"/>
                  </a:solidFill>
                </a:rPr>
                <a:t>Jeddah</a:t>
              </a:r>
            </a:p>
          </p:txBody>
        </p:sp>
      </p:grpSp>
      <p:sp>
        <p:nvSpPr>
          <p:cNvPr id="212994" name="Rectangle 1026"/>
          <p:cNvSpPr>
            <a:spLocks noGrp="1" noChangeArrowheads="1"/>
          </p:cNvSpPr>
          <p:nvPr>
            <p:ph type="title"/>
          </p:nvPr>
        </p:nvSpPr>
        <p:spPr>
          <a:xfrm>
            <a:off x="609600" y="0"/>
            <a:ext cx="8229600" cy="838200"/>
          </a:xfrm>
        </p:spPr>
        <p:txBody>
          <a:bodyPr/>
          <a:lstStyle/>
          <a:p>
            <a:pPr eaLnBrk="1" hangingPunct="1">
              <a:defRPr/>
            </a:pPr>
            <a:r>
              <a:rPr lang="en-US" dirty="0" err="1"/>
              <a:t>Mawaqeet</a:t>
            </a:r>
            <a:r>
              <a:rPr lang="en-US" dirty="0"/>
              <a:t> &amp; </a:t>
            </a:r>
            <a:r>
              <a:rPr lang="en-US" dirty="0" err="1"/>
              <a:t>Haram</a:t>
            </a:r>
            <a:r>
              <a:rPr lang="en-US" dirty="0"/>
              <a:t> of Makkah</a:t>
            </a:r>
          </a:p>
        </p:txBody>
      </p:sp>
      <p:sp>
        <p:nvSpPr>
          <p:cNvPr id="50182" name="Text Box 1060"/>
          <p:cNvSpPr txBox="1">
            <a:spLocks noChangeArrowheads="1"/>
          </p:cNvSpPr>
          <p:nvPr/>
        </p:nvSpPr>
        <p:spPr bwMode="auto">
          <a:xfrm>
            <a:off x="4670425" y="6569075"/>
            <a:ext cx="3849688" cy="284163"/>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i="1">
                <a:solidFill>
                  <a:schemeClr val="folHlink"/>
                </a:solidFill>
              </a:rPr>
              <a:t>Note</a:t>
            </a:r>
            <a:r>
              <a:rPr lang="en-US" sz="1400" b="0" i="1"/>
              <a:t>: for illustration purposes only, does not scale.</a:t>
            </a:r>
          </a:p>
        </p:txBody>
      </p:sp>
      <p:grpSp>
        <p:nvGrpSpPr>
          <p:cNvPr id="4" name="Group 1063"/>
          <p:cNvGrpSpPr>
            <a:grpSpLocks/>
          </p:cNvGrpSpPr>
          <p:nvPr/>
        </p:nvGrpSpPr>
        <p:grpSpPr bwMode="auto">
          <a:xfrm>
            <a:off x="6934200" y="1447800"/>
            <a:ext cx="438150" cy="838200"/>
            <a:chOff x="4368" y="912"/>
            <a:chExt cx="276" cy="528"/>
          </a:xfrm>
        </p:grpSpPr>
        <p:sp>
          <p:nvSpPr>
            <p:cNvPr id="50204" name="Line 1061"/>
            <p:cNvSpPr>
              <a:spLocks noChangeShapeType="1"/>
            </p:cNvSpPr>
            <p:nvPr/>
          </p:nvSpPr>
          <p:spPr bwMode="auto">
            <a:xfrm flipV="1">
              <a:off x="4512" y="1152"/>
              <a:ext cx="0" cy="288"/>
            </a:xfrm>
            <a:prstGeom prst="line">
              <a:avLst/>
            </a:prstGeom>
            <a:noFill/>
            <a:ln w="38100">
              <a:solidFill>
                <a:schemeClr val="tx1"/>
              </a:solidFill>
              <a:round/>
              <a:headEnd/>
              <a:tailEnd type="triangle" w="med" len="med"/>
            </a:ln>
          </p:spPr>
          <p:txBody>
            <a:bodyPr/>
            <a:lstStyle/>
            <a:p>
              <a:endParaRPr lang="en-US"/>
            </a:p>
          </p:txBody>
        </p:sp>
        <p:sp>
          <p:nvSpPr>
            <p:cNvPr id="50205" name="Text Box 1062"/>
            <p:cNvSpPr txBox="1">
              <a:spLocks noChangeArrowheads="1"/>
            </p:cNvSpPr>
            <p:nvPr/>
          </p:nvSpPr>
          <p:spPr bwMode="auto">
            <a:xfrm>
              <a:off x="4368" y="912"/>
              <a:ext cx="276" cy="265"/>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400" b="0">
                  <a:latin typeface="Arial Black" pitchFamily="34" charset="0"/>
                </a:rPr>
                <a:t>N</a:t>
              </a:r>
            </a:p>
          </p:txBody>
        </p:sp>
      </p:grpSp>
      <p:grpSp>
        <p:nvGrpSpPr>
          <p:cNvPr id="5" name="Group 1069"/>
          <p:cNvGrpSpPr>
            <a:grpSpLocks/>
          </p:cNvGrpSpPr>
          <p:nvPr/>
        </p:nvGrpSpPr>
        <p:grpSpPr bwMode="auto">
          <a:xfrm>
            <a:off x="2851150" y="3371850"/>
            <a:ext cx="2646363" cy="1692275"/>
            <a:chOff x="1796" y="2124"/>
            <a:chExt cx="1667" cy="1066"/>
          </a:xfrm>
        </p:grpSpPr>
        <p:sp>
          <p:nvSpPr>
            <p:cNvPr id="50191" name="Freeform 1030"/>
            <p:cNvSpPr>
              <a:spLocks/>
            </p:cNvSpPr>
            <p:nvPr/>
          </p:nvSpPr>
          <p:spPr bwMode="auto">
            <a:xfrm>
              <a:off x="1992" y="2319"/>
              <a:ext cx="1005" cy="657"/>
            </a:xfrm>
            <a:custGeom>
              <a:avLst/>
              <a:gdLst>
                <a:gd name="T0" fmla="*/ 0 w 3792"/>
                <a:gd name="T1" fmla="*/ 1296 h 2976"/>
                <a:gd name="T2" fmla="*/ 1776 w 3792"/>
                <a:gd name="T3" fmla="*/ 720 h 2976"/>
                <a:gd name="T4" fmla="*/ 3456 w 3792"/>
                <a:gd name="T5" fmla="*/ 0 h 2976"/>
                <a:gd name="T6" fmla="*/ 3456 w 3792"/>
                <a:gd name="T7" fmla="*/ 624 h 2976"/>
                <a:gd name="T8" fmla="*/ 3792 w 3792"/>
                <a:gd name="T9" fmla="*/ 2256 h 2976"/>
                <a:gd name="T10" fmla="*/ 1776 w 3792"/>
                <a:gd name="T11" fmla="*/ 2976 h 2976"/>
                <a:gd name="T12" fmla="*/ 0 w 3792"/>
                <a:gd name="T13" fmla="*/ 1296 h 2976"/>
                <a:gd name="T14" fmla="*/ 0 60000 65536"/>
                <a:gd name="T15" fmla="*/ 0 60000 65536"/>
                <a:gd name="T16" fmla="*/ 0 60000 65536"/>
                <a:gd name="T17" fmla="*/ 0 60000 65536"/>
                <a:gd name="T18" fmla="*/ 0 60000 65536"/>
                <a:gd name="T19" fmla="*/ 0 60000 65536"/>
                <a:gd name="T20" fmla="*/ 0 60000 65536"/>
                <a:gd name="T21" fmla="*/ 0 w 3792"/>
                <a:gd name="T22" fmla="*/ 0 h 2976"/>
                <a:gd name="T23" fmla="*/ 3792 w 3792"/>
                <a:gd name="T24" fmla="*/ 2976 h 29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92" h="2976">
                  <a:moveTo>
                    <a:pt x="0" y="1296"/>
                  </a:moveTo>
                  <a:lnTo>
                    <a:pt x="1776" y="720"/>
                  </a:lnTo>
                  <a:lnTo>
                    <a:pt x="3456" y="0"/>
                  </a:lnTo>
                  <a:lnTo>
                    <a:pt x="3456" y="624"/>
                  </a:lnTo>
                  <a:lnTo>
                    <a:pt x="3792" y="2256"/>
                  </a:lnTo>
                  <a:lnTo>
                    <a:pt x="1776" y="2976"/>
                  </a:lnTo>
                  <a:lnTo>
                    <a:pt x="0" y="1296"/>
                  </a:lnTo>
                  <a:close/>
                </a:path>
              </a:pathLst>
            </a:custGeom>
            <a:solidFill>
              <a:srgbClr val="00CC99"/>
            </a:solidFill>
            <a:ln w="38100">
              <a:solidFill>
                <a:schemeClr val="tx2"/>
              </a:solidFill>
              <a:round/>
              <a:headEnd/>
              <a:tailEnd/>
            </a:ln>
          </p:spPr>
          <p:txBody>
            <a:bodyPr/>
            <a:lstStyle/>
            <a:p>
              <a:endParaRPr lang="en-US"/>
            </a:p>
          </p:txBody>
        </p:sp>
        <p:sp>
          <p:nvSpPr>
            <p:cNvPr id="50192" name="Oval 1032"/>
            <p:cNvSpPr>
              <a:spLocks noChangeArrowheads="1"/>
            </p:cNvSpPr>
            <p:nvPr/>
          </p:nvSpPr>
          <p:spPr bwMode="auto">
            <a:xfrm>
              <a:off x="2463" y="2467"/>
              <a:ext cx="25" cy="21"/>
            </a:xfrm>
            <a:prstGeom prst="ellipse">
              <a:avLst/>
            </a:prstGeom>
            <a:solidFill>
              <a:srgbClr val="CC3300"/>
            </a:solidFill>
            <a:ln w="38100">
              <a:noFill/>
              <a:round/>
              <a:headEnd/>
              <a:tailEnd/>
            </a:ln>
          </p:spPr>
          <p:txBody>
            <a:bodyPr wrap="none" anchor="ctr"/>
            <a:lstStyle/>
            <a:p>
              <a:endParaRPr lang="en-US"/>
            </a:p>
          </p:txBody>
        </p:sp>
        <p:sp>
          <p:nvSpPr>
            <p:cNvPr id="50193" name="Oval 1033"/>
            <p:cNvSpPr>
              <a:spLocks noChangeArrowheads="1"/>
            </p:cNvSpPr>
            <p:nvPr/>
          </p:nvSpPr>
          <p:spPr bwMode="auto">
            <a:xfrm>
              <a:off x="1979" y="2594"/>
              <a:ext cx="25" cy="21"/>
            </a:xfrm>
            <a:prstGeom prst="ellipse">
              <a:avLst/>
            </a:prstGeom>
            <a:solidFill>
              <a:srgbClr val="CC3300"/>
            </a:solidFill>
            <a:ln w="38100">
              <a:noFill/>
              <a:round/>
              <a:headEnd/>
              <a:tailEnd/>
            </a:ln>
          </p:spPr>
          <p:txBody>
            <a:bodyPr wrap="none" anchor="ctr"/>
            <a:lstStyle/>
            <a:p>
              <a:endParaRPr lang="en-US"/>
            </a:p>
          </p:txBody>
        </p:sp>
        <p:sp>
          <p:nvSpPr>
            <p:cNvPr id="50194" name="Oval 1034"/>
            <p:cNvSpPr>
              <a:spLocks noChangeArrowheads="1"/>
            </p:cNvSpPr>
            <p:nvPr/>
          </p:nvSpPr>
          <p:spPr bwMode="auto">
            <a:xfrm>
              <a:off x="2895" y="2308"/>
              <a:ext cx="25" cy="21"/>
            </a:xfrm>
            <a:prstGeom prst="ellipse">
              <a:avLst/>
            </a:prstGeom>
            <a:solidFill>
              <a:srgbClr val="CC3300"/>
            </a:solidFill>
            <a:ln w="38100">
              <a:noFill/>
              <a:round/>
              <a:headEnd/>
              <a:tailEnd/>
            </a:ln>
          </p:spPr>
          <p:txBody>
            <a:bodyPr wrap="none" anchor="ctr"/>
            <a:lstStyle/>
            <a:p>
              <a:endParaRPr lang="en-US"/>
            </a:p>
          </p:txBody>
        </p:sp>
        <p:sp>
          <p:nvSpPr>
            <p:cNvPr id="50195" name="Oval 1035"/>
            <p:cNvSpPr>
              <a:spLocks noChangeArrowheads="1"/>
            </p:cNvSpPr>
            <p:nvPr/>
          </p:nvSpPr>
          <p:spPr bwMode="auto">
            <a:xfrm>
              <a:off x="2895" y="2446"/>
              <a:ext cx="25" cy="21"/>
            </a:xfrm>
            <a:prstGeom prst="ellipse">
              <a:avLst/>
            </a:prstGeom>
            <a:solidFill>
              <a:srgbClr val="CC3300"/>
            </a:solidFill>
            <a:ln w="38100">
              <a:noFill/>
              <a:round/>
              <a:headEnd/>
              <a:tailEnd/>
            </a:ln>
          </p:spPr>
          <p:txBody>
            <a:bodyPr wrap="none" anchor="ctr"/>
            <a:lstStyle/>
            <a:p>
              <a:endParaRPr lang="en-US"/>
            </a:p>
          </p:txBody>
        </p:sp>
        <p:sp>
          <p:nvSpPr>
            <p:cNvPr id="50196" name="Oval 1036"/>
            <p:cNvSpPr>
              <a:spLocks noChangeArrowheads="1"/>
            </p:cNvSpPr>
            <p:nvPr/>
          </p:nvSpPr>
          <p:spPr bwMode="auto">
            <a:xfrm>
              <a:off x="2984" y="2796"/>
              <a:ext cx="25" cy="21"/>
            </a:xfrm>
            <a:prstGeom prst="ellipse">
              <a:avLst/>
            </a:prstGeom>
            <a:solidFill>
              <a:srgbClr val="CC3300"/>
            </a:solidFill>
            <a:ln w="38100">
              <a:noFill/>
              <a:round/>
              <a:headEnd/>
              <a:tailEnd/>
            </a:ln>
          </p:spPr>
          <p:txBody>
            <a:bodyPr wrap="none" anchor="ctr"/>
            <a:lstStyle/>
            <a:p>
              <a:endParaRPr lang="en-US"/>
            </a:p>
          </p:txBody>
        </p:sp>
        <p:sp>
          <p:nvSpPr>
            <p:cNvPr id="50197" name="Oval 1037"/>
            <p:cNvSpPr>
              <a:spLocks noChangeArrowheads="1"/>
            </p:cNvSpPr>
            <p:nvPr/>
          </p:nvSpPr>
          <p:spPr bwMode="auto">
            <a:xfrm>
              <a:off x="2450" y="2965"/>
              <a:ext cx="26" cy="22"/>
            </a:xfrm>
            <a:prstGeom prst="ellipse">
              <a:avLst/>
            </a:prstGeom>
            <a:solidFill>
              <a:srgbClr val="CC3300"/>
            </a:solidFill>
            <a:ln w="38100">
              <a:noFill/>
              <a:round/>
              <a:headEnd/>
              <a:tailEnd/>
            </a:ln>
          </p:spPr>
          <p:txBody>
            <a:bodyPr wrap="none" anchor="ctr"/>
            <a:lstStyle/>
            <a:p>
              <a:endParaRPr lang="en-US"/>
            </a:p>
          </p:txBody>
        </p:sp>
        <p:sp>
          <p:nvSpPr>
            <p:cNvPr id="50198" name="Text Box 1028"/>
            <p:cNvSpPr txBox="1">
              <a:spLocks noChangeArrowheads="1"/>
            </p:cNvSpPr>
            <p:nvPr/>
          </p:nvSpPr>
          <p:spPr bwMode="auto">
            <a:xfrm rot="4419589">
              <a:off x="1524" y="2508"/>
              <a:ext cx="742" cy="197"/>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600" b="0">
                  <a:solidFill>
                    <a:schemeClr val="bg2"/>
                  </a:solidFill>
                </a:rPr>
                <a:t>Hudaybiyah</a:t>
              </a:r>
            </a:p>
          </p:txBody>
        </p:sp>
        <p:sp>
          <p:nvSpPr>
            <p:cNvPr id="50199" name="Text Box 1029"/>
            <p:cNvSpPr txBox="1">
              <a:spLocks noChangeArrowheads="1"/>
            </p:cNvSpPr>
            <p:nvPr/>
          </p:nvSpPr>
          <p:spPr bwMode="auto">
            <a:xfrm>
              <a:off x="2991" y="2776"/>
              <a:ext cx="472" cy="197"/>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600" b="0">
                  <a:solidFill>
                    <a:schemeClr val="bg2"/>
                  </a:solidFill>
                </a:rPr>
                <a:t>Arafah</a:t>
              </a:r>
            </a:p>
          </p:txBody>
        </p:sp>
        <p:sp>
          <p:nvSpPr>
            <p:cNvPr id="50200" name="Text Box 1038"/>
            <p:cNvSpPr txBox="1">
              <a:spLocks noChangeArrowheads="1"/>
            </p:cNvSpPr>
            <p:nvPr/>
          </p:nvSpPr>
          <p:spPr bwMode="auto">
            <a:xfrm rot="2360524">
              <a:off x="1944" y="2124"/>
              <a:ext cx="552" cy="197"/>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600" b="0">
                  <a:solidFill>
                    <a:schemeClr val="bg2"/>
                  </a:solidFill>
                </a:rPr>
                <a:t>Tan'eem</a:t>
              </a:r>
            </a:p>
          </p:txBody>
        </p:sp>
        <p:sp>
          <p:nvSpPr>
            <p:cNvPr id="50201" name="Text Box 1039"/>
            <p:cNvSpPr txBox="1">
              <a:spLocks noChangeArrowheads="1"/>
            </p:cNvSpPr>
            <p:nvPr/>
          </p:nvSpPr>
          <p:spPr bwMode="auto">
            <a:xfrm>
              <a:off x="2681" y="2125"/>
              <a:ext cx="510" cy="197"/>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600" b="0">
                  <a:solidFill>
                    <a:schemeClr val="bg2"/>
                  </a:solidFill>
                </a:rPr>
                <a:t>Ji'ranah</a:t>
              </a:r>
            </a:p>
          </p:txBody>
        </p:sp>
        <p:sp>
          <p:nvSpPr>
            <p:cNvPr id="50202" name="Text Box 1040"/>
            <p:cNvSpPr txBox="1">
              <a:spLocks noChangeArrowheads="1"/>
            </p:cNvSpPr>
            <p:nvPr/>
          </p:nvSpPr>
          <p:spPr bwMode="auto">
            <a:xfrm rot="26309">
              <a:off x="2889" y="2422"/>
              <a:ext cx="486" cy="197"/>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600" b="0">
                  <a:solidFill>
                    <a:schemeClr val="bg2"/>
                  </a:solidFill>
                </a:rPr>
                <a:t>Nakhla</a:t>
              </a:r>
            </a:p>
          </p:txBody>
        </p:sp>
        <p:sp>
          <p:nvSpPr>
            <p:cNvPr id="50203" name="Text Box 1041"/>
            <p:cNvSpPr txBox="1">
              <a:spLocks noChangeArrowheads="1"/>
            </p:cNvSpPr>
            <p:nvPr/>
          </p:nvSpPr>
          <p:spPr bwMode="auto">
            <a:xfrm>
              <a:off x="2196" y="2976"/>
              <a:ext cx="735" cy="214"/>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600" b="0">
                  <a:solidFill>
                    <a:schemeClr val="bg2"/>
                  </a:solidFill>
                </a:rPr>
                <a:t>Adhah</a:t>
              </a:r>
              <a:r>
                <a:rPr lang="en-US" b="0"/>
                <a:t> </a:t>
              </a:r>
              <a:r>
                <a:rPr lang="en-US" sz="1600" b="0">
                  <a:solidFill>
                    <a:schemeClr val="bg2"/>
                  </a:solidFill>
                </a:rPr>
                <a:t>Libn</a:t>
              </a:r>
            </a:p>
          </p:txBody>
        </p:sp>
      </p:grpSp>
      <p:grpSp>
        <p:nvGrpSpPr>
          <p:cNvPr id="6" name="Group 1067"/>
          <p:cNvGrpSpPr>
            <a:grpSpLocks/>
          </p:cNvGrpSpPr>
          <p:nvPr/>
        </p:nvGrpSpPr>
        <p:grpSpPr bwMode="auto">
          <a:xfrm>
            <a:off x="3543300" y="4156075"/>
            <a:ext cx="1009650" cy="374650"/>
            <a:chOff x="2232" y="2618"/>
            <a:chExt cx="636" cy="236"/>
          </a:xfrm>
        </p:grpSpPr>
        <p:sp>
          <p:nvSpPr>
            <p:cNvPr id="50189" name="Rectangle 1031"/>
            <p:cNvSpPr>
              <a:spLocks noChangeArrowheads="1"/>
            </p:cNvSpPr>
            <p:nvPr/>
          </p:nvSpPr>
          <p:spPr bwMode="auto">
            <a:xfrm>
              <a:off x="2531" y="2618"/>
              <a:ext cx="42" cy="28"/>
            </a:xfrm>
            <a:prstGeom prst="rect">
              <a:avLst/>
            </a:prstGeom>
            <a:solidFill>
              <a:schemeClr val="bg2"/>
            </a:solidFill>
            <a:ln w="38100">
              <a:solidFill>
                <a:schemeClr val="tx2"/>
              </a:solidFill>
              <a:miter lim="800000"/>
              <a:headEnd/>
              <a:tailEnd/>
            </a:ln>
          </p:spPr>
          <p:txBody>
            <a:bodyPr wrap="none" anchor="ctr"/>
            <a:lstStyle/>
            <a:p>
              <a:endParaRPr lang="en-US"/>
            </a:p>
          </p:txBody>
        </p:sp>
        <p:sp>
          <p:nvSpPr>
            <p:cNvPr id="50190" name="Text Box 1064"/>
            <p:cNvSpPr txBox="1">
              <a:spLocks noChangeArrowheads="1"/>
            </p:cNvSpPr>
            <p:nvPr/>
          </p:nvSpPr>
          <p:spPr bwMode="auto">
            <a:xfrm>
              <a:off x="2232" y="2640"/>
              <a:ext cx="636" cy="214"/>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dirty="0">
                  <a:solidFill>
                    <a:srgbClr val="FFFF00"/>
                  </a:solidFill>
                </a:rPr>
                <a:t>Makkah</a:t>
              </a:r>
            </a:p>
          </p:txBody>
        </p:sp>
      </p:grpSp>
      <p:grpSp>
        <p:nvGrpSpPr>
          <p:cNvPr id="7" name="Group 1075"/>
          <p:cNvGrpSpPr>
            <a:grpSpLocks/>
          </p:cNvGrpSpPr>
          <p:nvPr/>
        </p:nvGrpSpPr>
        <p:grpSpPr bwMode="auto">
          <a:xfrm>
            <a:off x="342900" y="4473575"/>
            <a:ext cx="3276600" cy="1706563"/>
            <a:chOff x="96" y="2688"/>
            <a:chExt cx="2064" cy="1075"/>
          </a:xfrm>
        </p:grpSpPr>
        <p:sp>
          <p:nvSpPr>
            <p:cNvPr id="50187" name="Line 1073"/>
            <p:cNvSpPr>
              <a:spLocks noChangeShapeType="1"/>
            </p:cNvSpPr>
            <p:nvPr/>
          </p:nvSpPr>
          <p:spPr bwMode="auto">
            <a:xfrm flipV="1">
              <a:off x="480" y="2688"/>
              <a:ext cx="1680" cy="672"/>
            </a:xfrm>
            <a:prstGeom prst="line">
              <a:avLst/>
            </a:prstGeom>
            <a:noFill/>
            <a:ln w="38100">
              <a:solidFill>
                <a:schemeClr val="hlink"/>
              </a:solidFill>
              <a:round/>
              <a:headEnd/>
              <a:tailEnd type="triangle" w="med" len="med"/>
            </a:ln>
          </p:spPr>
          <p:txBody>
            <a:bodyPr/>
            <a:lstStyle/>
            <a:p>
              <a:endParaRPr lang="en-US"/>
            </a:p>
          </p:txBody>
        </p:sp>
        <p:sp>
          <p:nvSpPr>
            <p:cNvPr id="50188" name="Text Box 1074"/>
            <p:cNvSpPr txBox="1">
              <a:spLocks noChangeArrowheads="1"/>
            </p:cNvSpPr>
            <p:nvPr/>
          </p:nvSpPr>
          <p:spPr bwMode="auto">
            <a:xfrm>
              <a:off x="96" y="3360"/>
              <a:ext cx="813" cy="403"/>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2000" b="0" dirty="0" err="1">
                  <a:solidFill>
                    <a:srgbClr val="FFFFCC"/>
                  </a:solidFill>
                </a:rPr>
                <a:t>Haram</a:t>
              </a:r>
              <a:r>
                <a:rPr lang="en-US" sz="2000" b="0" dirty="0">
                  <a:solidFill>
                    <a:srgbClr val="FFFFCC"/>
                  </a:solidFill>
                </a:rPr>
                <a:t> </a:t>
              </a:r>
            </a:p>
            <a:p>
              <a:pPr>
                <a:lnSpc>
                  <a:spcPct val="70000"/>
                </a:lnSpc>
                <a:buClr>
                  <a:schemeClr val="accent2"/>
                </a:buClr>
                <a:buSzPct val="80000"/>
                <a:buFont typeface="Wingdings" pitchFamily="2" charset="2"/>
                <a:buNone/>
              </a:pPr>
              <a:r>
                <a:rPr lang="en-US" sz="2000" b="0" dirty="0">
                  <a:solidFill>
                    <a:srgbClr val="FFFFCC"/>
                  </a:solidFill>
                </a:rPr>
                <a:t>of Makkah</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2"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3"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1+#ppt_w/2"/>
                                          </p:val>
                                        </p:tav>
                                        <p:tav tm="100000">
                                          <p:val>
                                            <p:strVal val="#ppt_x"/>
                                          </p:val>
                                        </p:tav>
                                      </p:tavLst>
                                    </p:anim>
                                    <p:anim calcmode="lin" valueType="num">
                                      <p:cBhvr additive="base">
                                        <p:cTn id="3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0-#ppt_w/2"/>
                                          </p:val>
                                        </p:tav>
                                        <p:tav tm="100000">
                                          <p:val>
                                            <p:strVal val="#ppt_x"/>
                                          </p:val>
                                        </p:tav>
                                      </p:tavLst>
                                    </p:anim>
                                    <p:anim calcmode="lin" valueType="num">
                                      <p:cBhvr additive="base">
                                        <p:cTn id="3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Number Placeholder 4"/>
          <p:cNvSpPr>
            <a:spLocks noGrp="1"/>
          </p:cNvSpPr>
          <p:nvPr>
            <p:ph type="sldNum" sz="quarter" idx="12"/>
          </p:nvPr>
        </p:nvSpPr>
        <p:spPr>
          <a:noFill/>
        </p:spPr>
        <p:txBody>
          <a:bodyPr/>
          <a:lstStyle/>
          <a:p>
            <a:fld id="{13D9D1A0-B466-489C-8845-B13D783830FE}" type="slidenum">
              <a:rPr lang="en-US"/>
              <a:pPr/>
              <a:t>180</a:t>
            </a:fld>
            <a:endParaRPr lang="en-US"/>
          </a:p>
        </p:txBody>
      </p:sp>
      <p:sp>
        <p:nvSpPr>
          <p:cNvPr id="173061" name="Text Box 4"/>
          <p:cNvSpPr txBox="1">
            <a:spLocks noChangeArrowheads="1"/>
          </p:cNvSpPr>
          <p:nvPr/>
        </p:nvSpPr>
        <p:spPr bwMode="auto">
          <a:xfrm>
            <a:off x="3637578" y="6347923"/>
            <a:ext cx="1868845" cy="395749"/>
          </a:xfrm>
          <a:prstGeom prst="rect">
            <a:avLst/>
          </a:prstGeom>
          <a:noFill/>
          <a:ln w="12700">
            <a:noFill/>
            <a:miter lim="800000"/>
            <a:headEnd/>
            <a:tailEnd/>
          </a:ln>
        </p:spPr>
        <p:txBody>
          <a:bodyPr wrap="none">
            <a:spAutoFit/>
          </a:bodyPr>
          <a:lstStyle/>
          <a:p>
            <a:pPr algn="l">
              <a:lnSpc>
                <a:spcPct val="120000"/>
              </a:lnSpc>
            </a:pPr>
            <a:r>
              <a:rPr lang="en-US" b="0" i="1" dirty="0" err="1"/>
              <a:t>ClosingUmbrellas</a:t>
            </a:r>
            <a:endParaRPr lang="en-US" b="0" i="1" dirty="0"/>
          </a:p>
        </p:txBody>
      </p:sp>
      <p:pic>
        <p:nvPicPr>
          <p:cNvPr id="5" name="Picture 4" descr="Umbrellas Closing.jpg"/>
          <p:cNvPicPr>
            <a:picLocks noChangeAspect="1"/>
          </p:cNvPicPr>
          <p:nvPr/>
        </p:nvPicPr>
        <p:blipFill>
          <a:blip r:embed="rId3" cstate="print"/>
          <a:stretch>
            <a:fillRect/>
          </a:stretch>
        </p:blipFill>
        <p:spPr>
          <a:xfrm>
            <a:off x="446012" y="164684"/>
            <a:ext cx="8251976" cy="6188982"/>
          </a:xfrm>
          <a:prstGeom prst="rect">
            <a:avLst/>
          </a:prstGeom>
        </p:spPr>
      </p:pic>
    </p:spTree>
  </p:cSld>
  <p:clrMapOvr>
    <a:masterClrMapping/>
  </p:clrMapOvr>
  <p:transition advTm="2000">
    <p:pull/>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4"/>
          <p:cNvSpPr>
            <a:spLocks noGrp="1"/>
          </p:cNvSpPr>
          <p:nvPr>
            <p:ph type="sldNum" sz="quarter" idx="12"/>
          </p:nvPr>
        </p:nvSpPr>
        <p:spPr>
          <a:noFill/>
        </p:spPr>
        <p:txBody>
          <a:bodyPr/>
          <a:lstStyle/>
          <a:p>
            <a:fld id="{40BCB537-EBF5-4B89-ADA0-7986AF321D0F}" type="slidenum">
              <a:rPr lang="en-US"/>
              <a:pPr/>
              <a:t>181</a:t>
            </a:fld>
            <a:endParaRPr lang="en-US"/>
          </a:p>
        </p:txBody>
      </p:sp>
      <p:sp>
        <p:nvSpPr>
          <p:cNvPr id="460802" name="Rectangle 2"/>
          <p:cNvSpPr>
            <a:spLocks noGrp="1" noChangeArrowheads="1"/>
          </p:cNvSpPr>
          <p:nvPr>
            <p:ph type="title"/>
          </p:nvPr>
        </p:nvSpPr>
        <p:spPr>
          <a:xfrm>
            <a:off x="685800" y="2636838"/>
            <a:ext cx="7772400" cy="838200"/>
          </a:xfrm>
        </p:spPr>
        <p:txBody>
          <a:bodyPr/>
          <a:lstStyle/>
          <a:p>
            <a:pPr eaLnBrk="1" hangingPunct="1">
              <a:defRPr/>
            </a:pPr>
            <a:r>
              <a:rPr lang="en-US" sz="4800" dirty="0"/>
              <a:t>Expansion Projects…</a:t>
            </a:r>
          </a:p>
        </p:txBody>
      </p:sp>
    </p:spTree>
  </p:cSld>
  <p:clrMapOvr>
    <a:masterClrMapping/>
  </p:clrMapOvr>
  <p:transition advTm="2000">
    <p:pull/>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04440"/>
            <a:ext cx="7772400" cy="838200"/>
          </a:xfrm>
        </p:spPr>
        <p:txBody>
          <a:bodyPr/>
          <a:lstStyle/>
          <a:p>
            <a:r>
              <a:rPr lang="en-US" dirty="0"/>
              <a:t>Infrastructure Projects (1)</a:t>
            </a:r>
            <a:br>
              <a:rPr lang="en-US" dirty="0"/>
            </a:br>
            <a:r>
              <a:rPr lang="en-US" sz="3600" dirty="0" err="1">
                <a:effectLst>
                  <a:outerShdw blurRad="38100" dist="38100" dir="2700000" algn="tl">
                    <a:srgbClr val="000000">
                      <a:alpha val="43137"/>
                    </a:srgbClr>
                  </a:outerShdw>
                </a:effectLst>
              </a:rPr>
              <a:t>Haramain</a:t>
            </a:r>
            <a:r>
              <a:rPr lang="en-US" sz="3600" dirty="0">
                <a:effectLst>
                  <a:outerShdw blurRad="38100" dist="38100" dir="2700000" algn="tl">
                    <a:srgbClr val="000000">
                      <a:alpha val="43137"/>
                    </a:srgbClr>
                  </a:outerShdw>
                </a:effectLst>
              </a:rPr>
              <a:t> Railway</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85800" y="1866888"/>
            <a:ext cx="7772400" cy="4114800"/>
          </a:xfrm>
        </p:spPr>
        <p:txBody>
          <a:bodyPr/>
          <a:lstStyle/>
          <a:p>
            <a:r>
              <a:rPr lang="en-US" sz="2000" dirty="0">
                <a:effectLst>
                  <a:outerShdw blurRad="38100" dist="38100" dir="2700000" algn="tl">
                    <a:srgbClr val="000000">
                      <a:alpha val="43137"/>
                    </a:srgbClr>
                  </a:outerShdw>
                </a:effectLst>
              </a:rPr>
              <a:t>A 278-mi (444-km) high-speed railway will link Makkah and Madinah via Jeddah, parallel to King Abdul Aziz Road.</a:t>
            </a:r>
          </a:p>
          <a:p>
            <a:r>
              <a:rPr lang="en-US" sz="2000" dirty="0">
                <a:effectLst>
                  <a:outerShdw blurRad="38100" dist="38100" dir="2700000" algn="tl">
                    <a:srgbClr val="000000">
                      <a:alpha val="43137"/>
                    </a:srgbClr>
                  </a:outerShdw>
                </a:effectLst>
              </a:rPr>
              <a:t>The rail track will be equipped with high-speed electric trains with a capacity of 320km per hour.</a:t>
            </a:r>
          </a:p>
          <a:p>
            <a:r>
              <a:rPr lang="en-US" sz="2000" dirty="0">
                <a:effectLst>
                  <a:outerShdw blurRad="38100" dist="38100" dir="2700000" algn="tl">
                    <a:srgbClr val="000000">
                      <a:alpha val="43137"/>
                    </a:srgbClr>
                  </a:outerShdw>
                </a:effectLst>
              </a:rPr>
              <a:t>Travel time between Makkah and Madinah reduced to 2 hours and between Jeddah and Makkah to 30 minutes.</a:t>
            </a:r>
          </a:p>
          <a:p>
            <a:r>
              <a:rPr lang="en-US" sz="2000" dirty="0">
                <a:effectLst>
                  <a:outerShdw blurRad="38100" dist="38100" dir="2700000" algn="tl">
                    <a:srgbClr val="000000">
                      <a:alpha val="43137"/>
                    </a:srgbClr>
                  </a:outerShdw>
                </a:effectLst>
              </a:rPr>
              <a:t>Completion: middle of 2012</a:t>
            </a:r>
          </a:p>
          <a:p>
            <a:r>
              <a:rPr lang="en-US" sz="2000" dirty="0">
                <a:effectLst>
                  <a:outerShdw blurRad="38100" dist="38100" dir="2700000" algn="tl">
                    <a:srgbClr val="000000">
                      <a:alpha val="43137"/>
                    </a:srgbClr>
                  </a:outerShdw>
                </a:effectLst>
              </a:rPr>
              <a:t>Cost: SR 6.79 billion (US $1.8 billion)</a:t>
            </a:r>
          </a:p>
        </p:txBody>
      </p:sp>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182</a:t>
            </a:fld>
            <a:endParaRPr lang="en-US"/>
          </a:p>
        </p:txBody>
      </p:sp>
    </p:spTree>
  </p:cSld>
  <p:clrMapOvr>
    <a:masterClrMapping/>
  </p:clrMapOvr>
  <p:transition advTm="2000">
    <p:pull/>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0616"/>
            <a:ext cx="7772400" cy="838200"/>
          </a:xfrm>
        </p:spPr>
        <p:txBody>
          <a:bodyPr/>
          <a:lstStyle/>
          <a:p>
            <a:r>
              <a:rPr lang="en-US" dirty="0"/>
              <a:t>Infrastructure Projects (2)</a:t>
            </a:r>
            <a:br>
              <a:rPr lang="en-US" dirty="0"/>
            </a:br>
            <a:r>
              <a:rPr lang="en-US" sz="3600" dirty="0">
                <a:effectLst>
                  <a:outerShdw blurRad="38100" dist="38100" dir="2700000" algn="tl">
                    <a:srgbClr val="000000">
                      <a:alpha val="43137"/>
                    </a:srgbClr>
                  </a:outerShdw>
                </a:effectLst>
              </a:rPr>
              <a:t>Makkah Monorail Project</a:t>
            </a:r>
            <a:br>
              <a:rPr lang="en-US" b="1" dirty="0"/>
            </a:br>
            <a:endParaRPr lang="en-US" dirty="0"/>
          </a:p>
        </p:txBody>
      </p:sp>
      <p:sp>
        <p:nvSpPr>
          <p:cNvPr id="3" name="Content Placeholder 2"/>
          <p:cNvSpPr>
            <a:spLocks noGrp="1"/>
          </p:cNvSpPr>
          <p:nvPr>
            <p:ph idx="1"/>
          </p:nvPr>
        </p:nvSpPr>
        <p:spPr>
          <a:xfrm>
            <a:off x="29771" y="1848597"/>
            <a:ext cx="5306022" cy="2357652"/>
          </a:xfrm>
        </p:spPr>
        <p:txBody>
          <a:bodyPr/>
          <a:lstStyle/>
          <a:p>
            <a:r>
              <a:rPr lang="en-US" sz="1800" dirty="0">
                <a:effectLst>
                  <a:outerShdw blurRad="38100" dist="38100" dir="2700000" algn="tl">
                    <a:srgbClr val="000000">
                      <a:alpha val="43137"/>
                    </a:srgbClr>
                  </a:outerShdw>
                </a:effectLst>
              </a:rPr>
              <a:t>Aim: facilitate transportation of pilgrims between the holy sites of Makkah, Mina, </a:t>
            </a:r>
            <a:r>
              <a:rPr lang="en-US" sz="1800" dirty="0" err="1">
                <a:effectLst>
                  <a:outerShdw blurRad="38100" dist="38100" dir="2700000" algn="tl">
                    <a:srgbClr val="000000">
                      <a:alpha val="43137"/>
                    </a:srgbClr>
                  </a:outerShdw>
                </a:effectLst>
              </a:rPr>
              <a:t>Arafah</a:t>
            </a:r>
            <a:r>
              <a:rPr lang="en-US" sz="1800" dirty="0">
                <a:effectLst>
                  <a:outerShdw blurRad="38100" dist="38100" dir="2700000" algn="tl">
                    <a:srgbClr val="000000">
                      <a:alpha val="43137"/>
                    </a:srgbClr>
                  </a:outerShdw>
                </a:effectLst>
              </a:rPr>
              <a:t> and </a:t>
            </a:r>
            <a:r>
              <a:rPr lang="en-US" sz="1800" dirty="0" err="1">
                <a:effectLst>
                  <a:outerShdw blurRad="38100" dist="38100" dir="2700000" algn="tl">
                    <a:srgbClr val="000000">
                      <a:alpha val="43137"/>
                    </a:srgbClr>
                  </a:outerShdw>
                </a:effectLst>
              </a:rPr>
              <a:t>Muzdalifah</a:t>
            </a:r>
            <a:r>
              <a:rPr lang="en-US" sz="1800" dirty="0">
                <a:effectLst>
                  <a:outerShdw blurRad="38100" dist="38100" dir="2700000" algn="tl">
                    <a:srgbClr val="000000">
                      <a:alpha val="43137"/>
                    </a:srgbClr>
                  </a:outerShdw>
                </a:effectLst>
              </a:rPr>
              <a:t>.</a:t>
            </a:r>
          </a:p>
          <a:p>
            <a:r>
              <a:rPr lang="en-US" sz="1800" dirty="0">
                <a:effectLst>
                  <a:outerShdw blurRad="38100" dist="38100" dir="2700000" algn="tl">
                    <a:srgbClr val="000000">
                      <a:alpha val="43137"/>
                    </a:srgbClr>
                  </a:outerShdw>
                </a:effectLst>
              </a:rPr>
              <a:t>The train will operate at an elevation of between 8 and 10 meters in order not to obstruct the movement of vehicles and pedestrians.</a:t>
            </a:r>
          </a:p>
        </p:txBody>
      </p:sp>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183</a:t>
            </a:fld>
            <a:endParaRPr lang="en-US" dirty="0"/>
          </a:p>
        </p:txBody>
      </p:sp>
      <p:pic>
        <p:nvPicPr>
          <p:cNvPr id="405506" name="Picture 2" descr="C:\Documents and Settings\obellal\My Documents\Hajj\Makkah\monorail 1.jpg"/>
          <p:cNvPicPr>
            <a:picLocks noChangeAspect="1" noChangeArrowheads="1"/>
          </p:cNvPicPr>
          <p:nvPr/>
        </p:nvPicPr>
        <p:blipFill>
          <a:blip r:embed="rId3" cstate="print"/>
          <a:srcRect/>
          <a:stretch>
            <a:fillRect/>
          </a:stretch>
        </p:blipFill>
        <p:spPr bwMode="auto">
          <a:xfrm>
            <a:off x="5487692" y="1919742"/>
            <a:ext cx="3521630" cy="2308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2"/>
          <p:cNvSpPr txBox="1">
            <a:spLocks/>
          </p:cNvSpPr>
          <p:nvPr/>
        </p:nvSpPr>
        <p:spPr bwMode="auto">
          <a:xfrm>
            <a:off x="31566" y="4496698"/>
            <a:ext cx="8649855" cy="22806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0" fontAlgn="base" latinLnBrk="0" hangingPunct="0">
              <a:lnSpc>
                <a:spcPct val="130000"/>
              </a:lnSpc>
              <a:spcBef>
                <a:spcPct val="20000"/>
              </a:spcBef>
              <a:spcAft>
                <a:spcPct val="0"/>
              </a:spcAft>
              <a:buClr>
                <a:schemeClr val="accent2"/>
              </a:buClr>
              <a:buSzPct val="80000"/>
              <a:buFont typeface="Wingdings" pitchFamily="2" charset="2"/>
              <a:buBlip>
                <a:blip r:embed="rId4"/>
              </a:buBlip>
              <a:tabLst/>
              <a:defRPr/>
            </a:pPr>
            <a:r>
              <a:rPr lang="en-US" b="0" kern="0" dirty="0">
                <a:effectLst>
                  <a:outerShdw blurRad="38100" dist="38100" dir="2700000" algn="tl">
                    <a:srgbClr val="000000">
                      <a:alpha val="43137"/>
                    </a:srgbClr>
                  </a:outerShdw>
                </a:effectLst>
                <a:latin typeface="+mn-lt"/>
                <a:cs typeface="+mn-cs"/>
              </a:rPr>
              <a:t>H</a:t>
            </a:r>
            <a:r>
              <a:rPr kumimoji="0" lang="en-US" b="0" i="0" u="none" strike="noStrike" kern="0" cap="none" spc="0" normalizeH="0" baseline="0" noProof="0" dirty="0" err="1">
                <a:ln>
                  <a:noFill/>
                </a:ln>
                <a:solidFill>
                  <a:schemeClr val="tx1"/>
                </a:solidFill>
                <a:effectLst>
                  <a:outerShdw blurRad="38100" dist="38100" dir="2700000" algn="tl">
                    <a:srgbClr val="000000">
                      <a:alpha val="43137"/>
                    </a:srgbClr>
                  </a:outerShdw>
                </a:effectLst>
                <a:uLnTx/>
                <a:uFillTx/>
                <a:latin typeface="+mn-lt"/>
                <a:ea typeface="+mn-ea"/>
                <a:cs typeface="+mn-cs"/>
              </a:rPr>
              <a:t>elp</a:t>
            </a:r>
            <a:r>
              <a:rPr kumimoji="0" lang="en-US"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 withdraw 25,000 busses from a total of 70,000 used by pilgrims.</a:t>
            </a:r>
          </a:p>
          <a:p>
            <a:pPr marL="342900" marR="0" lvl="0" indent="-342900" algn="just" defTabSz="914400" rtl="0" eaLnBrk="0" fontAlgn="base" latinLnBrk="0" hangingPunct="0">
              <a:lnSpc>
                <a:spcPct val="130000"/>
              </a:lnSpc>
              <a:spcBef>
                <a:spcPct val="20000"/>
              </a:spcBef>
              <a:spcAft>
                <a:spcPct val="0"/>
              </a:spcAft>
              <a:buClr>
                <a:schemeClr val="accent2"/>
              </a:buClr>
              <a:buSzPct val="80000"/>
              <a:buFont typeface="Wingdings" pitchFamily="2" charset="2"/>
              <a:buBlip>
                <a:blip r:embed="rId4"/>
              </a:buBlip>
              <a:tabLst/>
              <a:defRPr/>
            </a:pPr>
            <a:r>
              <a:rPr kumimoji="0" lang="en-US"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The system would help transport at least 500,000 pilgrims within 6 to 8 hours.</a:t>
            </a:r>
          </a:p>
          <a:p>
            <a:pPr marL="342900" marR="0" lvl="0" indent="-342900" algn="just" defTabSz="914400" rtl="0" eaLnBrk="0" fontAlgn="base" latinLnBrk="0" hangingPunct="0">
              <a:lnSpc>
                <a:spcPct val="130000"/>
              </a:lnSpc>
              <a:spcBef>
                <a:spcPct val="20000"/>
              </a:spcBef>
              <a:spcAft>
                <a:spcPct val="0"/>
              </a:spcAft>
              <a:buClr>
                <a:schemeClr val="accent2"/>
              </a:buClr>
              <a:buSzPct val="80000"/>
              <a:buFont typeface="Wingdings" pitchFamily="2" charset="2"/>
              <a:buBlip>
                <a:blip r:embed="rId4"/>
              </a:buBlip>
              <a:tabLst/>
              <a:defRPr/>
            </a:pPr>
            <a:r>
              <a:rPr kumimoji="0" lang="en-US"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35% of the project’s capacity would be used during the Hajj of 1431H and full capacity by the Hajj of 1433H.</a:t>
            </a:r>
          </a:p>
        </p:txBody>
      </p:sp>
    </p:spTree>
  </p:cSld>
  <p:clrMapOvr>
    <a:masterClrMapping/>
  </p:clrMapOvr>
  <p:transition advTm="2000">
    <p:pull/>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Projects (3)</a:t>
            </a:r>
            <a:br>
              <a:rPr lang="en-US" dirty="0"/>
            </a:br>
            <a:r>
              <a:rPr lang="en-US" sz="3600" dirty="0" err="1">
                <a:effectLst>
                  <a:outerShdw blurRad="38100" dist="38100" dir="2700000" algn="tl">
                    <a:srgbClr val="000000">
                      <a:alpha val="43137"/>
                    </a:srgbClr>
                  </a:outerShdw>
                </a:effectLst>
              </a:rPr>
              <a:t>Makkah</a:t>
            </a:r>
            <a:r>
              <a:rPr lang="en-US" sz="3600" dirty="0">
                <a:effectLst>
                  <a:outerShdw blurRad="38100" dist="38100" dir="2700000" algn="tl">
                    <a:srgbClr val="000000">
                      <a:alpha val="43137"/>
                    </a:srgbClr>
                  </a:outerShdw>
                </a:effectLst>
              </a:rPr>
              <a:t> Monorail Project</a:t>
            </a:r>
            <a:endParaRPr lang="en-US" dirty="0"/>
          </a:p>
        </p:txBody>
      </p:sp>
      <p:pic>
        <p:nvPicPr>
          <p:cNvPr id="5" name="Content Placeholder 4" descr="Train Track.jpg"/>
          <p:cNvPicPr>
            <a:picLocks noGrp="1" noChangeAspect="1"/>
          </p:cNvPicPr>
          <p:nvPr>
            <p:ph idx="1"/>
          </p:nvPr>
        </p:nvPicPr>
        <p:blipFill>
          <a:blip r:embed="rId2" cstate="print"/>
          <a:stretch>
            <a:fillRect/>
          </a:stretch>
        </p:blipFill>
        <p:spPr>
          <a:xfrm>
            <a:off x="1451720" y="1447799"/>
            <a:ext cx="6231118" cy="4673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184</a:t>
            </a:fld>
            <a:endParaRPr lang="en-US"/>
          </a:p>
        </p:txBody>
      </p:sp>
      <p:sp>
        <p:nvSpPr>
          <p:cNvPr id="6" name="Content Placeholder 2"/>
          <p:cNvSpPr txBox="1">
            <a:spLocks/>
          </p:cNvSpPr>
          <p:nvPr/>
        </p:nvSpPr>
        <p:spPr bwMode="auto">
          <a:xfrm>
            <a:off x="1370199" y="6268974"/>
            <a:ext cx="6397477" cy="5372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defTabSz="914400" rtl="0" eaLnBrk="0" fontAlgn="base" latinLnBrk="0" hangingPunct="0">
              <a:lnSpc>
                <a:spcPct val="130000"/>
              </a:lnSpc>
              <a:spcBef>
                <a:spcPct val="20000"/>
              </a:spcBef>
              <a:spcAft>
                <a:spcPct val="0"/>
              </a:spcAft>
              <a:buClr>
                <a:schemeClr val="accent2"/>
              </a:buClr>
              <a:buSzPct val="80000"/>
              <a:buFont typeface="Wingdings" pitchFamily="2" charset="2"/>
              <a:buBlip>
                <a:blip r:embed="rId3"/>
              </a:buBlip>
              <a:tabLst/>
              <a:defRPr/>
            </a:pPr>
            <a:r>
              <a:rPr lang="en-US" b="0" kern="0" dirty="0">
                <a:effectLst>
                  <a:outerShdw blurRad="38100" dist="38100" dir="2700000" algn="tl">
                    <a:srgbClr val="000000">
                      <a:alpha val="43137"/>
                    </a:srgbClr>
                  </a:outerShdw>
                </a:effectLst>
                <a:latin typeface="+mn-lt"/>
                <a:cs typeface="+mn-cs"/>
              </a:rPr>
              <a:t>Monorail tracks under construction (1431H/2010)</a:t>
            </a:r>
            <a:endParaRPr kumimoji="0" lang="en-US"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cSld>
  <p:clrMapOvr>
    <a:masterClrMapping/>
  </p:clrMapOvr>
  <p:transition advTm="2000">
    <p:pull/>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Projects (3)</a:t>
            </a:r>
            <a:br>
              <a:rPr lang="en-US" dirty="0"/>
            </a:br>
            <a:r>
              <a:rPr lang="en-US" sz="3600" dirty="0" err="1"/>
              <a:t>Jabal</a:t>
            </a:r>
            <a:r>
              <a:rPr lang="en-US" sz="3600" dirty="0"/>
              <a:t> Omar Project</a:t>
            </a:r>
            <a:endParaRPr lang="en-US" dirty="0"/>
          </a:p>
        </p:txBody>
      </p:sp>
      <p:sp>
        <p:nvSpPr>
          <p:cNvPr id="3" name="Content Placeholder 2"/>
          <p:cNvSpPr>
            <a:spLocks noGrp="1"/>
          </p:cNvSpPr>
          <p:nvPr>
            <p:ph idx="1"/>
          </p:nvPr>
        </p:nvSpPr>
        <p:spPr>
          <a:xfrm>
            <a:off x="290160" y="1506417"/>
            <a:ext cx="4756616" cy="2705100"/>
          </a:xfrm>
        </p:spPr>
        <p:txBody>
          <a:bodyPr/>
          <a:lstStyle/>
          <a:p>
            <a:r>
              <a:rPr lang="en-US" sz="1800" dirty="0">
                <a:effectLst>
                  <a:outerShdw blurRad="38100" dist="38100" dir="2700000" algn="tl">
                    <a:srgbClr val="000000">
                      <a:alpha val="43137"/>
                    </a:srgbClr>
                  </a:outerShdw>
                </a:effectLst>
              </a:rPr>
              <a:t>Housing for 34,500 people</a:t>
            </a:r>
          </a:p>
          <a:p>
            <a:r>
              <a:rPr lang="en-US" sz="1800" dirty="0">
                <a:effectLst>
                  <a:outerShdw blurRad="38100" dist="38100" dir="2700000" algn="tl">
                    <a:srgbClr val="000000">
                      <a:alpha val="43137"/>
                    </a:srgbClr>
                  </a:outerShdw>
                </a:effectLst>
              </a:rPr>
              <a:t>Parking for 12,000 vehicles</a:t>
            </a:r>
          </a:p>
          <a:p>
            <a:pPr algn="l"/>
            <a:r>
              <a:rPr lang="en-US" sz="1800" dirty="0">
                <a:effectLst>
                  <a:outerShdw blurRad="38100" dist="38100" dir="2700000" algn="tl">
                    <a:srgbClr val="000000">
                      <a:alpha val="43137"/>
                    </a:srgbClr>
                  </a:outerShdw>
                </a:effectLst>
              </a:rPr>
              <a:t>7 apartment towers @ 35-storeys</a:t>
            </a:r>
            <a:br>
              <a:rPr lang="en-US" sz="1800" dirty="0">
                <a:effectLst>
                  <a:outerShdw blurRad="38100" dist="38100" dir="2700000" algn="tl">
                    <a:srgbClr val="000000">
                      <a:alpha val="43137"/>
                    </a:srgbClr>
                  </a:outerShdw>
                </a:effectLst>
              </a:rPr>
            </a:br>
            <a:r>
              <a:rPr lang="en-US" sz="1800" dirty="0">
                <a:effectLst>
                  <a:outerShdw blurRad="38100" dist="38100" dir="2700000" algn="tl">
                    <a:srgbClr val="000000">
                      <a:alpha val="43137"/>
                    </a:srgbClr>
                  </a:outerShdw>
                </a:effectLst>
              </a:rPr>
              <a:t>2 hotel towers @ 50-storeys</a:t>
            </a:r>
            <a:br>
              <a:rPr lang="en-US" sz="1800" dirty="0">
                <a:effectLst>
                  <a:outerShdw blurRad="38100" dist="38100" dir="2700000" algn="tl">
                    <a:srgbClr val="000000">
                      <a:alpha val="43137"/>
                    </a:srgbClr>
                  </a:outerShdw>
                </a:effectLst>
              </a:rPr>
            </a:br>
            <a:r>
              <a:rPr lang="en-US" sz="1800" dirty="0">
                <a:effectLst>
                  <a:outerShdw blurRad="38100" dist="38100" dir="2700000" algn="tl">
                    <a:srgbClr val="000000">
                      <a:alpha val="43137"/>
                    </a:srgbClr>
                  </a:outerShdw>
                </a:effectLst>
              </a:rPr>
              <a:t>Retail Concourse @ 4-storeys</a:t>
            </a:r>
            <a:br>
              <a:rPr lang="en-US" sz="1800" dirty="0">
                <a:effectLst>
                  <a:outerShdw blurRad="38100" dist="38100" dir="2700000" algn="tl">
                    <a:srgbClr val="000000">
                      <a:alpha val="43137"/>
                    </a:srgbClr>
                  </a:outerShdw>
                </a:effectLst>
              </a:rPr>
            </a:br>
            <a:r>
              <a:rPr lang="en-US" sz="1800" dirty="0">
                <a:effectLst>
                  <a:outerShdw blurRad="38100" dist="38100" dir="2700000" algn="tl">
                    <a:srgbClr val="000000">
                      <a:alpha val="43137"/>
                    </a:srgbClr>
                  </a:outerShdw>
                </a:effectLst>
              </a:rPr>
              <a:t>4 hotel blocks @ 15-storeys</a:t>
            </a:r>
            <a:br>
              <a:rPr lang="en-US" sz="1800" dirty="0">
                <a:effectLst>
                  <a:outerShdw blurRad="38100" dist="38100" dir="2700000" algn="tl">
                    <a:srgbClr val="000000">
                      <a:alpha val="43137"/>
                    </a:srgbClr>
                  </a:outerShdw>
                </a:effectLst>
              </a:rPr>
            </a:br>
            <a:r>
              <a:rPr lang="en-US" sz="1800" dirty="0">
                <a:effectLst>
                  <a:outerShdw blurRad="38100" dist="38100" dir="2700000" algn="tl">
                    <a:srgbClr val="000000">
                      <a:alpha val="43137"/>
                    </a:srgbClr>
                  </a:outerShdw>
                </a:effectLst>
              </a:rPr>
              <a:t>Site Area: 232,000 m</a:t>
            </a:r>
            <a:r>
              <a:rPr lang="en-US" sz="1800" baseline="30000" dirty="0">
                <a:effectLst>
                  <a:outerShdw blurRad="38100" dist="38100" dir="2700000" algn="tl">
                    <a:srgbClr val="000000">
                      <a:alpha val="43137"/>
                    </a:srgbClr>
                  </a:outerShdw>
                </a:effectLst>
              </a:rPr>
              <a:t>2</a:t>
            </a:r>
            <a:r>
              <a:rPr lang="en-US" sz="1800" dirty="0">
                <a:effectLst>
                  <a:outerShdw blurRad="38100" dist="38100" dir="2700000" algn="tl">
                    <a:srgbClr val="000000">
                      <a:alpha val="43137"/>
                    </a:srgbClr>
                  </a:outerShdw>
                </a:effectLst>
              </a:rPr>
              <a:t>.</a:t>
            </a:r>
          </a:p>
        </p:txBody>
      </p:sp>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185</a:t>
            </a:fld>
            <a:endParaRPr lang="en-US"/>
          </a:p>
        </p:txBody>
      </p:sp>
      <p:pic>
        <p:nvPicPr>
          <p:cNvPr id="235524" name="Picture 4" descr="C:\Documents and Settings\obellal\My Documents\Hajj\Makkah\Jabal Omar 1.jpg"/>
          <p:cNvPicPr>
            <a:picLocks noChangeAspect="1" noChangeArrowheads="1"/>
          </p:cNvPicPr>
          <p:nvPr/>
        </p:nvPicPr>
        <p:blipFill>
          <a:blip r:embed="rId3" cstate="print"/>
          <a:srcRect/>
          <a:stretch>
            <a:fillRect/>
          </a:stretch>
        </p:blipFill>
        <p:spPr bwMode="auto">
          <a:xfrm>
            <a:off x="5184522" y="4325816"/>
            <a:ext cx="3048000" cy="2286000"/>
          </a:xfrm>
          <a:prstGeom prst="rect">
            <a:avLst/>
          </a:prstGeom>
          <a:noFill/>
        </p:spPr>
      </p:pic>
      <p:pic>
        <p:nvPicPr>
          <p:cNvPr id="235525" name="Picture 5" descr="C:\Documents and Settings\obellal\My Documents\Hajj\Makkah\Jabal Omar 2.jpg"/>
          <p:cNvPicPr>
            <a:picLocks noChangeAspect="1" noChangeArrowheads="1"/>
          </p:cNvPicPr>
          <p:nvPr/>
        </p:nvPicPr>
        <p:blipFill>
          <a:blip r:embed="rId4" cstate="print"/>
          <a:srcRect/>
          <a:stretch>
            <a:fillRect/>
          </a:stretch>
        </p:blipFill>
        <p:spPr bwMode="auto">
          <a:xfrm>
            <a:off x="902683" y="4334607"/>
            <a:ext cx="3048000" cy="2286000"/>
          </a:xfrm>
          <a:prstGeom prst="rect">
            <a:avLst/>
          </a:prstGeom>
          <a:noFill/>
        </p:spPr>
      </p:pic>
      <p:pic>
        <p:nvPicPr>
          <p:cNvPr id="235526" name="Picture 6" descr="C:\Documents and Settings\obellal\My Documents\Hajj\Makkah\Jabal Omar 3.jpg"/>
          <p:cNvPicPr>
            <a:picLocks noChangeAspect="1" noChangeArrowheads="1"/>
          </p:cNvPicPr>
          <p:nvPr/>
        </p:nvPicPr>
        <p:blipFill>
          <a:blip r:embed="rId5" cstate="print"/>
          <a:srcRect/>
          <a:stretch>
            <a:fillRect/>
          </a:stretch>
        </p:blipFill>
        <p:spPr bwMode="auto">
          <a:xfrm>
            <a:off x="4783023" y="1527665"/>
            <a:ext cx="3910950" cy="2639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Oval 15"/>
          <p:cNvSpPr/>
          <p:nvPr/>
        </p:nvSpPr>
        <p:spPr bwMode="auto">
          <a:xfrm rot="20171644">
            <a:off x="5781471" y="2199570"/>
            <a:ext cx="562708" cy="102987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
        <p:nvSpPr>
          <p:cNvPr id="19" name="Oval 18"/>
          <p:cNvSpPr/>
          <p:nvPr/>
        </p:nvSpPr>
        <p:spPr bwMode="auto">
          <a:xfrm rot="20171644">
            <a:off x="5376959" y="4247975"/>
            <a:ext cx="1297962" cy="2531255"/>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Tree>
  </p:cSld>
  <p:clrMapOvr>
    <a:masterClrMapping/>
  </p:clrMapOvr>
  <p:transition advTm="2000">
    <p:pull/>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674" y="650616"/>
            <a:ext cx="7963348" cy="838200"/>
          </a:xfrm>
        </p:spPr>
        <p:txBody>
          <a:bodyPr/>
          <a:lstStyle/>
          <a:p>
            <a:r>
              <a:rPr lang="en-US" dirty="0"/>
              <a:t>Infrastructure Projects (4)</a:t>
            </a:r>
            <a:br>
              <a:rPr lang="en-US" dirty="0"/>
            </a:br>
            <a:r>
              <a:rPr lang="en-US" sz="3600" dirty="0" err="1">
                <a:effectLst>
                  <a:outerShdw blurRad="38100" dist="38100" dir="2700000" algn="tl">
                    <a:srgbClr val="000000">
                      <a:alpha val="43137"/>
                    </a:srgbClr>
                  </a:outerShdw>
                </a:effectLst>
              </a:rPr>
              <a:t>Waqf</a:t>
            </a:r>
            <a:r>
              <a:rPr lang="en-US" sz="3600" dirty="0">
                <a:effectLst>
                  <a:outerShdw blurRad="38100" dist="38100" dir="2700000" algn="tl">
                    <a:srgbClr val="000000">
                      <a:alpha val="43137"/>
                    </a:srgbClr>
                  </a:outerShdw>
                </a:effectLst>
              </a:rPr>
              <a:t> of King </a:t>
            </a:r>
            <a:r>
              <a:rPr lang="en-US" sz="3600" dirty="0" err="1">
                <a:effectLst>
                  <a:outerShdw blurRad="38100" dist="38100" dir="2700000" algn="tl">
                    <a:srgbClr val="000000">
                      <a:alpha val="43137"/>
                    </a:srgbClr>
                  </a:outerShdw>
                </a:effectLst>
              </a:rPr>
              <a:t>AbdulAziz</a:t>
            </a:r>
            <a:r>
              <a:rPr lang="en-US" sz="3600" dirty="0">
                <a:effectLst>
                  <a:outerShdw blurRad="38100" dist="38100" dir="2700000" algn="tl">
                    <a:srgbClr val="000000">
                      <a:alpha val="43137"/>
                    </a:srgbClr>
                  </a:outerShdw>
                </a:effectLst>
              </a:rPr>
              <a:t> – </a:t>
            </a:r>
            <a:r>
              <a:rPr lang="en-US" sz="3600" dirty="0" err="1">
                <a:effectLst>
                  <a:outerShdw blurRad="38100" dist="38100" dir="2700000" algn="tl">
                    <a:srgbClr val="000000">
                      <a:alpha val="43137"/>
                    </a:srgbClr>
                  </a:outerShdw>
                </a:effectLst>
              </a:rPr>
              <a:t>Abraj</a:t>
            </a:r>
            <a:r>
              <a:rPr lang="en-US" sz="3600" dirty="0">
                <a:effectLst>
                  <a:outerShdw blurRad="38100" dist="38100" dir="2700000" algn="tl">
                    <a:srgbClr val="000000">
                      <a:alpha val="43137"/>
                    </a:srgbClr>
                  </a:outerShdw>
                </a:effectLst>
              </a:rPr>
              <a:t> </a:t>
            </a:r>
            <a:r>
              <a:rPr lang="en-US" sz="3600" dirty="0" err="1">
                <a:effectLst>
                  <a:outerShdw blurRad="38100" dist="38100" dir="2700000" algn="tl">
                    <a:srgbClr val="000000">
                      <a:alpha val="43137"/>
                    </a:srgbClr>
                  </a:outerShdw>
                </a:effectLst>
              </a:rPr>
              <a:t>alBait</a:t>
            </a:r>
            <a:br>
              <a:rPr lang="en-US" b="1"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29093" y="1796539"/>
            <a:ext cx="4797910" cy="3281082"/>
          </a:xfrm>
        </p:spPr>
        <p:txBody>
          <a:bodyPr/>
          <a:lstStyle/>
          <a:p>
            <a:r>
              <a:rPr lang="en-US" sz="2000" dirty="0">
                <a:effectLst>
                  <a:outerShdw blurRad="38100" dist="38100" dir="2700000" algn="tl">
                    <a:srgbClr val="000000">
                      <a:alpha val="43137"/>
                    </a:srgbClr>
                  </a:outerShdw>
                </a:effectLst>
              </a:rPr>
              <a:t>Tallest building in Saudi Arabia, second tallest building in the world.</a:t>
            </a:r>
          </a:p>
          <a:p>
            <a:pPr lvl="0"/>
            <a:r>
              <a:rPr lang="en-US" sz="2000" dirty="0">
                <a:effectLst>
                  <a:outerShdw blurRad="38100" dist="38100" dir="2700000" algn="tl">
                    <a:srgbClr val="000000">
                      <a:alpha val="43137"/>
                    </a:srgbClr>
                  </a:outerShdw>
                </a:effectLst>
              </a:rPr>
              <a:t>Tallest and largest hotel in the world. </a:t>
            </a:r>
          </a:p>
          <a:p>
            <a:pPr lvl="0"/>
            <a:r>
              <a:rPr kumimoji="0" lang="en-US" sz="20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Height of 595 m (1,950 ft).</a:t>
            </a:r>
          </a:p>
          <a:p>
            <a:r>
              <a:rPr lang="en-US" sz="2000" dirty="0">
                <a:effectLst>
                  <a:outerShdw blurRad="38100" dist="38100" dir="2700000" algn="tl">
                    <a:srgbClr val="000000">
                      <a:alpha val="43137"/>
                    </a:srgbClr>
                  </a:outerShdw>
                </a:effectLst>
              </a:rPr>
              <a:t>Largest building in the world.</a:t>
            </a:r>
          </a:p>
        </p:txBody>
      </p:sp>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186</a:t>
            </a:fld>
            <a:endParaRPr lang="en-US" dirty="0"/>
          </a:p>
        </p:txBody>
      </p:sp>
      <p:pic>
        <p:nvPicPr>
          <p:cNvPr id="237570" name="Picture 2" descr="C:\Documents and Settings\obellal\My Documents\Hajj\Makkah\Abraj alBait 2.jpg"/>
          <p:cNvPicPr>
            <a:picLocks noChangeAspect="1" noChangeArrowheads="1"/>
          </p:cNvPicPr>
          <p:nvPr/>
        </p:nvPicPr>
        <p:blipFill>
          <a:blip r:embed="rId3" cstate="print"/>
          <a:srcRect/>
          <a:stretch>
            <a:fillRect/>
          </a:stretch>
        </p:blipFill>
        <p:spPr bwMode="auto">
          <a:xfrm>
            <a:off x="5034576" y="1828085"/>
            <a:ext cx="3929864" cy="2862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2"/>
          <p:cNvSpPr txBox="1">
            <a:spLocks/>
          </p:cNvSpPr>
          <p:nvPr/>
        </p:nvSpPr>
        <p:spPr bwMode="auto">
          <a:xfrm>
            <a:off x="126600" y="4821219"/>
            <a:ext cx="8414966" cy="18700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0" fontAlgn="base" latinLnBrk="0" hangingPunct="0">
              <a:lnSpc>
                <a:spcPct val="130000"/>
              </a:lnSpc>
              <a:spcBef>
                <a:spcPct val="20000"/>
              </a:spcBef>
              <a:spcAft>
                <a:spcPct val="0"/>
              </a:spcAft>
              <a:buClr>
                <a:schemeClr val="accent2"/>
              </a:buClr>
              <a:buSzPct val="80000"/>
              <a:buFont typeface="Wingdings" pitchFamily="2" charset="2"/>
              <a:buBlip>
                <a:blip r:embed="rId4"/>
              </a:buBlip>
              <a:tabLst/>
              <a:defRPr/>
            </a:pPr>
            <a:r>
              <a:rPr lang="en-US" sz="2000" b="0" kern="0" dirty="0">
                <a:effectLst>
                  <a:outerShdw blurRad="38100" dist="38100" dir="2700000" algn="tl">
                    <a:srgbClr val="000000">
                      <a:alpha val="43137"/>
                    </a:srgbClr>
                  </a:outerShdw>
                </a:effectLst>
                <a:latin typeface="+mn-lt"/>
                <a:cs typeface="+mn-cs"/>
              </a:rPr>
              <a:t>L</a:t>
            </a:r>
            <a:r>
              <a:rPr kumimoji="0" lang="en-US" sz="2000" b="0" i="0" u="none" strike="noStrike" kern="0" cap="none" spc="0" normalizeH="0" baseline="0" noProof="0" dirty="0" err="1">
                <a:ln>
                  <a:noFill/>
                </a:ln>
                <a:solidFill>
                  <a:schemeClr val="tx1"/>
                </a:solidFill>
                <a:effectLst>
                  <a:outerShdw blurRad="38100" dist="38100" dir="2700000" algn="tl">
                    <a:srgbClr val="000000">
                      <a:alpha val="43137"/>
                    </a:srgbClr>
                  </a:outerShdw>
                </a:effectLst>
                <a:uLnTx/>
                <a:uFillTx/>
                <a:latin typeface="+mn-lt"/>
                <a:ea typeface="+mn-ea"/>
                <a:cs typeface="+mn-cs"/>
              </a:rPr>
              <a:t>argest</a:t>
            </a:r>
            <a:r>
              <a:rPr kumimoji="0" lang="en-US" sz="20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 floor area of any structure in the world with 1,500,000 square </a:t>
            </a:r>
            <a:r>
              <a:rPr kumimoji="0" lang="en-US" sz="2000" b="0" i="0" u="none" strike="noStrike" kern="0" cap="none" spc="0" normalizeH="0" baseline="0" noProof="0" dirty="0" err="1">
                <a:ln>
                  <a:noFill/>
                </a:ln>
                <a:solidFill>
                  <a:schemeClr val="tx1"/>
                </a:solidFill>
                <a:effectLst>
                  <a:outerShdw blurRad="38100" dist="38100" dir="2700000" algn="tl">
                    <a:srgbClr val="000000">
                      <a:alpha val="43137"/>
                    </a:srgbClr>
                  </a:outerShdw>
                </a:effectLst>
                <a:uLnTx/>
                <a:uFillTx/>
                <a:latin typeface="+mn-lt"/>
                <a:ea typeface="+mn-ea"/>
                <a:cs typeface="+mn-cs"/>
              </a:rPr>
              <a:t>metres</a:t>
            </a:r>
            <a:r>
              <a:rPr kumimoji="0" lang="en-US" sz="20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 (16,137,600 sq ft) of floor space.</a:t>
            </a:r>
          </a:p>
          <a:p>
            <a:pPr marL="342900" marR="0" lvl="0" indent="-342900" algn="just" defTabSz="914400" rtl="0" eaLnBrk="0" fontAlgn="base" latinLnBrk="0" hangingPunct="0">
              <a:lnSpc>
                <a:spcPct val="130000"/>
              </a:lnSpc>
              <a:spcBef>
                <a:spcPct val="20000"/>
              </a:spcBef>
              <a:spcAft>
                <a:spcPct val="0"/>
              </a:spcAft>
              <a:buClr>
                <a:schemeClr val="accent2"/>
              </a:buClr>
              <a:buSzPct val="80000"/>
              <a:buFont typeface="Wingdings" pitchFamily="2" charset="2"/>
              <a:buBlip>
                <a:blip r:embed="rId4"/>
              </a:buBlip>
              <a:tabLst/>
              <a:defRPr/>
            </a:pPr>
            <a:r>
              <a:rPr lang="en-US" sz="2000" b="0" kern="0" dirty="0">
                <a:effectLst>
                  <a:outerShdw blurRad="38100" dist="38100" dir="2700000" algn="tl">
                    <a:srgbClr val="000000">
                      <a:alpha val="43137"/>
                    </a:srgbClr>
                  </a:outerShdw>
                </a:effectLst>
                <a:latin typeface="+mn-lt"/>
                <a:cs typeface="+mn-cs"/>
              </a:rPr>
              <a:t>E</a:t>
            </a:r>
            <a:r>
              <a:rPr kumimoji="0" lang="en-US" sz="2000" b="0" i="0" u="none" strike="noStrike" kern="0" cap="none" spc="0" normalizeH="0" baseline="0" noProof="0" dirty="0" err="1">
                <a:ln>
                  <a:noFill/>
                </a:ln>
                <a:solidFill>
                  <a:schemeClr val="tx1"/>
                </a:solidFill>
                <a:effectLst>
                  <a:outerShdw blurRad="38100" dist="38100" dir="2700000" algn="tl">
                    <a:srgbClr val="000000">
                      <a:alpha val="43137"/>
                    </a:srgbClr>
                  </a:outerShdw>
                </a:effectLst>
                <a:uLnTx/>
                <a:uFillTx/>
                <a:latin typeface="+mn-lt"/>
                <a:ea typeface="+mn-ea"/>
                <a:cs typeface="+mn-cs"/>
              </a:rPr>
              <a:t>stimated</a:t>
            </a:r>
            <a:r>
              <a:rPr kumimoji="0" lang="en-US" sz="20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 to be completed in 2010.</a:t>
            </a:r>
          </a:p>
        </p:txBody>
      </p:sp>
    </p:spTree>
  </p:cSld>
  <p:clrMapOvr>
    <a:masterClrMapping/>
  </p:clrMapOvr>
  <p:transition advTm="2000">
    <p:pull/>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4"/>
          <p:cNvSpPr>
            <a:spLocks noGrp="1"/>
          </p:cNvSpPr>
          <p:nvPr>
            <p:ph type="sldNum" sz="quarter" idx="12"/>
          </p:nvPr>
        </p:nvSpPr>
        <p:spPr>
          <a:noFill/>
        </p:spPr>
        <p:txBody>
          <a:bodyPr/>
          <a:lstStyle/>
          <a:p>
            <a:fld id="{40BCB537-EBF5-4B89-ADA0-7986AF321D0F}" type="slidenum">
              <a:rPr lang="en-US"/>
              <a:pPr/>
              <a:t>187</a:t>
            </a:fld>
            <a:endParaRPr lang="en-US"/>
          </a:p>
        </p:txBody>
      </p:sp>
      <p:sp>
        <p:nvSpPr>
          <p:cNvPr id="460802" name="Rectangle 2"/>
          <p:cNvSpPr>
            <a:spLocks noGrp="1" noChangeArrowheads="1"/>
          </p:cNvSpPr>
          <p:nvPr>
            <p:ph type="title"/>
          </p:nvPr>
        </p:nvSpPr>
        <p:spPr>
          <a:xfrm>
            <a:off x="685800" y="2636838"/>
            <a:ext cx="7772400" cy="838200"/>
          </a:xfrm>
        </p:spPr>
        <p:txBody>
          <a:bodyPr/>
          <a:lstStyle/>
          <a:p>
            <a:pPr eaLnBrk="1" hangingPunct="1">
              <a:defRPr/>
            </a:pPr>
            <a:r>
              <a:rPr lang="en-US" sz="4800" dirty="0"/>
              <a:t>Hajj Statistics…</a:t>
            </a:r>
          </a:p>
        </p:txBody>
      </p:sp>
    </p:spTree>
  </p:cSld>
  <p:clrMapOvr>
    <a:masterClrMapping/>
  </p:clrMapOvr>
  <p:transition advTm="2000">
    <p:pull/>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5597153" cy="838200"/>
          </a:xfrm>
        </p:spPr>
        <p:txBody>
          <a:bodyPr/>
          <a:lstStyle/>
          <a:p>
            <a:pPr lvl="0">
              <a:defRPr/>
            </a:pPr>
            <a:r>
              <a:rPr lang="en-US" sz="3600" dirty="0"/>
              <a:t>Hajj Statistics</a:t>
            </a:r>
            <a:br>
              <a:rPr lang="en-US" sz="3600" dirty="0"/>
            </a:br>
            <a:r>
              <a:rPr lang="en-US" sz="2800" dirty="0"/>
              <a:t>Number of </a:t>
            </a:r>
            <a:r>
              <a:rPr lang="en-US" sz="2800" dirty="0">
                <a:solidFill>
                  <a:srgbClr val="FF0000"/>
                </a:solidFill>
              </a:rPr>
              <a:t>Foreign</a:t>
            </a:r>
            <a:r>
              <a:rPr lang="en-US" sz="2800" dirty="0"/>
              <a:t> </a:t>
            </a:r>
            <a:r>
              <a:rPr lang="en-US" sz="2800" dirty="0" err="1"/>
              <a:t>Hujjaj</a:t>
            </a:r>
            <a:r>
              <a:rPr lang="en-US" sz="2800" dirty="0"/>
              <a:t> (1)</a:t>
            </a:r>
            <a:endParaRPr lang="en-US" sz="3600" dirty="0"/>
          </a:p>
        </p:txBody>
      </p:sp>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188</a:t>
            </a:fld>
            <a:endParaRPr lang="en-US"/>
          </a:p>
        </p:txBody>
      </p:sp>
      <p:graphicFrame>
        <p:nvGraphicFramePr>
          <p:cNvPr id="12" name="Table 11"/>
          <p:cNvGraphicFramePr>
            <a:graphicFrameLocks noGrp="1"/>
          </p:cNvGraphicFramePr>
          <p:nvPr/>
        </p:nvGraphicFramePr>
        <p:xfrm>
          <a:off x="76200" y="3437382"/>
          <a:ext cx="2057400" cy="2506218"/>
        </p:xfrm>
        <a:graphic>
          <a:graphicData uri="http://schemas.openxmlformats.org/drawingml/2006/table">
            <a:tbl>
              <a:tblPr firstRow="1" lastRow="1">
                <a:tableStyleId>{284E427A-3D55-4303-BF80-6455036E1DE7}</a:tableStyleId>
              </a:tblPr>
              <a:tblGrid>
                <a:gridCol w="128016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100" dirty="0">
                          <a:latin typeface="+mn-lt"/>
                        </a:rPr>
                        <a:t>Year</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Number </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mn-lt"/>
                        </a:rPr>
                        <a:t>1348 / 1930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81666</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a:latin typeface="+mn-lt"/>
                        </a:rPr>
                        <a:t>1349 / 1931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39045</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latin typeface="+mn-lt"/>
                        </a:rPr>
                        <a:t>1350 / 1932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29065</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mn-lt"/>
                        </a:rPr>
                        <a:t>1351 / 1933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20181</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a:latin typeface="+mn-lt"/>
                        </a:rPr>
                        <a:t>1352 / 1934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25291</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5"/>
                  </a:ext>
                </a:extLst>
              </a:tr>
              <a:tr h="0">
                <a:tc>
                  <a:txBody>
                    <a:bodyPr/>
                    <a:lstStyle/>
                    <a:p>
                      <a:pPr marL="0" marR="0" algn="ctr">
                        <a:lnSpc>
                          <a:spcPct val="115000"/>
                        </a:lnSpc>
                        <a:spcBef>
                          <a:spcPts val="0"/>
                        </a:spcBef>
                        <a:spcAft>
                          <a:spcPts val="0"/>
                        </a:spcAft>
                      </a:pPr>
                      <a:r>
                        <a:rPr lang="en-US" sz="1100">
                          <a:latin typeface="+mn-lt"/>
                        </a:rPr>
                        <a:t>1353 / 1935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33898</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6"/>
                  </a:ext>
                </a:extLst>
              </a:tr>
              <a:tr h="0">
                <a:tc>
                  <a:txBody>
                    <a:bodyPr/>
                    <a:lstStyle/>
                    <a:p>
                      <a:pPr marL="0" marR="0" algn="ctr">
                        <a:lnSpc>
                          <a:spcPct val="115000"/>
                        </a:lnSpc>
                        <a:spcBef>
                          <a:spcPts val="0"/>
                        </a:spcBef>
                        <a:spcAft>
                          <a:spcPts val="0"/>
                        </a:spcAft>
                      </a:pPr>
                      <a:r>
                        <a:rPr lang="en-US" sz="1100">
                          <a:latin typeface="+mn-lt"/>
                        </a:rPr>
                        <a:t>1354 / 1936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33830</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7"/>
                  </a:ext>
                </a:extLst>
              </a:tr>
              <a:tr h="0">
                <a:tc>
                  <a:txBody>
                    <a:bodyPr/>
                    <a:lstStyle/>
                    <a:p>
                      <a:pPr marL="0" marR="0" algn="ctr">
                        <a:lnSpc>
                          <a:spcPct val="115000"/>
                        </a:lnSpc>
                        <a:spcBef>
                          <a:spcPts val="0"/>
                        </a:spcBef>
                        <a:spcAft>
                          <a:spcPts val="0"/>
                        </a:spcAft>
                      </a:pPr>
                      <a:r>
                        <a:rPr lang="en-US" sz="1100">
                          <a:latin typeface="+mn-lt"/>
                        </a:rPr>
                        <a:t>1355 / 1937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49517</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8"/>
                  </a:ext>
                </a:extLst>
              </a:tr>
              <a:tr h="0">
                <a:tc>
                  <a:txBody>
                    <a:bodyPr/>
                    <a:lstStyle/>
                    <a:p>
                      <a:pPr marL="0" marR="0" algn="ctr">
                        <a:lnSpc>
                          <a:spcPct val="115000"/>
                        </a:lnSpc>
                        <a:spcBef>
                          <a:spcPts val="0"/>
                        </a:spcBef>
                        <a:spcAft>
                          <a:spcPts val="0"/>
                        </a:spcAft>
                      </a:pPr>
                      <a:r>
                        <a:rPr lang="en-US" sz="1100">
                          <a:latin typeface="+mn-lt"/>
                        </a:rPr>
                        <a:t>1356 / 1938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76224</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9"/>
                  </a:ext>
                </a:extLst>
              </a:tr>
              <a:tr h="0">
                <a:tc>
                  <a:txBody>
                    <a:bodyPr/>
                    <a:lstStyle/>
                    <a:p>
                      <a:pPr marL="0" marR="0" algn="ctr">
                        <a:lnSpc>
                          <a:spcPct val="115000"/>
                        </a:lnSpc>
                        <a:spcBef>
                          <a:spcPts val="0"/>
                        </a:spcBef>
                        <a:spcAft>
                          <a:spcPts val="0"/>
                        </a:spcAft>
                      </a:pPr>
                      <a:r>
                        <a:rPr lang="en-US" sz="1100">
                          <a:latin typeface="+mn-lt"/>
                        </a:rPr>
                        <a:t>1357 / 1939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59577</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10"/>
                  </a:ext>
                </a:extLst>
              </a:tr>
              <a:tr h="0">
                <a:tc>
                  <a:txBody>
                    <a:bodyPr/>
                    <a:lstStyle/>
                    <a:p>
                      <a:pPr marL="0" marR="0" algn="ctr">
                        <a:lnSpc>
                          <a:spcPct val="115000"/>
                        </a:lnSpc>
                        <a:spcBef>
                          <a:spcPts val="0"/>
                        </a:spcBef>
                        <a:spcAft>
                          <a:spcPts val="0"/>
                        </a:spcAft>
                      </a:pPr>
                      <a:r>
                        <a:rPr lang="en-US" sz="1100" dirty="0">
                          <a:latin typeface="+mn-lt"/>
                        </a:rPr>
                        <a:t>Average </a:t>
                      </a:r>
                    </a:p>
                    <a:p>
                      <a:pPr marL="0" marR="0" algn="ctr">
                        <a:lnSpc>
                          <a:spcPct val="115000"/>
                        </a:lnSpc>
                        <a:spcBef>
                          <a:spcPts val="0"/>
                        </a:spcBef>
                        <a:spcAft>
                          <a:spcPts val="0"/>
                        </a:spcAft>
                      </a:pPr>
                      <a:r>
                        <a:rPr lang="en-US" sz="1100" dirty="0">
                          <a:latin typeface="+mn-lt"/>
                          <a:ea typeface="Calibri"/>
                          <a:cs typeface="Arial"/>
                        </a:rPr>
                        <a:t>of the 1930s</a:t>
                      </a:r>
                    </a:p>
                  </a:txBody>
                  <a:tcPr marL="68580" marR="68580" marT="0" marB="0" anchor="ctr"/>
                </a:tc>
                <a:tc>
                  <a:txBody>
                    <a:bodyPr/>
                    <a:lstStyle/>
                    <a:p>
                      <a:pPr marL="0" marR="0" algn="ctr">
                        <a:lnSpc>
                          <a:spcPct val="115000"/>
                        </a:lnSpc>
                        <a:spcBef>
                          <a:spcPts val="0"/>
                        </a:spcBef>
                        <a:spcAft>
                          <a:spcPts val="0"/>
                        </a:spcAft>
                      </a:pPr>
                      <a:r>
                        <a:rPr lang="en-US" sz="1100" dirty="0">
                          <a:latin typeface="+mn-lt"/>
                        </a:rPr>
                        <a:t> </a:t>
                      </a:r>
                      <a:r>
                        <a:rPr lang="en-US" sz="1100" dirty="0">
                          <a:solidFill>
                            <a:srgbClr val="FFFF00"/>
                          </a:solidFill>
                          <a:latin typeface="+mn-lt"/>
                        </a:rPr>
                        <a:t>44829</a:t>
                      </a:r>
                      <a:endParaRPr lang="en-US" sz="1100" dirty="0">
                        <a:solidFill>
                          <a:srgbClr val="FFFF00"/>
                        </a:solidFill>
                        <a:latin typeface="+mn-lt"/>
                        <a:ea typeface="Calibri"/>
                        <a:cs typeface="Arial"/>
                      </a:endParaRPr>
                    </a:p>
                  </a:txBody>
                  <a:tcPr marL="68580" marR="68580" marT="0" marB="0" anchor="ctr"/>
                </a:tc>
                <a:extLst>
                  <a:ext uri="{0D108BD9-81ED-4DB2-BD59-A6C34878D82A}">
                    <a16:rowId xmlns:a16="http://schemas.microsoft.com/office/drawing/2014/main" val="10011"/>
                  </a:ext>
                </a:extLst>
              </a:tr>
            </a:tbl>
          </a:graphicData>
        </a:graphic>
      </p:graphicFrame>
      <p:graphicFrame>
        <p:nvGraphicFramePr>
          <p:cNvPr id="14" name="Table 13"/>
          <p:cNvGraphicFramePr>
            <a:graphicFrameLocks noGrp="1"/>
          </p:cNvGraphicFramePr>
          <p:nvPr/>
        </p:nvGraphicFramePr>
        <p:xfrm>
          <a:off x="76984" y="2119884"/>
          <a:ext cx="2057400" cy="1156716"/>
        </p:xfrm>
        <a:graphic>
          <a:graphicData uri="http://schemas.openxmlformats.org/drawingml/2006/table">
            <a:tbl>
              <a:tblPr firstRow="1" lastRow="1">
                <a:tableStyleId>{284E427A-3D55-4303-BF80-6455036E1DE7}</a:tableStyleId>
              </a:tblPr>
              <a:tblGrid>
                <a:gridCol w="128016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100" dirty="0">
                          <a:latin typeface="+mn-lt"/>
                        </a:rPr>
                        <a:t>Year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Number</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mn-lt"/>
                        </a:rPr>
                        <a:t>1345 / 1927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90662</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a:latin typeface="+mn-lt"/>
                        </a:rPr>
                        <a:t>1346 / 1928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96212</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a:latin typeface="+mn-lt"/>
                        </a:rPr>
                        <a:t>1347 / 1929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90764</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mn-lt"/>
                        </a:rPr>
                        <a:t>Average </a:t>
                      </a:r>
                    </a:p>
                    <a:p>
                      <a:pPr marL="0" marR="0" algn="ctr">
                        <a:lnSpc>
                          <a:spcPct val="115000"/>
                        </a:lnSpc>
                        <a:spcBef>
                          <a:spcPts val="0"/>
                        </a:spcBef>
                        <a:spcAft>
                          <a:spcPts val="0"/>
                        </a:spcAft>
                      </a:pPr>
                      <a:r>
                        <a:rPr lang="en-US" sz="1100" dirty="0">
                          <a:latin typeface="+mn-lt"/>
                          <a:ea typeface="Calibri"/>
                          <a:cs typeface="Arial"/>
                        </a:rPr>
                        <a:t>of the 1920s</a:t>
                      </a:r>
                    </a:p>
                  </a:txBody>
                  <a:tcPr marL="68580" marR="68580" marT="0" marB="0" anchor="ctr"/>
                </a:tc>
                <a:tc>
                  <a:txBody>
                    <a:bodyPr/>
                    <a:lstStyle/>
                    <a:p>
                      <a:pPr marL="0" marR="0" algn="ctr">
                        <a:lnSpc>
                          <a:spcPct val="115000"/>
                        </a:lnSpc>
                        <a:spcBef>
                          <a:spcPts val="0"/>
                        </a:spcBef>
                        <a:spcAft>
                          <a:spcPts val="0"/>
                        </a:spcAft>
                      </a:pPr>
                      <a:r>
                        <a:rPr lang="en-US" sz="1100" dirty="0">
                          <a:latin typeface="+mn-lt"/>
                        </a:rPr>
                        <a:t> </a:t>
                      </a:r>
                      <a:r>
                        <a:rPr lang="en-US" sz="1100" dirty="0">
                          <a:solidFill>
                            <a:srgbClr val="FFFF00"/>
                          </a:solidFill>
                          <a:latin typeface="+mn-lt"/>
                        </a:rPr>
                        <a:t>92546</a:t>
                      </a:r>
                      <a:endParaRPr lang="en-US" sz="1100" dirty="0">
                        <a:solidFill>
                          <a:srgbClr val="FFFF00"/>
                        </a:solidFill>
                        <a:latin typeface="+mn-lt"/>
                        <a:ea typeface="Calibri"/>
                        <a:cs typeface="Arial"/>
                      </a:endParaRPr>
                    </a:p>
                  </a:txBody>
                  <a:tcPr marL="68580" marR="68580" marT="0" marB="0" anchor="ctr"/>
                </a:tc>
                <a:extLst>
                  <a:ext uri="{0D108BD9-81ED-4DB2-BD59-A6C34878D82A}">
                    <a16:rowId xmlns:a16="http://schemas.microsoft.com/office/drawing/2014/main" val="10004"/>
                  </a:ext>
                </a:extLst>
              </a:tr>
            </a:tbl>
          </a:graphicData>
        </a:graphic>
      </p:graphicFrame>
      <p:graphicFrame>
        <p:nvGraphicFramePr>
          <p:cNvPr id="15" name="Table 14"/>
          <p:cNvGraphicFramePr>
            <a:graphicFrameLocks noGrp="1"/>
          </p:cNvGraphicFramePr>
          <p:nvPr/>
        </p:nvGraphicFramePr>
        <p:xfrm>
          <a:off x="2286000" y="1796796"/>
          <a:ext cx="2194560" cy="2699004"/>
        </p:xfrm>
        <a:graphic>
          <a:graphicData uri="http://schemas.openxmlformats.org/drawingml/2006/table">
            <a:tbl>
              <a:tblPr firstRow="1" lastRow="1">
                <a:tableStyleId>{284E427A-3D55-4303-BF80-6455036E1DE7}</a:tableStyleId>
              </a:tblPr>
              <a:tblGrid>
                <a:gridCol w="141732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100" dirty="0">
                          <a:latin typeface="+mn-lt"/>
                        </a:rPr>
                        <a:t>Year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Number</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mn-lt"/>
                        </a:rPr>
                        <a:t>1358 / 1940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32152</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latin typeface="+mn-lt"/>
                        </a:rPr>
                        <a:t>1359 / 1941(Jan)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9024</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latin typeface="+mn-lt"/>
                        </a:rPr>
                        <a:t>1360 / 1941(Dec)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23863</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mn-lt"/>
                        </a:rPr>
                        <a:t>1361 / 1942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24743</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dirty="0">
                          <a:latin typeface="+mn-lt"/>
                        </a:rPr>
                        <a:t>1362 / 1943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62590</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5"/>
                  </a:ext>
                </a:extLst>
              </a:tr>
              <a:tr h="0">
                <a:tc>
                  <a:txBody>
                    <a:bodyPr/>
                    <a:lstStyle/>
                    <a:p>
                      <a:pPr marL="0" marR="0" algn="ctr">
                        <a:lnSpc>
                          <a:spcPct val="115000"/>
                        </a:lnSpc>
                        <a:spcBef>
                          <a:spcPts val="0"/>
                        </a:spcBef>
                        <a:spcAft>
                          <a:spcPts val="0"/>
                        </a:spcAft>
                      </a:pPr>
                      <a:r>
                        <a:rPr lang="en-US" sz="1100" dirty="0">
                          <a:latin typeface="+mn-lt"/>
                        </a:rPr>
                        <a:t>1363 / 1944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37857</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6"/>
                  </a:ext>
                </a:extLst>
              </a:tr>
              <a:tr h="0">
                <a:tc>
                  <a:txBody>
                    <a:bodyPr/>
                    <a:lstStyle/>
                    <a:p>
                      <a:pPr marL="0" marR="0" algn="ctr">
                        <a:lnSpc>
                          <a:spcPct val="115000"/>
                        </a:lnSpc>
                        <a:spcBef>
                          <a:spcPts val="0"/>
                        </a:spcBef>
                        <a:spcAft>
                          <a:spcPts val="0"/>
                        </a:spcAft>
                      </a:pPr>
                      <a:r>
                        <a:rPr lang="en-US" sz="1100" dirty="0">
                          <a:latin typeface="+mn-lt"/>
                        </a:rPr>
                        <a:t>1364 / 1945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37630</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7"/>
                  </a:ext>
                </a:extLst>
              </a:tr>
              <a:tr h="0">
                <a:tc>
                  <a:txBody>
                    <a:bodyPr/>
                    <a:lstStyle/>
                    <a:p>
                      <a:pPr marL="0" marR="0" algn="ctr">
                        <a:lnSpc>
                          <a:spcPct val="115000"/>
                        </a:lnSpc>
                        <a:spcBef>
                          <a:spcPts val="0"/>
                        </a:spcBef>
                        <a:spcAft>
                          <a:spcPts val="0"/>
                        </a:spcAft>
                      </a:pPr>
                      <a:r>
                        <a:rPr lang="en-US" sz="1100">
                          <a:latin typeface="+mn-lt"/>
                        </a:rPr>
                        <a:t>1365 / 1946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61268</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8"/>
                  </a:ext>
                </a:extLst>
              </a:tr>
              <a:tr h="0">
                <a:tc>
                  <a:txBody>
                    <a:bodyPr/>
                    <a:lstStyle/>
                    <a:p>
                      <a:pPr marL="0" marR="0" algn="ctr">
                        <a:lnSpc>
                          <a:spcPct val="115000"/>
                        </a:lnSpc>
                        <a:spcBef>
                          <a:spcPts val="0"/>
                        </a:spcBef>
                        <a:spcAft>
                          <a:spcPts val="0"/>
                        </a:spcAft>
                      </a:pPr>
                      <a:r>
                        <a:rPr lang="en-US" sz="1100" dirty="0">
                          <a:latin typeface="+mn-lt"/>
                        </a:rPr>
                        <a:t>1366 / 1947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55244</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9"/>
                  </a:ext>
                </a:extLst>
              </a:tr>
              <a:tr h="0">
                <a:tc>
                  <a:txBody>
                    <a:bodyPr/>
                    <a:lstStyle/>
                    <a:p>
                      <a:pPr marL="0" marR="0" algn="ctr">
                        <a:lnSpc>
                          <a:spcPct val="115000"/>
                        </a:lnSpc>
                        <a:spcBef>
                          <a:spcPts val="0"/>
                        </a:spcBef>
                        <a:spcAft>
                          <a:spcPts val="0"/>
                        </a:spcAft>
                      </a:pPr>
                      <a:r>
                        <a:rPr lang="en-US" sz="1100">
                          <a:latin typeface="+mn-lt"/>
                        </a:rPr>
                        <a:t>1367 / 1948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75614</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10"/>
                  </a:ext>
                </a:extLst>
              </a:tr>
              <a:tr h="0">
                <a:tc>
                  <a:txBody>
                    <a:bodyPr/>
                    <a:lstStyle/>
                    <a:p>
                      <a:pPr marL="0" marR="0" algn="ctr">
                        <a:lnSpc>
                          <a:spcPct val="115000"/>
                        </a:lnSpc>
                        <a:spcBef>
                          <a:spcPts val="0"/>
                        </a:spcBef>
                        <a:spcAft>
                          <a:spcPts val="0"/>
                        </a:spcAft>
                      </a:pPr>
                      <a:r>
                        <a:rPr lang="en-US" sz="1100">
                          <a:latin typeface="+mn-lt"/>
                        </a:rPr>
                        <a:t>1368 / 1949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99069</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11"/>
                  </a:ext>
                </a:extLst>
              </a:tr>
              <a:tr h="0">
                <a:tc>
                  <a:txBody>
                    <a:bodyPr/>
                    <a:lstStyle/>
                    <a:p>
                      <a:pPr marL="0" marR="0" algn="ctr">
                        <a:lnSpc>
                          <a:spcPct val="115000"/>
                        </a:lnSpc>
                        <a:spcBef>
                          <a:spcPts val="0"/>
                        </a:spcBef>
                        <a:spcAft>
                          <a:spcPts val="0"/>
                        </a:spcAft>
                      </a:pPr>
                      <a:r>
                        <a:rPr lang="en-US" sz="1100" dirty="0">
                          <a:latin typeface="+mn-lt"/>
                        </a:rPr>
                        <a:t>Average </a:t>
                      </a:r>
                    </a:p>
                    <a:p>
                      <a:pPr marL="0" marR="0" algn="ctr">
                        <a:lnSpc>
                          <a:spcPct val="115000"/>
                        </a:lnSpc>
                        <a:spcBef>
                          <a:spcPts val="0"/>
                        </a:spcBef>
                        <a:spcAft>
                          <a:spcPts val="0"/>
                        </a:spcAft>
                      </a:pPr>
                      <a:r>
                        <a:rPr lang="en-US" sz="1100" dirty="0">
                          <a:latin typeface="+mn-lt"/>
                        </a:rPr>
                        <a:t>of the 1940s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a:t>
                      </a:r>
                      <a:r>
                        <a:rPr lang="en-US" sz="1100" dirty="0">
                          <a:solidFill>
                            <a:srgbClr val="FFFF00"/>
                          </a:solidFill>
                          <a:latin typeface="+mn-lt"/>
                        </a:rPr>
                        <a:t>47187</a:t>
                      </a:r>
                      <a:endParaRPr lang="en-US" sz="1100" dirty="0">
                        <a:solidFill>
                          <a:srgbClr val="FFFF00"/>
                        </a:solidFill>
                        <a:latin typeface="+mn-lt"/>
                        <a:ea typeface="Calibri"/>
                        <a:cs typeface="Arial"/>
                      </a:endParaRPr>
                    </a:p>
                  </a:txBody>
                  <a:tcPr marL="68580" marR="68580" marT="0" marB="0" anchor="ctr"/>
                </a:tc>
                <a:extLst>
                  <a:ext uri="{0D108BD9-81ED-4DB2-BD59-A6C34878D82A}">
                    <a16:rowId xmlns:a16="http://schemas.microsoft.com/office/drawing/2014/main" val="10012"/>
                  </a:ext>
                </a:extLst>
              </a:tr>
            </a:tbl>
          </a:graphicData>
        </a:graphic>
      </p:graphicFrame>
      <p:graphicFrame>
        <p:nvGraphicFramePr>
          <p:cNvPr id="16" name="Table 15"/>
          <p:cNvGraphicFramePr>
            <a:graphicFrameLocks noGrp="1"/>
          </p:cNvGraphicFramePr>
          <p:nvPr/>
        </p:nvGraphicFramePr>
        <p:xfrm>
          <a:off x="4648200" y="3513582"/>
          <a:ext cx="2057400" cy="2506218"/>
        </p:xfrm>
        <a:graphic>
          <a:graphicData uri="http://schemas.openxmlformats.org/drawingml/2006/table">
            <a:tbl>
              <a:tblPr firstRow="1" lastRow="1">
                <a:tableStyleId>{284E427A-3D55-4303-BF80-6455036E1DE7}</a:tableStyleId>
              </a:tblPr>
              <a:tblGrid>
                <a:gridCol w="128016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100" dirty="0">
                          <a:latin typeface="+mn-lt"/>
                        </a:rPr>
                        <a:t>Year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Number</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latin typeface="+mn-lt"/>
                        </a:rPr>
                        <a:t>1369 / 1950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107652</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latin typeface="+mn-lt"/>
                        </a:rPr>
                        <a:t>1370 / 1951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100578</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latin typeface="+mn-lt"/>
                        </a:rPr>
                        <a:t>1371 / 1952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148515</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dirty="0">
                          <a:latin typeface="+mn-lt"/>
                        </a:rPr>
                        <a:t>1372 / 1953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149841</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dirty="0">
                          <a:latin typeface="+mn-lt"/>
                        </a:rPr>
                        <a:t>1373 / 1954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164072</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5"/>
                  </a:ext>
                </a:extLst>
              </a:tr>
              <a:tr h="0">
                <a:tc>
                  <a:txBody>
                    <a:bodyPr/>
                    <a:lstStyle/>
                    <a:p>
                      <a:pPr marL="0" marR="0" algn="ctr">
                        <a:lnSpc>
                          <a:spcPct val="115000"/>
                        </a:lnSpc>
                        <a:spcBef>
                          <a:spcPts val="0"/>
                        </a:spcBef>
                        <a:spcAft>
                          <a:spcPts val="0"/>
                        </a:spcAft>
                      </a:pPr>
                      <a:r>
                        <a:rPr lang="en-US" sz="1100" dirty="0">
                          <a:latin typeface="+mn-lt"/>
                        </a:rPr>
                        <a:t>1374 / 1955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232971</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6"/>
                  </a:ext>
                </a:extLst>
              </a:tr>
              <a:tr h="0">
                <a:tc>
                  <a:txBody>
                    <a:bodyPr/>
                    <a:lstStyle/>
                    <a:p>
                      <a:pPr marL="0" marR="0" algn="ctr">
                        <a:lnSpc>
                          <a:spcPct val="115000"/>
                        </a:lnSpc>
                        <a:spcBef>
                          <a:spcPts val="0"/>
                        </a:spcBef>
                        <a:spcAft>
                          <a:spcPts val="0"/>
                        </a:spcAft>
                      </a:pPr>
                      <a:r>
                        <a:rPr lang="en-US" sz="1100" dirty="0">
                          <a:latin typeface="+mn-lt"/>
                        </a:rPr>
                        <a:t>1375 / 1956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latin typeface="+mn-lt"/>
                        </a:rPr>
                        <a:t> 220722</a:t>
                      </a:r>
                      <a:endParaRPr lang="en-US" sz="1100">
                        <a:latin typeface="+mn-lt"/>
                        <a:ea typeface="Calibri"/>
                        <a:cs typeface="Arial"/>
                      </a:endParaRPr>
                    </a:p>
                  </a:txBody>
                  <a:tcPr marL="68580" marR="68580" marT="0" marB="0" anchor="ctr"/>
                </a:tc>
                <a:extLst>
                  <a:ext uri="{0D108BD9-81ED-4DB2-BD59-A6C34878D82A}">
                    <a16:rowId xmlns:a16="http://schemas.microsoft.com/office/drawing/2014/main" val="10007"/>
                  </a:ext>
                </a:extLst>
              </a:tr>
              <a:tr h="0">
                <a:tc>
                  <a:txBody>
                    <a:bodyPr/>
                    <a:lstStyle/>
                    <a:p>
                      <a:pPr marL="0" marR="0" algn="ctr">
                        <a:lnSpc>
                          <a:spcPct val="115000"/>
                        </a:lnSpc>
                        <a:spcBef>
                          <a:spcPts val="0"/>
                        </a:spcBef>
                        <a:spcAft>
                          <a:spcPts val="0"/>
                        </a:spcAft>
                      </a:pPr>
                      <a:r>
                        <a:rPr lang="en-US" sz="1100" dirty="0">
                          <a:latin typeface="+mn-lt"/>
                        </a:rPr>
                        <a:t>1376 / 1957 </a:t>
                      </a:r>
                      <a:endParaRPr lang="en-US" sz="1100" dirty="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215575</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8"/>
                  </a:ext>
                </a:extLst>
              </a:tr>
              <a:tr h="0">
                <a:tc>
                  <a:txBody>
                    <a:bodyPr/>
                    <a:lstStyle/>
                    <a:p>
                      <a:pPr marL="0" marR="0" algn="ctr">
                        <a:lnSpc>
                          <a:spcPct val="115000"/>
                        </a:lnSpc>
                        <a:spcBef>
                          <a:spcPts val="0"/>
                        </a:spcBef>
                        <a:spcAft>
                          <a:spcPts val="0"/>
                        </a:spcAft>
                      </a:pPr>
                      <a:r>
                        <a:rPr lang="en-US" sz="1100">
                          <a:latin typeface="+mn-lt"/>
                        </a:rPr>
                        <a:t>1377 / 1958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209197</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09"/>
                  </a:ext>
                </a:extLst>
              </a:tr>
              <a:tr h="0">
                <a:tc>
                  <a:txBody>
                    <a:bodyPr/>
                    <a:lstStyle/>
                    <a:p>
                      <a:pPr marL="0" marR="0" algn="ctr">
                        <a:lnSpc>
                          <a:spcPct val="115000"/>
                        </a:lnSpc>
                        <a:spcBef>
                          <a:spcPts val="0"/>
                        </a:spcBef>
                        <a:spcAft>
                          <a:spcPts val="0"/>
                        </a:spcAft>
                      </a:pPr>
                      <a:r>
                        <a:rPr lang="en-US" sz="1100">
                          <a:latin typeface="+mn-lt"/>
                        </a:rPr>
                        <a:t>1378 / 1959 </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latin typeface="+mn-lt"/>
                        </a:rPr>
                        <a:t> 207171</a:t>
                      </a:r>
                      <a:endParaRPr lang="en-US" sz="1100" dirty="0">
                        <a:latin typeface="+mn-lt"/>
                        <a:ea typeface="Calibri"/>
                        <a:cs typeface="Arial"/>
                      </a:endParaRPr>
                    </a:p>
                  </a:txBody>
                  <a:tcPr marL="68580" marR="68580" marT="0" marB="0" anchor="ctr"/>
                </a:tc>
                <a:extLst>
                  <a:ext uri="{0D108BD9-81ED-4DB2-BD59-A6C34878D82A}">
                    <a16:rowId xmlns:a16="http://schemas.microsoft.com/office/drawing/2014/main" val="10010"/>
                  </a:ext>
                </a:extLst>
              </a:tr>
              <a:tr h="0">
                <a:tc>
                  <a:txBody>
                    <a:bodyPr/>
                    <a:lstStyle/>
                    <a:p>
                      <a:pPr marL="0" marR="0" algn="ctr">
                        <a:lnSpc>
                          <a:spcPct val="115000"/>
                        </a:lnSpc>
                        <a:spcBef>
                          <a:spcPts val="0"/>
                        </a:spcBef>
                        <a:spcAft>
                          <a:spcPts val="0"/>
                        </a:spcAft>
                      </a:pPr>
                      <a:r>
                        <a:rPr lang="en-US" sz="1100">
                          <a:latin typeface="+mn-lt"/>
                        </a:rPr>
                        <a:t>Average </a:t>
                      </a:r>
                    </a:p>
                    <a:p>
                      <a:pPr marL="0" marR="0" algn="ctr">
                        <a:lnSpc>
                          <a:spcPct val="115000"/>
                        </a:lnSpc>
                        <a:spcBef>
                          <a:spcPts val="0"/>
                        </a:spcBef>
                        <a:spcAft>
                          <a:spcPts val="0"/>
                        </a:spcAft>
                      </a:pPr>
                      <a:r>
                        <a:rPr lang="en-US" sz="1100">
                          <a:latin typeface="+mn-lt"/>
                        </a:rPr>
                        <a:t>Of the 1950s</a:t>
                      </a:r>
                      <a:endParaRPr lang="en-US" sz="1100">
                        <a:latin typeface="+mn-lt"/>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solidFill>
                            <a:srgbClr val="FFFF00"/>
                          </a:solidFill>
                          <a:latin typeface="+mn-lt"/>
                        </a:rPr>
                        <a:t>175629</a:t>
                      </a:r>
                      <a:endParaRPr lang="en-US" sz="1100" dirty="0">
                        <a:solidFill>
                          <a:srgbClr val="FFFF00"/>
                        </a:solidFill>
                        <a:latin typeface="+mn-lt"/>
                        <a:ea typeface="Calibri"/>
                        <a:cs typeface="Arial"/>
                      </a:endParaRPr>
                    </a:p>
                  </a:txBody>
                  <a:tcPr marL="68580" marR="68580" marT="0" marB="0" anchor="ctr"/>
                </a:tc>
                <a:extLst>
                  <a:ext uri="{0D108BD9-81ED-4DB2-BD59-A6C34878D82A}">
                    <a16:rowId xmlns:a16="http://schemas.microsoft.com/office/drawing/2014/main" val="10011"/>
                  </a:ext>
                </a:extLst>
              </a:tr>
            </a:tbl>
          </a:graphicData>
        </a:graphic>
      </p:graphicFrame>
      <p:graphicFrame>
        <p:nvGraphicFramePr>
          <p:cNvPr id="17" name="Table 16"/>
          <p:cNvGraphicFramePr>
            <a:graphicFrameLocks noGrp="1"/>
          </p:cNvGraphicFramePr>
          <p:nvPr/>
        </p:nvGraphicFramePr>
        <p:xfrm>
          <a:off x="6858000" y="1837182"/>
          <a:ext cx="2057400" cy="2506218"/>
        </p:xfrm>
        <a:graphic>
          <a:graphicData uri="http://schemas.openxmlformats.org/drawingml/2006/table">
            <a:tbl>
              <a:tblPr firstRow="1" lastRow="1">
                <a:tableStyleId>{284E427A-3D55-4303-BF80-6455036E1DE7}</a:tableStyleId>
              </a:tblPr>
              <a:tblGrid>
                <a:gridCol w="128016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100" dirty="0"/>
                        <a:t>Year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Number</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t>1379 / 1960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253369</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t>1380 / 1961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285948</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a:t>1381 / 1962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216455</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a:t>1382 / 1963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199038</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a:t>1383 / 1964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266555</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5"/>
                  </a:ext>
                </a:extLst>
              </a:tr>
              <a:tr h="0">
                <a:tc>
                  <a:txBody>
                    <a:bodyPr/>
                    <a:lstStyle/>
                    <a:p>
                      <a:pPr marL="0" marR="0" algn="ctr">
                        <a:lnSpc>
                          <a:spcPct val="115000"/>
                        </a:lnSpc>
                        <a:spcBef>
                          <a:spcPts val="0"/>
                        </a:spcBef>
                        <a:spcAft>
                          <a:spcPts val="0"/>
                        </a:spcAft>
                      </a:pPr>
                      <a:r>
                        <a:rPr lang="en-US" sz="1100"/>
                        <a:t>1384 / 1965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283319</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6"/>
                  </a:ext>
                </a:extLst>
              </a:tr>
              <a:tr h="0">
                <a:tc>
                  <a:txBody>
                    <a:bodyPr/>
                    <a:lstStyle/>
                    <a:p>
                      <a:pPr marL="0" marR="0" algn="ctr">
                        <a:lnSpc>
                          <a:spcPct val="115000"/>
                        </a:lnSpc>
                        <a:spcBef>
                          <a:spcPts val="0"/>
                        </a:spcBef>
                        <a:spcAft>
                          <a:spcPts val="0"/>
                        </a:spcAft>
                      </a:pPr>
                      <a:r>
                        <a:rPr lang="en-US" sz="1100" dirty="0"/>
                        <a:t>1385 / 1966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294118</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7"/>
                  </a:ext>
                </a:extLst>
              </a:tr>
              <a:tr h="0">
                <a:tc>
                  <a:txBody>
                    <a:bodyPr/>
                    <a:lstStyle/>
                    <a:p>
                      <a:pPr marL="0" marR="0" algn="ctr">
                        <a:lnSpc>
                          <a:spcPct val="115000"/>
                        </a:lnSpc>
                        <a:spcBef>
                          <a:spcPts val="0"/>
                        </a:spcBef>
                        <a:spcAft>
                          <a:spcPts val="0"/>
                        </a:spcAft>
                      </a:pPr>
                      <a:r>
                        <a:rPr lang="en-US" sz="1100"/>
                        <a:t>1386 / 1967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316226</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8"/>
                  </a:ext>
                </a:extLst>
              </a:tr>
              <a:tr h="0">
                <a:tc>
                  <a:txBody>
                    <a:bodyPr/>
                    <a:lstStyle/>
                    <a:p>
                      <a:pPr marL="0" marR="0" algn="ctr">
                        <a:lnSpc>
                          <a:spcPct val="115000"/>
                        </a:lnSpc>
                        <a:spcBef>
                          <a:spcPts val="0"/>
                        </a:spcBef>
                        <a:spcAft>
                          <a:spcPts val="0"/>
                        </a:spcAft>
                      </a:pPr>
                      <a:r>
                        <a:rPr lang="en-US" sz="1100"/>
                        <a:t>1387 / 1968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318507</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9"/>
                  </a:ext>
                </a:extLst>
              </a:tr>
              <a:tr h="0">
                <a:tc>
                  <a:txBody>
                    <a:bodyPr/>
                    <a:lstStyle/>
                    <a:p>
                      <a:pPr marL="0" marR="0" algn="ctr">
                        <a:lnSpc>
                          <a:spcPct val="115000"/>
                        </a:lnSpc>
                        <a:spcBef>
                          <a:spcPts val="0"/>
                        </a:spcBef>
                        <a:spcAft>
                          <a:spcPts val="0"/>
                        </a:spcAft>
                      </a:pPr>
                      <a:r>
                        <a:rPr lang="en-US" sz="1100"/>
                        <a:t>1388 / 1969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374784</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10"/>
                  </a:ext>
                </a:extLst>
              </a:tr>
              <a:tr h="0">
                <a:tc>
                  <a:txBody>
                    <a:bodyPr/>
                    <a:lstStyle/>
                    <a:p>
                      <a:pPr marL="0" marR="0" algn="ctr">
                        <a:lnSpc>
                          <a:spcPct val="115000"/>
                        </a:lnSpc>
                        <a:spcBef>
                          <a:spcPts val="0"/>
                        </a:spcBef>
                        <a:spcAft>
                          <a:spcPts val="0"/>
                        </a:spcAft>
                      </a:pPr>
                      <a:r>
                        <a:rPr lang="en-US" sz="1100" dirty="0"/>
                        <a:t>Average </a:t>
                      </a:r>
                    </a:p>
                    <a:p>
                      <a:pPr marL="0" marR="0" algn="ctr">
                        <a:lnSpc>
                          <a:spcPct val="115000"/>
                        </a:lnSpc>
                        <a:spcBef>
                          <a:spcPts val="0"/>
                        </a:spcBef>
                        <a:spcAft>
                          <a:spcPts val="0"/>
                        </a:spcAft>
                      </a:pPr>
                      <a:r>
                        <a:rPr lang="en-US" sz="1100" dirty="0"/>
                        <a:t>Of the 1960s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solidFill>
                            <a:srgbClr val="FFFF00"/>
                          </a:solidFill>
                        </a:rPr>
                        <a:t>280832</a:t>
                      </a:r>
                      <a:endParaRPr lang="en-US" sz="1100" dirty="0">
                        <a:solidFill>
                          <a:srgbClr val="FFFF00"/>
                        </a:solidFill>
                        <a:latin typeface="Calibri"/>
                        <a:ea typeface="Calibri"/>
                        <a:cs typeface="Arial"/>
                      </a:endParaRPr>
                    </a:p>
                  </a:txBody>
                  <a:tcPr marL="68580" marR="68580" marT="0" marB="0" anchor="ctr"/>
                </a:tc>
                <a:extLst>
                  <a:ext uri="{0D108BD9-81ED-4DB2-BD59-A6C34878D82A}">
                    <a16:rowId xmlns:a16="http://schemas.microsoft.com/office/drawing/2014/main" val="10011"/>
                  </a:ext>
                </a:extLst>
              </a:tr>
            </a:tbl>
          </a:graphicData>
        </a:graphic>
      </p:graphicFrame>
    </p:spTree>
  </p:cSld>
  <p:clrMapOvr>
    <a:masterClrMapping/>
  </p:clrMapOvr>
  <p:transition advTm="2000">
    <p:pull/>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5597153" cy="838200"/>
          </a:xfrm>
        </p:spPr>
        <p:txBody>
          <a:bodyPr/>
          <a:lstStyle/>
          <a:p>
            <a:pPr lvl="0">
              <a:defRPr/>
            </a:pPr>
            <a:r>
              <a:rPr lang="en-US" sz="3600" dirty="0"/>
              <a:t>Hajj Statistics</a:t>
            </a:r>
            <a:br>
              <a:rPr lang="en-US" sz="3600" dirty="0"/>
            </a:br>
            <a:r>
              <a:rPr lang="en-US" sz="2800" dirty="0"/>
              <a:t>Number of </a:t>
            </a:r>
            <a:r>
              <a:rPr lang="en-US" sz="2800" dirty="0">
                <a:solidFill>
                  <a:srgbClr val="FF0000"/>
                </a:solidFill>
              </a:rPr>
              <a:t>Foreign</a:t>
            </a:r>
            <a:r>
              <a:rPr lang="en-US" sz="2800" dirty="0"/>
              <a:t> </a:t>
            </a:r>
            <a:r>
              <a:rPr lang="en-US" sz="2800" dirty="0" err="1"/>
              <a:t>Hujjaj</a:t>
            </a:r>
            <a:r>
              <a:rPr lang="en-US" sz="2800" dirty="0"/>
              <a:t> (2)</a:t>
            </a:r>
            <a:endParaRPr lang="en-US" sz="3600" dirty="0"/>
          </a:p>
        </p:txBody>
      </p:sp>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189</a:t>
            </a:fld>
            <a:endParaRPr lang="en-US"/>
          </a:p>
        </p:txBody>
      </p:sp>
      <p:graphicFrame>
        <p:nvGraphicFramePr>
          <p:cNvPr id="18" name="Table 17"/>
          <p:cNvGraphicFramePr>
            <a:graphicFrameLocks noGrp="1"/>
          </p:cNvGraphicFramePr>
          <p:nvPr/>
        </p:nvGraphicFramePr>
        <p:xfrm>
          <a:off x="76200" y="2743200"/>
          <a:ext cx="2240280" cy="2699004"/>
        </p:xfrm>
        <a:graphic>
          <a:graphicData uri="http://schemas.openxmlformats.org/drawingml/2006/table">
            <a:tbl>
              <a:tblPr firstRow="1" lastRow="1">
                <a:tableStyleId>{284E427A-3D55-4303-BF80-6455036E1DE7}</a:tableStyleId>
              </a:tblPr>
              <a:tblGrid>
                <a:gridCol w="141732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tblGrid>
              <a:tr h="174146">
                <a:tc>
                  <a:txBody>
                    <a:bodyPr/>
                    <a:lstStyle/>
                    <a:p>
                      <a:pPr marL="0" marR="0" algn="ctr">
                        <a:lnSpc>
                          <a:spcPct val="115000"/>
                        </a:lnSpc>
                        <a:spcBef>
                          <a:spcPts val="0"/>
                        </a:spcBef>
                        <a:spcAft>
                          <a:spcPts val="0"/>
                        </a:spcAft>
                      </a:pPr>
                      <a:r>
                        <a:rPr lang="en-US" sz="1100" dirty="0"/>
                        <a:t>Year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Number</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0"/>
                  </a:ext>
                </a:extLst>
              </a:tr>
              <a:tr h="174146">
                <a:tc>
                  <a:txBody>
                    <a:bodyPr/>
                    <a:lstStyle/>
                    <a:p>
                      <a:pPr marL="0" marR="0" algn="ctr">
                        <a:lnSpc>
                          <a:spcPct val="115000"/>
                        </a:lnSpc>
                        <a:spcBef>
                          <a:spcPts val="0"/>
                        </a:spcBef>
                        <a:spcAft>
                          <a:spcPts val="0"/>
                        </a:spcAft>
                      </a:pPr>
                      <a:r>
                        <a:rPr lang="en-US" sz="1100" dirty="0"/>
                        <a:t>1389 / 1970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406295</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1"/>
                  </a:ext>
                </a:extLst>
              </a:tr>
              <a:tr h="174146">
                <a:tc>
                  <a:txBody>
                    <a:bodyPr/>
                    <a:lstStyle/>
                    <a:p>
                      <a:pPr marL="0" marR="0" algn="ctr">
                        <a:lnSpc>
                          <a:spcPct val="115000"/>
                        </a:lnSpc>
                        <a:spcBef>
                          <a:spcPts val="0"/>
                        </a:spcBef>
                        <a:spcAft>
                          <a:spcPts val="0"/>
                        </a:spcAft>
                      </a:pPr>
                      <a:r>
                        <a:rPr lang="en-US" sz="1100" dirty="0"/>
                        <a:t>1390 / 1971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431270</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2"/>
                  </a:ext>
                </a:extLst>
              </a:tr>
              <a:tr h="174146">
                <a:tc>
                  <a:txBody>
                    <a:bodyPr/>
                    <a:lstStyle/>
                    <a:p>
                      <a:pPr marL="0" marR="0" algn="ctr">
                        <a:lnSpc>
                          <a:spcPct val="115000"/>
                        </a:lnSpc>
                        <a:spcBef>
                          <a:spcPts val="0"/>
                        </a:spcBef>
                        <a:spcAft>
                          <a:spcPts val="0"/>
                        </a:spcAft>
                      </a:pPr>
                      <a:r>
                        <a:rPr lang="en-US" sz="1100" dirty="0"/>
                        <a:t>1391 / 1972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479334</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3"/>
                  </a:ext>
                </a:extLst>
              </a:tr>
              <a:tr h="174146">
                <a:tc>
                  <a:txBody>
                    <a:bodyPr/>
                    <a:lstStyle/>
                    <a:p>
                      <a:pPr marL="0" marR="0" algn="ctr">
                        <a:lnSpc>
                          <a:spcPct val="115000"/>
                        </a:lnSpc>
                        <a:spcBef>
                          <a:spcPts val="0"/>
                        </a:spcBef>
                        <a:spcAft>
                          <a:spcPts val="0"/>
                        </a:spcAft>
                      </a:pPr>
                      <a:r>
                        <a:rPr lang="en-US" sz="1100"/>
                        <a:t>1392 / 1973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645182</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4"/>
                  </a:ext>
                </a:extLst>
              </a:tr>
              <a:tr h="174146">
                <a:tc>
                  <a:txBody>
                    <a:bodyPr/>
                    <a:lstStyle/>
                    <a:p>
                      <a:pPr marL="0" marR="0" algn="ctr">
                        <a:lnSpc>
                          <a:spcPct val="115000"/>
                        </a:lnSpc>
                        <a:spcBef>
                          <a:spcPts val="0"/>
                        </a:spcBef>
                        <a:spcAft>
                          <a:spcPts val="0"/>
                        </a:spcAft>
                      </a:pPr>
                      <a:r>
                        <a:rPr lang="en-US" sz="1100" dirty="0"/>
                        <a:t>1393 / 1974(Jan)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607775</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5"/>
                  </a:ext>
                </a:extLst>
              </a:tr>
              <a:tr h="174146">
                <a:tc>
                  <a:txBody>
                    <a:bodyPr/>
                    <a:lstStyle/>
                    <a:p>
                      <a:pPr marL="0" marR="0" algn="ctr">
                        <a:lnSpc>
                          <a:spcPct val="115000"/>
                        </a:lnSpc>
                        <a:spcBef>
                          <a:spcPts val="0"/>
                        </a:spcBef>
                        <a:spcAft>
                          <a:spcPts val="0"/>
                        </a:spcAft>
                      </a:pPr>
                      <a:r>
                        <a:rPr lang="en-US" sz="1100" dirty="0"/>
                        <a:t>1394 / 1974(Dec)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918777</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6"/>
                  </a:ext>
                </a:extLst>
              </a:tr>
              <a:tr h="174146">
                <a:tc>
                  <a:txBody>
                    <a:bodyPr/>
                    <a:lstStyle/>
                    <a:p>
                      <a:pPr marL="0" marR="0" algn="ctr">
                        <a:lnSpc>
                          <a:spcPct val="115000"/>
                        </a:lnSpc>
                        <a:spcBef>
                          <a:spcPts val="0"/>
                        </a:spcBef>
                        <a:spcAft>
                          <a:spcPts val="0"/>
                        </a:spcAft>
                      </a:pPr>
                      <a:r>
                        <a:rPr lang="en-US" sz="1100" dirty="0"/>
                        <a:t>1395 / 1975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894573</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7"/>
                  </a:ext>
                </a:extLst>
              </a:tr>
              <a:tr h="174146">
                <a:tc>
                  <a:txBody>
                    <a:bodyPr/>
                    <a:lstStyle/>
                    <a:p>
                      <a:pPr marL="0" marR="0" algn="ctr">
                        <a:lnSpc>
                          <a:spcPct val="115000"/>
                        </a:lnSpc>
                        <a:spcBef>
                          <a:spcPts val="0"/>
                        </a:spcBef>
                        <a:spcAft>
                          <a:spcPts val="0"/>
                        </a:spcAft>
                      </a:pPr>
                      <a:r>
                        <a:rPr lang="en-US" sz="1100"/>
                        <a:t>1396 / 1976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719040</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8"/>
                  </a:ext>
                </a:extLst>
              </a:tr>
              <a:tr h="174146">
                <a:tc>
                  <a:txBody>
                    <a:bodyPr/>
                    <a:lstStyle/>
                    <a:p>
                      <a:pPr marL="0" marR="0" algn="ctr">
                        <a:lnSpc>
                          <a:spcPct val="115000"/>
                        </a:lnSpc>
                        <a:spcBef>
                          <a:spcPts val="0"/>
                        </a:spcBef>
                        <a:spcAft>
                          <a:spcPts val="0"/>
                        </a:spcAft>
                      </a:pPr>
                      <a:r>
                        <a:rPr lang="en-US" sz="1100"/>
                        <a:t>1397 / 1977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739319</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9"/>
                  </a:ext>
                </a:extLst>
              </a:tr>
              <a:tr h="174146">
                <a:tc>
                  <a:txBody>
                    <a:bodyPr/>
                    <a:lstStyle/>
                    <a:p>
                      <a:pPr marL="0" marR="0" algn="ctr">
                        <a:lnSpc>
                          <a:spcPct val="115000"/>
                        </a:lnSpc>
                        <a:spcBef>
                          <a:spcPts val="0"/>
                        </a:spcBef>
                        <a:spcAft>
                          <a:spcPts val="0"/>
                        </a:spcAft>
                      </a:pPr>
                      <a:r>
                        <a:rPr lang="en-US" sz="1100"/>
                        <a:t>1398 / 1978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830236</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10"/>
                  </a:ext>
                </a:extLst>
              </a:tr>
              <a:tr h="174146">
                <a:tc>
                  <a:txBody>
                    <a:bodyPr/>
                    <a:lstStyle/>
                    <a:p>
                      <a:pPr marL="0" marR="0" algn="ctr">
                        <a:lnSpc>
                          <a:spcPct val="115000"/>
                        </a:lnSpc>
                        <a:spcBef>
                          <a:spcPts val="0"/>
                        </a:spcBef>
                        <a:spcAft>
                          <a:spcPts val="0"/>
                        </a:spcAft>
                      </a:pPr>
                      <a:r>
                        <a:rPr lang="en-US" sz="1100"/>
                        <a:t>1399 / 1979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862520</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11"/>
                  </a:ext>
                </a:extLst>
              </a:tr>
              <a:tr h="360837">
                <a:tc>
                  <a:txBody>
                    <a:bodyPr/>
                    <a:lstStyle/>
                    <a:p>
                      <a:pPr marL="0" marR="0" algn="ctr">
                        <a:lnSpc>
                          <a:spcPct val="115000"/>
                        </a:lnSpc>
                        <a:spcBef>
                          <a:spcPts val="0"/>
                        </a:spcBef>
                        <a:spcAft>
                          <a:spcPts val="0"/>
                        </a:spcAft>
                      </a:pPr>
                      <a:r>
                        <a:rPr lang="en-US" sz="1100" dirty="0"/>
                        <a:t>Average </a:t>
                      </a:r>
                    </a:p>
                    <a:p>
                      <a:pPr marL="0" marR="0" algn="ctr">
                        <a:lnSpc>
                          <a:spcPct val="115000"/>
                        </a:lnSpc>
                        <a:spcBef>
                          <a:spcPts val="0"/>
                        </a:spcBef>
                        <a:spcAft>
                          <a:spcPts val="0"/>
                        </a:spcAft>
                      </a:pPr>
                      <a:r>
                        <a:rPr lang="en-US" sz="1100" dirty="0"/>
                        <a:t>Of the 1970s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a:t>
                      </a:r>
                      <a:r>
                        <a:rPr lang="en-US" sz="1100" dirty="0">
                          <a:solidFill>
                            <a:srgbClr val="FFFF00"/>
                          </a:solidFill>
                        </a:rPr>
                        <a:t>684938</a:t>
                      </a:r>
                      <a:endParaRPr lang="en-US" sz="1100" dirty="0">
                        <a:solidFill>
                          <a:srgbClr val="FFFF00"/>
                        </a:solidFill>
                        <a:latin typeface="Calibri"/>
                        <a:ea typeface="Calibri"/>
                        <a:cs typeface="Arial"/>
                      </a:endParaRPr>
                    </a:p>
                  </a:txBody>
                  <a:tcPr marL="68580" marR="68580" marT="0" marB="0" anchor="ctr"/>
                </a:tc>
                <a:extLst>
                  <a:ext uri="{0D108BD9-81ED-4DB2-BD59-A6C34878D82A}">
                    <a16:rowId xmlns:a16="http://schemas.microsoft.com/office/drawing/2014/main" val="10012"/>
                  </a:ext>
                </a:extLst>
              </a:tr>
            </a:tbl>
          </a:graphicData>
        </a:graphic>
      </p:graphicFrame>
      <p:graphicFrame>
        <p:nvGraphicFramePr>
          <p:cNvPr id="19" name="Table 18"/>
          <p:cNvGraphicFramePr>
            <a:graphicFrameLocks noGrp="1"/>
          </p:cNvGraphicFramePr>
          <p:nvPr/>
        </p:nvGraphicFramePr>
        <p:xfrm>
          <a:off x="2362200" y="1828800"/>
          <a:ext cx="2103120" cy="2506218"/>
        </p:xfrm>
        <a:graphic>
          <a:graphicData uri="http://schemas.openxmlformats.org/drawingml/2006/table">
            <a:tbl>
              <a:tblPr firstRow="1" lastRow="1">
                <a:tableStyleId>{284E427A-3D55-4303-BF80-6455036E1DE7}</a:tableStyleId>
              </a:tblPr>
              <a:tblGrid>
                <a:gridCol w="12801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100" dirty="0"/>
                        <a:t>Year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Number</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a:t>1400 / 1980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812892</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dirty="0"/>
                        <a:t>1401 / 1981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879368</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a:t>1402 / 1982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853555</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a:t>1403 / 1983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1003911</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dirty="0"/>
                        <a:t>1404 / 1984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822421</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5"/>
                  </a:ext>
                </a:extLst>
              </a:tr>
              <a:tr h="0">
                <a:tc>
                  <a:txBody>
                    <a:bodyPr/>
                    <a:lstStyle/>
                    <a:p>
                      <a:pPr marL="0" marR="0" algn="ctr">
                        <a:lnSpc>
                          <a:spcPct val="115000"/>
                        </a:lnSpc>
                        <a:spcBef>
                          <a:spcPts val="0"/>
                        </a:spcBef>
                        <a:spcAft>
                          <a:spcPts val="0"/>
                        </a:spcAft>
                      </a:pPr>
                      <a:r>
                        <a:rPr lang="en-US" sz="1100"/>
                        <a:t>1405 / 1985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851761</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6"/>
                  </a:ext>
                </a:extLst>
              </a:tr>
              <a:tr h="0">
                <a:tc>
                  <a:txBody>
                    <a:bodyPr/>
                    <a:lstStyle/>
                    <a:p>
                      <a:pPr marL="0" marR="0" algn="ctr">
                        <a:lnSpc>
                          <a:spcPct val="115000"/>
                        </a:lnSpc>
                        <a:spcBef>
                          <a:spcPts val="0"/>
                        </a:spcBef>
                        <a:spcAft>
                          <a:spcPts val="0"/>
                        </a:spcAft>
                      </a:pPr>
                      <a:r>
                        <a:rPr lang="en-US" sz="1100"/>
                        <a:t>1406 / 1986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856718</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7"/>
                  </a:ext>
                </a:extLst>
              </a:tr>
              <a:tr h="0">
                <a:tc>
                  <a:txBody>
                    <a:bodyPr/>
                    <a:lstStyle/>
                    <a:p>
                      <a:pPr marL="0" marR="0" algn="ctr">
                        <a:lnSpc>
                          <a:spcPct val="115000"/>
                        </a:lnSpc>
                        <a:spcBef>
                          <a:spcPts val="0"/>
                        </a:spcBef>
                        <a:spcAft>
                          <a:spcPts val="0"/>
                        </a:spcAft>
                      </a:pPr>
                      <a:r>
                        <a:rPr lang="en-US" sz="1100"/>
                        <a:t>1407 / 1987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960386</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8"/>
                  </a:ext>
                </a:extLst>
              </a:tr>
              <a:tr h="0">
                <a:tc>
                  <a:txBody>
                    <a:bodyPr/>
                    <a:lstStyle/>
                    <a:p>
                      <a:pPr marL="0" marR="0" algn="ctr">
                        <a:lnSpc>
                          <a:spcPct val="115000"/>
                        </a:lnSpc>
                        <a:spcBef>
                          <a:spcPts val="0"/>
                        </a:spcBef>
                        <a:spcAft>
                          <a:spcPts val="0"/>
                        </a:spcAft>
                      </a:pPr>
                      <a:r>
                        <a:rPr lang="en-US" sz="1100"/>
                        <a:t>1408 / 1988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762755</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9"/>
                  </a:ext>
                </a:extLst>
              </a:tr>
              <a:tr h="0">
                <a:tc>
                  <a:txBody>
                    <a:bodyPr/>
                    <a:lstStyle/>
                    <a:p>
                      <a:pPr marL="0" marR="0" algn="ctr">
                        <a:lnSpc>
                          <a:spcPct val="115000"/>
                        </a:lnSpc>
                        <a:spcBef>
                          <a:spcPts val="0"/>
                        </a:spcBef>
                        <a:spcAft>
                          <a:spcPts val="0"/>
                        </a:spcAft>
                      </a:pPr>
                      <a:r>
                        <a:rPr lang="en-US" sz="1100"/>
                        <a:t>1409 / 1989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774560</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10"/>
                  </a:ext>
                </a:extLst>
              </a:tr>
              <a:tr h="0">
                <a:tc>
                  <a:txBody>
                    <a:bodyPr/>
                    <a:lstStyle/>
                    <a:p>
                      <a:pPr marL="0" marR="0" algn="ctr">
                        <a:lnSpc>
                          <a:spcPct val="115000"/>
                        </a:lnSpc>
                        <a:spcBef>
                          <a:spcPts val="0"/>
                        </a:spcBef>
                        <a:spcAft>
                          <a:spcPts val="0"/>
                        </a:spcAft>
                      </a:pPr>
                      <a:r>
                        <a:rPr lang="en-US" sz="1100"/>
                        <a:t>Average </a:t>
                      </a:r>
                    </a:p>
                    <a:p>
                      <a:pPr marL="0" marR="0" algn="ctr">
                        <a:lnSpc>
                          <a:spcPct val="115000"/>
                        </a:lnSpc>
                        <a:spcBef>
                          <a:spcPts val="0"/>
                        </a:spcBef>
                        <a:spcAft>
                          <a:spcPts val="0"/>
                        </a:spcAft>
                      </a:pPr>
                      <a:r>
                        <a:rPr lang="en-US" sz="1100"/>
                        <a:t>Of the 1980s</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solidFill>
                            <a:srgbClr val="FFFF00"/>
                          </a:solidFill>
                        </a:rPr>
                        <a:t> 857833</a:t>
                      </a:r>
                      <a:endParaRPr lang="en-US" sz="1100" dirty="0">
                        <a:solidFill>
                          <a:srgbClr val="FFFF00"/>
                        </a:solidFill>
                        <a:latin typeface="Calibri"/>
                        <a:ea typeface="Calibri"/>
                        <a:cs typeface="Arial"/>
                      </a:endParaRPr>
                    </a:p>
                  </a:txBody>
                  <a:tcPr marL="68580" marR="68580" marT="0" marB="0" anchor="ctr"/>
                </a:tc>
                <a:extLst>
                  <a:ext uri="{0D108BD9-81ED-4DB2-BD59-A6C34878D82A}">
                    <a16:rowId xmlns:a16="http://schemas.microsoft.com/office/drawing/2014/main" val="10011"/>
                  </a:ext>
                </a:extLst>
              </a:tr>
            </a:tbl>
          </a:graphicData>
        </a:graphic>
      </p:graphicFrame>
      <p:graphicFrame>
        <p:nvGraphicFramePr>
          <p:cNvPr id="20" name="Table 19"/>
          <p:cNvGraphicFramePr>
            <a:graphicFrameLocks noGrp="1"/>
          </p:cNvGraphicFramePr>
          <p:nvPr/>
        </p:nvGraphicFramePr>
        <p:xfrm>
          <a:off x="4572000" y="2980182"/>
          <a:ext cx="2148840" cy="2506218"/>
        </p:xfrm>
        <a:graphic>
          <a:graphicData uri="http://schemas.openxmlformats.org/drawingml/2006/table">
            <a:tbl>
              <a:tblPr firstRow="1" lastRow="1">
                <a:tableStyleId>{284E427A-3D55-4303-BF80-6455036E1DE7}</a:tableStyleId>
              </a:tblPr>
              <a:tblGrid>
                <a:gridCol w="1280160">
                  <a:extLst>
                    <a:ext uri="{9D8B030D-6E8A-4147-A177-3AD203B41FA5}">
                      <a16:colId xmlns:a16="http://schemas.microsoft.com/office/drawing/2014/main" val="20000"/>
                    </a:ext>
                  </a:extLst>
                </a:gridCol>
                <a:gridCol w="868680">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100" dirty="0"/>
                        <a:t>Year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Number</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a:t>1410 / 1990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827236</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a:t>1411 / 1991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720102</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dirty="0"/>
                        <a:t>1412 / 1992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1012140</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a:t>1413 / 1993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992813</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a:t>1414 / 1994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995611</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5"/>
                  </a:ext>
                </a:extLst>
              </a:tr>
              <a:tr h="0">
                <a:tc>
                  <a:txBody>
                    <a:bodyPr/>
                    <a:lstStyle/>
                    <a:p>
                      <a:pPr marL="0" marR="0" algn="ctr">
                        <a:lnSpc>
                          <a:spcPct val="115000"/>
                        </a:lnSpc>
                        <a:spcBef>
                          <a:spcPts val="0"/>
                        </a:spcBef>
                        <a:spcAft>
                          <a:spcPts val="0"/>
                        </a:spcAft>
                      </a:pPr>
                      <a:r>
                        <a:rPr lang="en-US" sz="1100"/>
                        <a:t>1415 / 1995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1043374</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6"/>
                  </a:ext>
                </a:extLst>
              </a:tr>
              <a:tr h="0">
                <a:tc>
                  <a:txBody>
                    <a:bodyPr/>
                    <a:lstStyle/>
                    <a:p>
                      <a:pPr marL="0" marR="0" algn="ctr">
                        <a:lnSpc>
                          <a:spcPct val="115000"/>
                        </a:lnSpc>
                        <a:spcBef>
                          <a:spcPts val="0"/>
                        </a:spcBef>
                        <a:spcAft>
                          <a:spcPts val="0"/>
                        </a:spcAft>
                      </a:pPr>
                      <a:r>
                        <a:rPr lang="en-US" sz="1100"/>
                        <a:t>1416 / 1996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1080465</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7"/>
                  </a:ext>
                </a:extLst>
              </a:tr>
              <a:tr h="0">
                <a:tc>
                  <a:txBody>
                    <a:bodyPr/>
                    <a:lstStyle/>
                    <a:p>
                      <a:pPr marL="0" marR="0" algn="ctr">
                        <a:lnSpc>
                          <a:spcPct val="115000"/>
                        </a:lnSpc>
                        <a:spcBef>
                          <a:spcPts val="0"/>
                        </a:spcBef>
                        <a:spcAft>
                          <a:spcPts val="0"/>
                        </a:spcAft>
                      </a:pPr>
                      <a:r>
                        <a:rPr lang="en-US" sz="1100"/>
                        <a:t>1417 / 1997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1168591</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8"/>
                  </a:ext>
                </a:extLst>
              </a:tr>
              <a:tr h="0">
                <a:tc>
                  <a:txBody>
                    <a:bodyPr/>
                    <a:lstStyle/>
                    <a:p>
                      <a:pPr marL="0" marR="0" algn="ctr">
                        <a:lnSpc>
                          <a:spcPct val="115000"/>
                        </a:lnSpc>
                        <a:spcBef>
                          <a:spcPts val="0"/>
                        </a:spcBef>
                        <a:spcAft>
                          <a:spcPts val="0"/>
                        </a:spcAft>
                      </a:pPr>
                      <a:r>
                        <a:rPr lang="en-US" sz="1100"/>
                        <a:t>1418 / 1998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1132344</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9"/>
                  </a:ext>
                </a:extLst>
              </a:tr>
              <a:tr h="0">
                <a:tc>
                  <a:txBody>
                    <a:bodyPr/>
                    <a:lstStyle/>
                    <a:p>
                      <a:pPr marL="0" marR="0" algn="ctr">
                        <a:lnSpc>
                          <a:spcPct val="115000"/>
                        </a:lnSpc>
                        <a:spcBef>
                          <a:spcPts val="0"/>
                        </a:spcBef>
                        <a:spcAft>
                          <a:spcPts val="0"/>
                        </a:spcAft>
                      </a:pPr>
                      <a:r>
                        <a:rPr lang="en-US" sz="1100"/>
                        <a:t>1419 / 1999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1056730</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10"/>
                  </a:ext>
                </a:extLst>
              </a:tr>
              <a:tr h="0">
                <a:tc>
                  <a:txBody>
                    <a:bodyPr/>
                    <a:lstStyle/>
                    <a:p>
                      <a:pPr marL="0" marR="0" algn="ctr">
                        <a:lnSpc>
                          <a:spcPct val="115000"/>
                        </a:lnSpc>
                        <a:spcBef>
                          <a:spcPts val="0"/>
                        </a:spcBef>
                        <a:spcAft>
                          <a:spcPts val="0"/>
                        </a:spcAft>
                      </a:pPr>
                      <a:r>
                        <a:rPr lang="en-US" sz="1100" dirty="0"/>
                        <a:t>Average </a:t>
                      </a:r>
                    </a:p>
                    <a:p>
                      <a:pPr marL="0" marR="0" algn="ctr">
                        <a:lnSpc>
                          <a:spcPct val="115000"/>
                        </a:lnSpc>
                        <a:spcBef>
                          <a:spcPts val="0"/>
                        </a:spcBef>
                        <a:spcAft>
                          <a:spcPts val="0"/>
                        </a:spcAft>
                      </a:pPr>
                      <a:r>
                        <a:rPr lang="en-US" sz="1100" dirty="0"/>
                        <a:t>Of the 1990s</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solidFill>
                            <a:srgbClr val="FFFF00"/>
                          </a:solidFill>
                        </a:rPr>
                        <a:t>1002941</a:t>
                      </a:r>
                      <a:endParaRPr lang="en-US" sz="1100" dirty="0">
                        <a:solidFill>
                          <a:srgbClr val="FFFF00"/>
                        </a:solidFill>
                        <a:latin typeface="Calibri"/>
                        <a:ea typeface="Calibri"/>
                        <a:cs typeface="Arial"/>
                      </a:endParaRPr>
                    </a:p>
                  </a:txBody>
                  <a:tcPr marL="68580" marR="68580" marT="0" marB="0" anchor="ctr"/>
                </a:tc>
                <a:extLst>
                  <a:ext uri="{0D108BD9-81ED-4DB2-BD59-A6C34878D82A}">
                    <a16:rowId xmlns:a16="http://schemas.microsoft.com/office/drawing/2014/main" val="10011"/>
                  </a:ext>
                </a:extLst>
              </a:tr>
            </a:tbl>
          </a:graphicData>
        </a:graphic>
      </p:graphicFrame>
      <p:graphicFrame>
        <p:nvGraphicFramePr>
          <p:cNvPr id="21" name="Table 20"/>
          <p:cNvGraphicFramePr>
            <a:graphicFrameLocks noGrp="1"/>
          </p:cNvGraphicFramePr>
          <p:nvPr/>
        </p:nvGraphicFramePr>
        <p:xfrm>
          <a:off x="6781800" y="1828800"/>
          <a:ext cx="2286000" cy="2699004"/>
        </p:xfrm>
        <a:graphic>
          <a:graphicData uri="http://schemas.openxmlformats.org/drawingml/2006/table">
            <a:tbl>
              <a:tblPr firstRow="1" lastRow="1">
                <a:tableStyleId>{284E427A-3D55-4303-BF80-6455036E1DE7}</a:tableStyleId>
              </a:tblPr>
              <a:tblGrid>
                <a:gridCol w="1417320">
                  <a:extLst>
                    <a:ext uri="{9D8B030D-6E8A-4147-A177-3AD203B41FA5}">
                      <a16:colId xmlns:a16="http://schemas.microsoft.com/office/drawing/2014/main" val="20000"/>
                    </a:ext>
                  </a:extLst>
                </a:gridCol>
                <a:gridCol w="868680">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100" dirty="0"/>
                        <a:t>Year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Number</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100" dirty="0"/>
                        <a:t>1420 / 2000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1267555</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100"/>
                        <a:t>1421 / 2001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1363992</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100"/>
                        <a:t>1422 / 2002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1354184</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100"/>
                        <a:t>1423 / 2003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1431012</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4"/>
                  </a:ext>
                </a:extLst>
              </a:tr>
              <a:tr h="0">
                <a:tc>
                  <a:txBody>
                    <a:bodyPr/>
                    <a:lstStyle/>
                    <a:p>
                      <a:pPr marL="0" marR="0" algn="ctr">
                        <a:lnSpc>
                          <a:spcPct val="115000"/>
                        </a:lnSpc>
                        <a:spcBef>
                          <a:spcPts val="0"/>
                        </a:spcBef>
                        <a:spcAft>
                          <a:spcPts val="0"/>
                        </a:spcAft>
                      </a:pPr>
                      <a:r>
                        <a:rPr lang="en-US" sz="1100"/>
                        <a:t>1424 / 2004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1419706</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5"/>
                  </a:ext>
                </a:extLst>
              </a:tr>
              <a:tr h="0">
                <a:tc>
                  <a:txBody>
                    <a:bodyPr/>
                    <a:lstStyle/>
                    <a:p>
                      <a:pPr marL="0" marR="0" algn="ctr">
                        <a:lnSpc>
                          <a:spcPct val="115000"/>
                        </a:lnSpc>
                        <a:spcBef>
                          <a:spcPts val="0"/>
                        </a:spcBef>
                        <a:spcAft>
                          <a:spcPts val="0"/>
                        </a:spcAft>
                      </a:pPr>
                      <a:r>
                        <a:rPr lang="en-US" sz="1100"/>
                        <a:t>1425 / 2005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1534769</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06"/>
                  </a:ext>
                </a:extLst>
              </a:tr>
              <a:tr h="0">
                <a:tc>
                  <a:txBody>
                    <a:bodyPr/>
                    <a:lstStyle/>
                    <a:p>
                      <a:pPr marL="0" marR="0" algn="ctr">
                        <a:lnSpc>
                          <a:spcPct val="115000"/>
                        </a:lnSpc>
                        <a:spcBef>
                          <a:spcPts val="0"/>
                        </a:spcBef>
                        <a:spcAft>
                          <a:spcPts val="0"/>
                        </a:spcAft>
                      </a:pPr>
                      <a:r>
                        <a:rPr lang="en-US" sz="1100" dirty="0"/>
                        <a:t>1426 / 2006(Jan)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1557447</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7"/>
                  </a:ext>
                </a:extLst>
              </a:tr>
              <a:tr h="0">
                <a:tc>
                  <a:txBody>
                    <a:bodyPr/>
                    <a:lstStyle/>
                    <a:p>
                      <a:pPr marL="0" marR="0" algn="ctr">
                        <a:lnSpc>
                          <a:spcPct val="115000"/>
                        </a:lnSpc>
                        <a:spcBef>
                          <a:spcPts val="0"/>
                        </a:spcBef>
                        <a:spcAft>
                          <a:spcPts val="0"/>
                        </a:spcAft>
                      </a:pPr>
                      <a:r>
                        <a:rPr lang="en-US" sz="1100" dirty="0"/>
                        <a:t>1427 / 2006(Dec) </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1654407</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8"/>
                  </a:ext>
                </a:extLst>
              </a:tr>
              <a:tr h="0">
                <a:tc>
                  <a:txBody>
                    <a:bodyPr/>
                    <a:lstStyle/>
                    <a:p>
                      <a:pPr marL="0" marR="0" algn="ctr">
                        <a:lnSpc>
                          <a:spcPct val="115000"/>
                        </a:lnSpc>
                        <a:spcBef>
                          <a:spcPts val="0"/>
                        </a:spcBef>
                        <a:spcAft>
                          <a:spcPts val="0"/>
                        </a:spcAft>
                      </a:pPr>
                      <a:r>
                        <a:rPr lang="en-US" sz="1100"/>
                        <a:t>1428 / 2007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1707814</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09"/>
                  </a:ext>
                </a:extLst>
              </a:tr>
              <a:tr h="0">
                <a:tc>
                  <a:txBody>
                    <a:bodyPr/>
                    <a:lstStyle/>
                    <a:p>
                      <a:pPr marL="0" marR="0" algn="ctr">
                        <a:lnSpc>
                          <a:spcPct val="115000"/>
                        </a:lnSpc>
                        <a:spcBef>
                          <a:spcPts val="0"/>
                        </a:spcBef>
                        <a:spcAft>
                          <a:spcPts val="0"/>
                        </a:spcAft>
                      </a:pPr>
                      <a:r>
                        <a:rPr lang="en-US" sz="1100"/>
                        <a:t>1429 / 2008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a:t> 1729841</a:t>
                      </a:r>
                      <a:endParaRPr lang="en-US" sz="1100">
                        <a:latin typeface="Calibri"/>
                        <a:ea typeface="Calibri"/>
                        <a:cs typeface="Arial"/>
                      </a:endParaRPr>
                    </a:p>
                  </a:txBody>
                  <a:tcPr marL="68580" marR="68580" marT="0" marB="0" anchor="ctr"/>
                </a:tc>
                <a:extLst>
                  <a:ext uri="{0D108BD9-81ED-4DB2-BD59-A6C34878D82A}">
                    <a16:rowId xmlns:a16="http://schemas.microsoft.com/office/drawing/2014/main" val="10010"/>
                  </a:ext>
                </a:extLst>
              </a:tr>
              <a:tr h="0">
                <a:tc>
                  <a:txBody>
                    <a:bodyPr/>
                    <a:lstStyle/>
                    <a:p>
                      <a:pPr marL="0" marR="0" algn="ctr">
                        <a:lnSpc>
                          <a:spcPct val="115000"/>
                        </a:lnSpc>
                        <a:spcBef>
                          <a:spcPts val="0"/>
                        </a:spcBef>
                        <a:spcAft>
                          <a:spcPts val="0"/>
                        </a:spcAft>
                      </a:pPr>
                      <a:r>
                        <a:rPr lang="en-US" sz="1100"/>
                        <a:t>1430 / 2009 </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t> 1613965</a:t>
                      </a:r>
                      <a:endParaRPr lang="en-US" sz="1100" dirty="0">
                        <a:latin typeface="Calibri"/>
                        <a:ea typeface="Calibri"/>
                        <a:cs typeface="Arial"/>
                      </a:endParaRPr>
                    </a:p>
                  </a:txBody>
                  <a:tcPr marL="68580" marR="68580" marT="0" marB="0" anchor="ctr"/>
                </a:tc>
                <a:extLst>
                  <a:ext uri="{0D108BD9-81ED-4DB2-BD59-A6C34878D82A}">
                    <a16:rowId xmlns:a16="http://schemas.microsoft.com/office/drawing/2014/main" val="10011"/>
                  </a:ext>
                </a:extLst>
              </a:tr>
              <a:tr h="0">
                <a:tc>
                  <a:txBody>
                    <a:bodyPr/>
                    <a:lstStyle/>
                    <a:p>
                      <a:pPr marL="0" marR="0" algn="ctr">
                        <a:lnSpc>
                          <a:spcPct val="115000"/>
                        </a:lnSpc>
                        <a:spcBef>
                          <a:spcPts val="0"/>
                        </a:spcBef>
                        <a:spcAft>
                          <a:spcPts val="0"/>
                        </a:spcAft>
                      </a:pPr>
                      <a:r>
                        <a:rPr lang="en-US" sz="1100" dirty="0"/>
                        <a:t>Average </a:t>
                      </a:r>
                    </a:p>
                    <a:p>
                      <a:pPr marL="0" marR="0" algn="ctr">
                        <a:lnSpc>
                          <a:spcPct val="115000"/>
                        </a:lnSpc>
                        <a:spcBef>
                          <a:spcPts val="0"/>
                        </a:spcBef>
                        <a:spcAft>
                          <a:spcPts val="0"/>
                        </a:spcAft>
                      </a:pPr>
                      <a:r>
                        <a:rPr lang="en-US" sz="1100" dirty="0"/>
                        <a:t>Of the 2000s</a:t>
                      </a: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100" dirty="0">
                          <a:solidFill>
                            <a:srgbClr val="FFFF00"/>
                          </a:solidFill>
                        </a:rPr>
                        <a:t>1512245</a:t>
                      </a:r>
                      <a:endParaRPr lang="en-US" sz="1100" dirty="0">
                        <a:solidFill>
                          <a:srgbClr val="FFFF00"/>
                        </a:solidFill>
                        <a:latin typeface="Calibri"/>
                        <a:ea typeface="Calibri"/>
                        <a:cs typeface="Arial"/>
                      </a:endParaRPr>
                    </a:p>
                  </a:txBody>
                  <a:tcPr marL="68580" marR="68580" marT="0" marB="0" anchor="ctr"/>
                </a:tc>
                <a:extLst>
                  <a:ext uri="{0D108BD9-81ED-4DB2-BD59-A6C34878D82A}">
                    <a16:rowId xmlns:a16="http://schemas.microsoft.com/office/drawing/2014/main" val="10012"/>
                  </a:ext>
                </a:extLst>
              </a:tr>
            </a:tbl>
          </a:graphicData>
        </a:graphic>
      </p:graphicFrame>
    </p:spTree>
  </p:cSld>
  <p:clrMapOvr>
    <a:masterClrMapping/>
  </p:clrMapOvr>
  <p:transition advTm="2000">
    <p:pull/>
  </p:transition>
</p:sld>
</file>

<file path=ppt/slides/slide19.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647186"/>
            </a:gs>
            <a:gs pos="100000">
              <a:schemeClr val="bg2"/>
            </a:gs>
          </a:gsLst>
          <a:lin ang="0" scaled="1"/>
        </a:gradFill>
        <a:effectLst/>
      </p:bgPr>
    </p:bg>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B03BE314-44E0-4DED-986D-5142701409AE}" type="slidenum">
              <a:rPr lang="en-US"/>
              <a:pPr/>
              <a:t>19</a:t>
            </a:fld>
            <a:endParaRPr lang="en-US"/>
          </a:p>
        </p:txBody>
      </p:sp>
      <p:sp>
        <p:nvSpPr>
          <p:cNvPr id="94212" name="Rectangle 4"/>
          <p:cNvSpPr>
            <a:spLocks noGrp="1" noChangeArrowheads="1"/>
          </p:cNvSpPr>
          <p:nvPr>
            <p:ph type="title"/>
          </p:nvPr>
        </p:nvSpPr>
        <p:spPr>
          <a:xfrm>
            <a:off x="2016595" y="2512482"/>
            <a:ext cx="6156446" cy="2106650"/>
          </a:xfrm>
        </p:spPr>
        <p:txBody>
          <a:bodyPr/>
          <a:lstStyle/>
          <a:p>
            <a:pPr algn="l" eaLnBrk="1" hangingPunct="1">
              <a:defRPr/>
            </a:pPr>
            <a:r>
              <a:rPr lang="en-US" dirty="0"/>
              <a:t>Definitions</a:t>
            </a:r>
            <a:br>
              <a:rPr lang="en-US" dirty="0"/>
            </a:br>
            <a:r>
              <a:rPr lang="en-US" dirty="0"/>
              <a:t>Kinds of Hajj</a:t>
            </a:r>
            <a:br>
              <a:rPr lang="en-US" dirty="0"/>
            </a:br>
            <a:r>
              <a:rPr lang="en-US" dirty="0"/>
              <a:t>Hajj &amp; </a:t>
            </a:r>
            <a:r>
              <a:rPr lang="en-US" dirty="0" err="1"/>
              <a:t>Umra</a:t>
            </a:r>
            <a:r>
              <a:rPr lang="en-US" dirty="0"/>
              <a:t> for Women</a:t>
            </a:r>
          </a:p>
        </p:txBody>
      </p:sp>
    </p:spTree>
  </p:cSld>
  <p:clrMapOvr>
    <a:masterClrMapping/>
  </p:clrMapOvr>
  <p:transition advTm="2000">
    <p:pull/>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838200"/>
          </a:xfrm>
        </p:spPr>
        <p:txBody>
          <a:bodyPr/>
          <a:lstStyle/>
          <a:p>
            <a:r>
              <a:rPr lang="en-US" dirty="0"/>
              <a:t>Increasing Number </a:t>
            </a:r>
            <a:br>
              <a:rPr lang="en-US" dirty="0"/>
            </a:br>
            <a:r>
              <a:rPr lang="en-US" dirty="0"/>
              <a:t>of Foreign </a:t>
            </a:r>
            <a:r>
              <a:rPr lang="en-US" dirty="0" err="1"/>
              <a:t>Hujjaj</a:t>
            </a:r>
            <a:endParaRPr lang="en-US" dirty="0"/>
          </a:p>
        </p:txBody>
      </p:sp>
      <p:graphicFrame>
        <p:nvGraphicFramePr>
          <p:cNvPr id="5" name="Content Placeholder 4"/>
          <p:cNvGraphicFramePr>
            <a:graphicFrameLocks noGrp="1"/>
          </p:cNvGraphicFramePr>
          <p:nvPr>
            <p:ph idx="1"/>
          </p:nvPr>
        </p:nvGraphicFramePr>
        <p:xfrm>
          <a:off x="990600" y="2057400"/>
          <a:ext cx="7772400" cy="4114800"/>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190</a:t>
            </a:fld>
            <a:endParaRPr lang="en-US"/>
          </a:p>
        </p:txBody>
      </p:sp>
    </p:spTree>
  </p:cSld>
  <p:clrMapOvr>
    <a:masterClrMapping/>
  </p:clrMapOvr>
  <p:transition advTm="2000">
    <p:pull/>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2560"/>
            <a:ext cx="7772400" cy="838200"/>
          </a:xfrm>
        </p:spPr>
        <p:txBody>
          <a:bodyPr/>
          <a:lstStyle/>
          <a:p>
            <a:r>
              <a:rPr lang="en-US" sz="3600" dirty="0"/>
              <a:t>Hajj Statistics</a:t>
            </a:r>
            <a:br>
              <a:rPr lang="en-US" sz="3600" dirty="0"/>
            </a:br>
            <a:r>
              <a:rPr lang="en-US" sz="2800" dirty="0"/>
              <a:t>Number of </a:t>
            </a:r>
            <a:r>
              <a:rPr lang="en-US" sz="2800" dirty="0" err="1"/>
              <a:t>Hujjaj</a:t>
            </a:r>
            <a:r>
              <a:rPr lang="en-US" sz="2800" dirty="0"/>
              <a:t> 1996 - 2009</a:t>
            </a:r>
            <a:endParaRPr lang="en-US" sz="3600" dirty="0"/>
          </a:p>
        </p:txBody>
      </p:sp>
      <p:graphicFrame>
        <p:nvGraphicFramePr>
          <p:cNvPr id="5" name="Content Placeholder 4"/>
          <p:cNvGraphicFramePr>
            <a:graphicFrameLocks noGrp="1"/>
          </p:cNvGraphicFramePr>
          <p:nvPr>
            <p:ph idx="1"/>
          </p:nvPr>
        </p:nvGraphicFramePr>
        <p:xfrm>
          <a:off x="1466615" y="1489335"/>
          <a:ext cx="6183516" cy="5118354"/>
        </p:xfrm>
        <a:graphic>
          <a:graphicData uri="http://schemas.openxmlformats.org/drawingml/2006/table">
            <a:tbl>
              <a:tblPr firstRow="1" bandRow="1">
                <a:tableStyleId>{21E4AEA4-8DFA-4A89-87EB-49C32662AFE0}</a:tableStyleId>
              </a:tblPr>
              <a:tblGrid>
                <a:gridCol w="1269326">
                  <a:extLst>
                    <a:ext uri="{9D8B030D-6E8A-4147-A177-3AD203B41FA5}">
                      <a16:colId xmlns:a16="http://schemas.microsoft.com/office/drawing/2014/main" val="20000"/>
                    </a:ext>
                  </a:extLst>
                </a:gridCol>
                <a:gridCol w="1446713">
                  <a:extLst>
                    <a:ext uri="{9D8B030D-6E8A-4147-A177-3AD203B41FA5}">
                      <a16:colId xmlns:a16="http://schemas.microsoft.com/office/drawing/2014/main" val="20001"/>
                    </a:ext>
                  </a:extLst>
                </a:gridCol>
                <a:gridCol w="1665837">
                  <a:extLst>
                    <a:ext uri="{9D8B030D-6E8A-4147-A177-3AD203B41FA5}">
                      <a16:colId xmlns:a16="http://schemas.microsoft.com/office/drawing/2014/main" val="20002"/>
                    </a:ext>
                  </a:extLst>
                </a:gridCol>
                <a:gridCol w="1801640">
                  <a:extLst>
                    <a:ext uri="{9D8B030D-6E8A-4147-A177-3AD203B41FA5}">
                      <a16:colId xmlns:a16="http://schemas.microsoft.com/office/drawing/2014/main" val="20003"/>
                    </a:ext>
                  </a:extLst>
                </a:gridCol>
              </a:tblGrid>
              <a:tr h="228931">
                <a:tc>
                  <a:txBody>
                    <a:bodyPr/>
                    <a:lstStyle/>
                    <a:p>
                      <a:pPr marL="0" marR="0" algn="ctr">
                        <a:lnSpc>
                          <a:spcPct val="115000"/>
                        </a:lnSpc>
                        <a:spcBef>
                          <a:spcPts val="750"/>
                        </a:spcBef>
                        <a:spcAft>
                          <a:spcPts val="0"/>
                        </a:spcAft>
                      </a:pPr>
                      <a:r>
                        <a:rPr lang="en-US" sz="1200" dirty="0">
                          <a:latin typeface="Arial" pitchFamily="34" charset="0"/>
                          <a:cs typeface="Arial" pitchFamily="34" charset="0"/>
                        </a:rPr>
                        <a:t>Year</a:t>
                      </a:r>
                      <a:endParaRPr lang="en-US" sz="1200" dirty="0">
                        <a:latin typeface="Arial" pitchFamily="34" charset="0"/>
                        <a:ea typeface="Calibri"/>
                        <a:cs typeface="Arial" pitchFamily="34" charset="0"/>
                      </a:endParaRPr>
                    </a:p>
                  </a:txBody>
                  <a:tcPr marL="9525" marR="9525" marT="9525" marB="9525" anchor="ctr"/>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Saudis</a:t>
                      </a:r>
                      <a:endParaRPr lang="en-US" sz="1200" dirty="0">
                        <a:latin typeface="Arial" pitchFamily="34" charset="0"/>
                        <a:ea typeface="Calibri"/>
                        <a:cs typeface="Arial" pitchFamily="34" charset="0"/>
                      </a:endParaRPr>
                    </a:p>
                  </a:txBody>
                  <a:tcPr marL="9525" marR="9525" marT="9525" marB="9525" anchor="ctr"/>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Non-Saudis</a:t>
                      </a:r>
                      <a:endParaRPr lang="en-US" sz="1200" dirty="0">
                        <a:latin typeface="Arial" pitchFamily="34" charset="0"/>
                        <a:ea typeface="Calibri"/>
                        <a:cs typeface="Arial" pitchFamily="34" charset="0"/>
                      </a:endParaRPr>
                    </a:p>
                  </a:txBody>
                  <a:tcPr marL="9525" marR="9525" marT="9525" marB="9525" anchor="ctr"/>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Total</a:t>
                      </a:r>
                      <a:endParaRPr lang="en-US" sz="1200" dirty="0">
                        <a:latin typeface="Arial" pitchFamily="34" charset="0"/>
                        <a:ea typeface="Calibri"/>
                        <a:cs typeface="Arial" pitchFamily="34" charset="0"/>
                      </a:endParaRPr>
                    </a:p>
                  </a:txBody>
                  <a:tcPr marL="9525" marR="9525" marT="9525" marB="9525" anchor="ctr"/>
                </a:tc>
                <a:extLst>
                  <a:ext uri="{0D108BD9-81ED-4DB2-BD59-A6C34878D82A}">
                    <a16:rowId xmlns:a16="http://schemas.microsoft.com/office/drawing/2014/main" val="10000"/>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1416 / 1996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784,769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1,080,465</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1,865,234</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01"/>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1417 / 1997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774,260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1,168,591</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1,942,851</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02"/>
                  </a:ext>
                </a:extLst>
              </a:tr>
              <a:tr h="304987">
                <a:tc>
                  <a:txBody>
                    <a:bodyPr/>
                    <a:lstStyle/>
                    <a:p>
                      <a:pPr marL="0" marR="0" indent="0" algn="ctr" defTabSz="914400" rtl="0" eaLnBrk="1" fontAlgn="auto" latinLnBrk="0" hangingPunct="1">
                        <a:lnSpc>
                          <a:spcPct val="115000"/>
                        </a:lnSpc>
                        <a:spcBef>
                          <a:spcPts val="750"/>
                        </a:spcBef>
                        <a:spcAft>
                          <a:spcPts val="0"/>
                        </a:spcAft>
                        <a:buClrTx/>
                        <a:buSzTx/>
                        <a:buFontTx/>
                        <a:buNone/>
                        <a:tabLst/>
                        <a:defRPr/>
                      </a:pPr>
                      <a:r>
                        <a:rPr lang="en-US" sz="1200" kern="1200" dirty="0">
                          <a:solidFill>
                            <a:schemeClr val="dk1"/>
                          </a:solidFill>
                          <a:latin typeface="Arial" pitchFamily="34" charset="0"/>
                          <a:ea typeface="+mn-ea"/>
                          <a:cs typeface="Arial" pitchFamily="34" charset="0"/>
                        </a:rPr>
                        <a:t>1418 / 1998 </a:t>
                      </a:r>
                      <a:endParaRPr lang="en-US" sz="1200" kern="1200" dirty="0">
                        <a:solidFill>
                          <a:schemeClr val="dk1"/>
                        </a:solidFill>
                        <a:latin typeface="Arial" pitchFamily="34" charset="0"/>
                        <a:ea typeface="Calibri"/>
                        <a:cs typeface="Arial" pitchFamily="34" charset="0"/>
                      </a:endParaRPr>
                    </a:p>
                  </a:txBody>
                  <a:tcPr marL="47625" marR="47625" marT="47625" marB="47625"/>
                </a:tc>
                <a:tc gridSpan="3">
                  <a:txBody>
                    <a:bodyPr/>
                    <a:lstStyle/>
                    <a:p>
                      <a:pPr marL="0" marR="0" algn="l">
                        <a:lnSpc>
                          <a:spcPct val="115000"/>
                        </a:lnSpc>
                        <a:spcBef>
                          <a:spcPts val="750"/>
                        </a:spcBef>
                        <a:spcAft>
                          <a:spcPts val="0"/>
                        </a:spcAft>
                      </a:pPr>
                      <a:r>
                        <a:rPr lang="en-US" sz="1200" dirty="0">
                          <a:latin typeface="Arial" pitchFamily="34" charset="0"/>
                          <a:ea typeface="Calibri"/>
                          <a:cs typeface="Arial" pitchFamily="34" charset="0"/>
                        </a:rPr>
                        <a:t>New rule: Saudis cannot perform Hajj more than once every 5 years</a:t>
                      </a:r>
                    </a:p>
                  </a:txBody>
                  <a:tcPr marL="47625" marR="47625" marT="47625" marB="476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1418 / 1998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699,770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1,132,344</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1,832,114</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04"/>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1419 / 1999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775,268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1,056,730</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1,831,998</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05"/>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1420 / 2000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571,599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1,267,555</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1,839,154</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06"/>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1421 / 2001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549,271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1,363,992</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1,913,263</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07"/>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1422 / 2002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590,576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1,354,184</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1,944,760</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08"/>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1423 / 2003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a:latin typeface="Arial" pitchFamily="34" charset="0"/>
                          <a:cs typeface="Arial" pitchFamily="34" charset="0"/>
                        </a:rPr>
                        <a:t>610,117 </a:t>
                      </a:r>
                      <a:endParaRPr lang="en-US" sz="120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1,431,012</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2,041,129</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09"/>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1424 / 2004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a:latin typeface="Arial" pitchFamily="34" charset="0"/>
                          <a:cs typeface="Arial" pitchFamily="34" charset="0"/>
                        </a:rPr>
                        <a:t>592,368 </a:t>
                      </a:r>
                      <a:endParaRPr lang="en-US" sz="120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1,419,706</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a:latin typeface="Arial" pitchFamily="34" charset="0"/>
                          <a:cs typeface="Arial" pitchFamily="34" charset="0"/>
                        </a:rPr>
                        <a:t>2,012,074</a:t>
                      </a:r>
                      <a:endParaRPr lang="en-US" sz="120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10"/>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1425 / 2005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a:latin typeface="Arial" pitchFamily="34" charset="0"/>
                          <a:cs typeface="Arial" pitchFamily="34" charset="0"/>
                        </a:rPr>
                        <a:t>629,710 </a:t>
                      </a:r>
                      <a:endParaRPr lang="en-US" sz="120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1,534,769</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2,164,469</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11"/>
                  </a:ext>
                </a:extLst>
              </a:tr>
              <a:tr h="304987">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1426 / 2006 Jan.</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a:latin typeface="Arial" pitchFamily="34" charset="0"/>
                          <a:cs typeface="Arial" pitchFamily="34" charset="0"/>
                        </a:rPr>
                        <a:t>573,147 </a:t>
                      </a:r>
                      <a:endParaRPr lang="en-US" sz="120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1,557,447</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2,130,594</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12"/>
                  </a:ext>
                </a:extLst>
              </a:tr>
              <a:tr h="304987">
                <a:tc>
                  <a:txBody>
                    <a:bodyPr/>
                    <a:lstStyle/>
                    <a:p>
                      <a:pPr marL="0" marR="0" algn="ctr">
                        <a:lnSpc>
                          <a:spcPct val="115000"/>
                        </a:lnSpc>
                        <a:spcBef>
                          <a:spcPts val="750"/>
                        </a:spcBef>
                        <a:spcAft>
                          <a:spcPts val="0"/>
                        </a:spcAft>
                      </a:pPr>
                      <a:r>
                        <a:rPr lang="en-US" sz="1200" dirty="0">
                          <a:latin typeface="Arial" pitchFamily="34" charset="0"/>
                          <a:ea typeface="Calibri"/>
                          <a:cs typeface="Arial" pitchFamily="34" charset="0"/>
                        </a:rPr>
                        <a:t>1427 / 2006 Dec.</a:t>
                      </a: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724,229 </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1,654,407</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2,378,636 </a:t>
                      </a:r>
                      <a:endParaRPr lang="en-US" sz="1200" dirty="0">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13"/>
                  </a:ext>
                </a:extLst>
              </a:tr>
              <a:tr h="304987">
                <a:tc>
                  <a:txBody>
                    <a:bodyPr/>
                    <a:lstStyle/>
                    <a:p>
                      <a:pPr marL="0" marR="0" algn="ctr">
                        <a:lnSpc>
                          <a:spcPct val="115000"/>
                        </a:lnSpc>
                        <a:spcBef>
                          <a:spcPts val="750"/>
                        </a:spcBef>
                        <a:spcAft>
                          <a:spcPts val="0"/>
                        </a:spcAft>
                      </a:pPr>
                      <a:r>
                        <a:rPr lang="en-US" sz="1200" dirty="0">
                          <a:latin typeface="Arial" pitchFamily="34" charset="0"/>
                          <a:ea typeface="Calibri"/>
                          <a:cs typeface="Arial" pitchFamily="34" charset="0"/>
                        </a:rPr>
                        <a:t>1428 / 2007</a:t>
                      </a:r>
                    </a:p>
                  </a:txBody>
                  <a:tcPr marL="47625" marR="47625" marT="47625" marB="47625"/>
                </a:tc>
                <a:tc>
                  <a:txBody>
                    <a:bodyPr/>
                    <a:lstStyle/>
                    <a:p>
                      <a:pPr marL="0" marR="0" indent="0" algn="ctr" defTabSz="914400" rtl="0" eaLnBrk="1" fontAlgn="auto" latinLnBrk="0" hangingPunct="1">
                        <a:lnSpc>
                          <a:spcPct val="115000"/>
                        </a:lnSpc>
                        <a:spcBef>
                          <a:spcPts val="750"/>
                        </a:spcBef>
                        <a:spcAft>
                          <a:spcPts val="0"/>
                        </a:spcAft>
                        <a:buClrTx/>
                        <a:buSzTx/>
                        <a:buFontTx/>
                        <a:buNone/>
                        <a:tabLst/>
                        <a:defRPr/>
                      </a:pPr>
                      <a:r>
                        <a:rPr lang="en-US" sz="1200" dirty="0">
                          <a:latin typeface="Arial" pitchFamily="34" charset="0"/>
                          <a:cs typeface="Arial" pitchFamily="34" charset="0"/>
                        </a:rPr>
                        <a:t>746,511</a:t>
                      </a:r>
                      <a:endParaRPr lang="en-US" sz="1200" kern="1200" dirty="0">
                        <a:solidFill>
                          <a:schemeClr val="dk1"/>
                        </a:solidFill>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1,707,814</a:t>
                      </a:r>
                      <a:endParaRPr lang="en-US" sz="1200" dirty="0">
                        <a:latin typeface="Arial" pitchFamily="34" charset="0"/>
                        <a:ea typeface="Calibri"/>
                        <a:cs typeface="Arial" pitchFamily="34" charset="0"/>
                      </a:endParaRPr>
                    </a:p>
                  </a:txBody>
                  <a:tcPr marL="47625" marR="47625" marT="47625" marB="47625"/>
                </a:tc>
                <a:tc>
                  <a:txBody>
                    <a:bodyPr/>
                    <a:lstStyle/>
                    <a:p>
                      <a:pPr marL="0" marR="0" indent="0" algn="ctr" defTabSz="914400" rtl="0" eaLnBrk="1" fontAlgn="auto" latinLnBrk="0" hangingPunct="1">
                        <a:lnSpc>
                          <a:spcPct val="115000"/>
                        </a:lnSpc>
                        <a:spcBef>
                          <a:spcPts val="750"/>
                        </a:spcBef>
                        <a:spcAft>
                          <a:spcPts val="0"/>
                        </a:spcAft>
                        <a:buClrTx/>
                        <a:buSzTx/>
                        <a:buFontTx/>
                        <a:buNone/>
                        <a:tabLst/>
                        <a:defRPr/>
                      </a:pPr>
                      <a:r>
                        <a:rPr lang="en-US" sz="1200" dirty="0">
                          <a:latin typeface="Arial" pitchFamily="34" charset="0"/>
                          <a:cs typeface="Arial" pitchFamily="34" charset="0"/>
                        </a:rPr>
                        <a:t>2,454,325</a:t>
                      </a:r>
                      <a:endParaRPr lang="en-US" sz="1200" kern="1200" dirty="0">
                        <a:solidFill>
                          <a:schemeClr val="dk1"/>
                        </a:solidFill>
                        <a:latin typeface="Arial" pitchFamily="34" charset="0"/>
                        <a:ea typeface="Calibri"/>
                        <a:cs typeface="Arial" pitchFamily="34" charset="0"/>
                      </a:endParaRPr>
                    </a:p>
                  </a:txBody>
                  <a:tcPr marL="47625" marR="47625" marT="47625" marB="47625"/>
                </a:tc>
                <a:extLst>
                  <a:ext uri="{0D108BD9-81ED-4DB2-BD59-A6C34878D82A}">
                    <a16:rowId xmlns:a16="http://schemas.microsoft.com/office/drawing/2014/main" val="10014"/>
                  </a:ext>
                </a:extLst>
              </a:tr>
              <a:tr h="304987">
                <a:tc>
                  <a:txBody>
                    <a:bodyPr/>
                    <a:lstStyle/>
                    <a:p>
                      <a:pPr marL="0" marR="0" algn="ctr">
                        <a:lnSpc>
                          <a:spcPct val="115000"/>
                        </a:lnSpc>
                        <a:spcBef>
                          <a:spcPts val="750"/>
                        </a:spcBef>
                        <a:spcAft>
                          <a:spcPts val="0"/>
                        </a:spcAft>
                      </a:pPr>
                      <a:r>
                        <a:rPr lang="en-US" sz="1200" dirty="0">
                          <a:latin typeface="Arial" pitchFamily="34" charset="0"/>
                          <a:ea typeface="Calibri"/>
                          <a:cs typeface="Arial" pitchFamily="34" charset="0"/>
                        </a:rPr>
                        <a:t>1429 / 2008</a:t>
                      </a: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ea typeface="Calibri"/>
                          <a:cs typeface="Arial" pitchFamily="34" charset="0"/>
                        </a:rPr>
                        <a:t>679,008</a:t>
                      </a: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cs typeface="Arial" pitchFamily="34" charset="0"/>
                        </a:rPr>
                        <a:t>1,729,841</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ea typeface="Calibri"/>
                          <a:cs typeface="Arial" pitchFamily="34" charset="0"/>
                        </a:rPr>
                        <a:t>2,408,849</a:t>
                      </a:r>
                    </a:p>
                  </a:txBody>
                  <a:tcPr marL="47625" marR="47625" marT="47625" marB="47625"/>
                </a:tc>
                <a:extLst>
                  <a:ext uri="{0D108BD9-81ED-4DB2-BD59-A6C34878D82A}">
                    <a16:rowId xmlns:a16="http://schemas.microsoft.com/office/drawing/2014/main" val="10015"/>
                  </a:ext>
                </a:extLst>
              </a:tr>
              <a:tr h="304987">
                <a:tc>
                  <a:txBody>
                    <a:bodyPr/>
                    <a:lstStyle/>
                    <a:p>
                      <a:pPr marL="0" marR="0" algn="ctr">
                        <a:lnSpc>
                          <a:spcPct val="115000"/>
                        </a:lnSpc>
                        <a:spcBef>
                          <a:spcPts val="750"/>
                        </a:spcBef>
                        <a:spcAft>
                          <a:spcPts val="0"/>
                        </a:spcAft>
                      </a:pPr>
                      <a:r>
                        <a:rPr lang="en-US" sz="1200" dirty="0">
                          <a:latin typeface="Arial" pitchFamily="34" charset="0"/>
                          <a:ea typeface="Calibri"/>
                          <a:cs typeface="Arial" pitchFamily="34" charset="0"/>
                        </a:rPr>
                        <a:t>1430</a:t>
                      </a:r>
                      <a:r>
                        <a:rPr lang="en-US" sz="1200" baseline="0" dirty="0">
                          <a:latin typeface="Arial" pitchFamily="34" charset="0"/>
                          <a:ea typeface="Calibri"/>
                          <a:cs typeface="Arial" pitchFamily="34" charset="0"/>
                        </a:rPr>
                        <a:t> / 2009</a:t>
                      </a:r>
                      <a:endParaRPr lang="en-US" sz="1200" dirty="0">
                        <a:latin typeface="Arial" pitchFamily="34" charset="0"/>
                        <a:ea typeface="Calibri"/>
                        <a:cs typeface="Arial" pitchFamily="34" charset="0"/>
                      </a:endParaRP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ea typeface="Calibri"/>
                          <a:cs typeface="Arial" pitchFamily="34" charset="0"/>
                        </a:rPr>
                        <a:t>699,313</a:t>
                      </a: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ea typeface="Calibri"/>
                          <a:cs typeface="Arial" pitchFamily="34" charset="0"/>
                        </a:rPr>
                        <a:t>1,613,965 </a:t>
                      </a:r>
                    </a:p>
                  </a:txBody>
                  <a:tcPr marL="47625" marR="47625" marT="47625" marB="47625"/>
                </a:tc>
                <a:tc>
                  <a:txBody>
                    <a:bodyPr/>
                    <a:lstStyle/>
                    <a:p>
                      <a:pPr marL="0" marR="0" algn="ctr">
                        <a:lnSpc>
                          <a:spcPct val="115000"/>
                        </a:lnSpc>
                        <a:spcBef>
                          <a:spcPts val="750"/>
                        </a:spcBef>
                        <a:spcAft>
                          <a:spcPts val="0"/>
                        </a:spcAft>
                      </a:pPr>
                      <a:r>
                        <a:rPr lang="en-US" sz="1200" dirty="0">
                          <a:latin typeface="Arial" pitchFamily="34" charset="0"/>
                          <a:ea typeface="Calibri"/>
                          <a:cs typeface="Arial" pitchFamily="34" charset="0"/>
                        </a:rPr>
                        <a:t>2,313,278</a:t>
                      </a:r>
                    </a:p>
                  </a:txBody>
                  <a:tcPr marL="47625" marR="47625" marT="47625" marB="47625"/>
                </a:tc>
                <a:extLst>
                  <a:ext uri="{0D108BD9-81ED-4DB2-BD59-A6C34878D82A}">
                    <a16:rowId xmlns:a16="http://schemas.microsoft.com/office/drawing/2014/main" val="10016"/>
                  </a:ext>
                </a:extLst>
              </a:tr>
            </a:tbl>
          </a:graphicData>
        </a:graphic>
      </p:graphicFrame>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191</a:t>
            </a:fld>
            <a:endParaRPr lang="en-US"/>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Dua</a:t>
            </a:r>
            <a:endParaRPr lang="en-US" dirty="0"/>
          </a:p>
        </p:txBody>
      </p:sp>
      <p:sp>
        <p:nvSpPr>
          <p:cNvPr id="3" name="Content Placeholder 2"/>
          <p:cNvSpPr>
            <a:spLocks noGrp="1"/>
          </p:cNvSpPr>
          <p:nvPr>
            <p:ph idx="1"/>
          </p:nvPr>
        </p:nvSpPr>
        <p:spPr/>
        <p:txBody>
          <a:bodyPr/>
          <a:lstStyle/>
          <a:p>
            <a:r>
              <a:rPr lang="en-US" sz="4000" dirty="0"/>
              <a:t>Request for </a:t>
            </a:r>
            <a:r>
              <a:rPr lang="en-US" sz="4000" dirty="0" err="1"/>
              <a:t>Dua</a:t>
            </a:r>
            <a:r>
              <a:rPr lang="en-US" sz="4000" dirty="0"/>
              <a:t> from All </a:t>
            </a:r>
            <a:r>
              <a:rPr lang="en-US" sz="4000" dirty="0" err="1"/>
              <a:t>Hujaj</a:t>
            </a:r>
            <a:r>
              <a:rPr lang="en-US" sz="4000" dirty="0"/>
              <a:t> and To Present Our Salam before Our Prophet </a:t>
            </a:r>
            <a:r>
              <a:rPr lang="en-US" sz="4000" dirty="0" err="1"/>
              <a:t>Muhamad</a:t>
            </a:r>
            <a:r>
              <a:rPr lang="en-US" sz="4000" dirty="0"/>
              <a:t> SWT</a:t>
            </a:r>
          </a:p>
          <a:p>
            <a:r>
              <a:rPr lang="en-US" sz="4000" dirty="0"/>
              <a:t>Wish you a Happy and Peaceful Journey</a:t>
            </a:r>
          </a:p>
        </p:txBody>
      </p:sp>
      <p:sp>
        <p:nvSpPr>
          <p:cNvPr id="4" name="Slide Number Placeholder 3"/>
          <p:cNvSpPr>
            <a:spLocks noGrp="1"/>
          </p:cNvSpPr>
          <p:nvPr>
            <p:ph type="sldNum" sz="quarter" idx="12"/>
          </p:nvPr>
        </p:nvSpPr>
        <p:spPr/>
        <p:txBody>
          <a:bodyPr/>
          <a:lstStyle/>
          <a:p>
            <a:pPr>
              <a:defRPr/>
            </a:pPr>
            <a:fld id="{5FE3BFF2-C3BF-4B93-90E4-D495FC38F82D}" type="slidenum">
              <a:rPr lang="en-US" smtClean="0"/>
              <a:pPr>
                <a:defRPr/>
              </a:pPr>
              <a:t>192</a:t>
            </a:fld>
            <a:endParaRPr lang="en-US"/>
          </a:p>
        </p:txBody>
      </p:sp>
    </p:spTree>
  </p:cSld>
  <p:clrMapOvr>
    <a:masterClrMapping/>
  </p:clrMapOvr>
  <p:transition advTm="2000">
    <p:pull/>
  </p:transition>
</p:sld>
</file>

<file path=ppt/slides/slide2.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21506" name="Slide Number Placeholder 6"/>
          <p:cNvSpPr>
            <a:spLocks noGrp="1"/>
          </p:cNvSpPr>
          <p:nvPr>
            <p:ph type="sldNum" sz="quarter" idx="12"/>
          </p:nvPr>
        </p:nvSpPr>
        <p:spPr>
          <a:noFill/>
        </p:spPr>
        <p:txBody>
          <a:bodyPr/>
          <a:lstStyle/>
          <a:p>
            <a:fld id="{49E43715-5259-4F8A-BE4C-4638F7138BA3}" type="slidenum">
              <a:rPr lang="en-US"/>
              <a:pPr/>
              <a:t>2</a:t>
            </a:fld>
            <a:endParaRPr lang="en-US"/>
          </a:p>
        </p:txBody>
      </p:sp>
      <p:sp>
        <p:nvSpPr>
          <p:cNvPr id="214018" name="Rectangle 2"/>
          <p:cNvSpPr>
            <a:spLocks noGrp="1" noChangeArrowheads="1"/>
          </p:cNvSpPr>
          <p:nvPr>
            <p:ph type="title"/>
          </p:nvPr>
        </p:nvSpPr>
        <p:spPr>
          <a:xfrm>
            <a:off x="685800" y="2857714"/>
            <a:ext cx="7772400" cy="669925"/>
          </a:xfrm>
        </p:spPr>
        <p:txBody>
          <a:bodyPr/>
          <a:lstStyle/>
          <a:p>
            <a:pPr eaLnBrk="1" hangingPunct="1">
              <a:defRPr/>
            </a:pPr>
            <a:r>
              <a:rPr lang="en-US" sz="4800" dirty="0"/>
              <a:t>Excellence of Hajj…</a:t>
            </a:r>
          </a:p>
        </p:txBody>
      </p:sp>
    </p:spTree>
  </p:cSld>
  <p:clrMapOvr>
    <a:masterClrMapping/>
  </p:clrMapOvr>
  <p:transition advTm="2000">
    <p:pull/>
  </p:transition>
</p:sld>
</file>

<file path=ppt/slides/slide20.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647186"/>
            </a:gs>
            <a:gs pos="100000">
              <a:schemeClr val="bg2"/>
            </a:gs>
          </a:gsLst>
          <a:lin ang="0" scaled="1"/>
        </a:gradFill>
        <a:effectLst/>
      </p:bgPr>
    </p:bg>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7B004505-8540-4BFC-B245-578E63CCE0EC}" type="slidenum">
              <a:rPr lang="en-US"/>
              <a:pPr/>
              <a:t>20</a:t>
            </a:fld>
            <a:endParaRPr lang="en-US"/>
          </a:p>
        </p:txBody>
      </p:sp>
      <p:sp>
        <p:nvSpPr>
          <p:cNvPr id="32772" name="Rectangle 4"/>
          <p:cNvSpPr>
            <a:spLocks noGrp="1" noChangeArrowheads="1"/>
          </p:cNvSpPr>
          <p:nvPr>
            <p:ph type="title"/>
          </p:nvPr>
        </p:nvSpPr>
        <p:spPr>
          <a:xfrm>
            <a:off x="685800" y="173038"/>
            <a:ext cx="7772400" cy="673100"/>
          </a:xfrm>
        </p:spPr>
        <p:txBody>
          <a:bodyPr/>
          <a:lstStyle/>
          <a:p>
            <a:pPr eaLnBrk="1" hangingPunct="1">
              <a:defRPr/>
            </a:pPr>
            <a:r>
              <a:rPr lang="en-US" sz="4000"/>
              <a:t>Kinds of Hajj</a:t>
            </a:r>
          </a:p>
        </p:txBody>
      </p:sp>
      <p:sp>
        <p:nvSpPr>
          <p:cNvPr id="32773" name="Rectangle 5"/>
          <p:cNvSpPr>
            <a:spLocks noGrp="1" noChangeArrowheads="1"/>
          </p:cNvSpPr>
          <p:nvPr>
            <p:ph type="body" idx="1"/>
          </p:nvPr>
        </p:nvSpPr>
        <p:spPr>
          <a:xfrm>
            <a:off x="130175" y="946150"/>
            <a:ext cx="5410200" cy="1519238"/>
          </a:xfrm>
        </p:spPr>
        <p:txBody>
          <a:bodyPr/>
          <a:lstStyle/>
          <a:p>
            <a:pPr eaLnBrk="1" hangingPunct="1">
              <a:lnSpc>
                <a:spcPct val="120000"/>
              </a:lnSpc>
            </a:pPr>
            <a:r>
              <a:rPr lang="en-US" sz="1800">
                <a:effectLst>
                  <a:outerShdw blurRad="38100" dist="38100" dir="2700000" algn="tl">
                    <a:srgbClr val="000000">
                      <a:alpha val="43137"/>
                    </a:srgbClr>
                  </a:outerShdw>
                </a:effectLst>
              </a:rPr>
              <a:t>Tamattu’ </a:t>
            </a:r>
            <a:r>
              <a:rPr lang="en-US" sz="1800">
                <a:effectLst>
                  <a:outerShdw blurRad="38100" dist="38100" dir="2700000" algn="tl">
                    <a:srgbClr val="000000">
                      <a:alpha val="43137"/>
                    </a:srgbClr>
                  </a:outerShdw>
                </a:effectLst>
                <a:cs typeface="Times New Roman" pitchFamily="18" charset="0"/>
              </a:rPr>
              <a:t>( </a:t>
            </a:r>
            <a:r>
              <a:rPr lang="ar-SA" sz="1800">
                <a:effectLst>
                  <a:outerShdw blurRad="38100" dist="38100" dir="2700000" algn="tl">
                    <a:srgbClr val="000000">
                      <a:alpha val="43137"/>
                    </a:srgbClr>
                  </a:outerShdw>
                </a:effectLst>
                <a:ea typeface="Times New Roman (Arabic)"/>
                <a:cs typeface="Times New Roman (Arabic)"/>
              </a:rPr>
              <a:t>التمتع</a:t>
            </a:r>
            <a:r>
              <a:rPr lang="en-US" sz="1800">
                <a:effectLst>
                  <a:outerShdw blurRad="38100" dist="38100" dir="2700000" algn="tl">
                    <a:srgbClr val="000000">
                      <a:alpha val="43137"/>
                    </a:srgbClr>
                  </a:outerShdw>
                </a:effectLst>
                <a:cs typeface="Times New Roman" pitchFamily="18" charset="0"/>
              </a:rPr>
              <a:t> )</a:t>
            </a:r>
            <a:endParaRPr lang="en-US" sz="1800">
              <a:effectLst>
                <a:outerShdw blurRad="38100" dist="38100" dir="2700000" algn="tl">
                  <a:srgbClr val="000000">
                    <a:alpha val="43137"/>
                  </a:srgbClr>
                </a:outerShdw>
              </a:effectLst>
            </a:endParaRPr>
          </a:p>
          <a:p>
            <a:pPr lvl="1" eaLnBrk="1" hangingPunct="1">
              <a:lnSpc>
                <a:spcPct val="120000"/>
              </a:lnSpc>
            </a:pPr>
            <a:r>
              <a:rPr lang="en-US" sz="1600">
                <a:effectLst>
                  <a:outerShdw blurRad="38100" dist="38100" dir="2700000" algn="tl">
                    <a:srgbClr val="000000">
                      <a:alpha val="43137"/>
                    </a:srgbClr>
                  </a:outerShdw>
                </a:effectLst>
              </a:rPr>
              <a:t>Umra </a:t>
            </a:r>
            <a:r>
              <a:rPr lang="en-US" sz="1600" u="sng">
                <a:effectLst>
                  <a:outerShdw blurRad="38100" dist="38100" dir="2700000" algn="tl">
                    <a:srgbClr val="000000">
                      <a:alpha val="43137"/>
                    </a:srgbClr>
                  </a:outerShdw>
                </a:effectLst>
              </a:rPr>
              <a:t>then</a:t>
            </a:r>
            <a:r>
              <a:rPr lang="en-US" sz="1600">
                <a:effectLst>
                  <a:outerShdw blurRad="38100" dist="38100" dir="2700000" algn="tl">
                    <a:srgbClr val="000000">
                      <a:alpha val="43137"/>
                    </a:srgbClr>
                  </a:outerShdw>
                </a:effectLst>
              </a:rPr>
              <a:t> Hajj during the months of Hajj</a:t>
            </a:r>
          </a:p>
          <a:p>
            <a:pPr lvl="1" eaLnBrk="1" hangingPunct="1">
              <a:lnSpc>
                <a:spcPct val="120000"/>
              </a:lnSpc>
            </a:pPr>
            <a:r>
              <a:rPr lang="en-US" sz="1600">
                <a:effectLst>
                  <a:outerShdw blurRad="38100" dist="38100" dir="2700000" algn="tl">
                    <a:srgbClr val="000000">
                      <a:alpha val="43137"/>
                    </a:srgbClr>
                  </a:outerShdw>
                </a:effectLst>
              </a:rPr>
              <a:t>Pilgrim called Mutamatti’ (</a:t>
            </a:r>
            <a:r>
              <a:rPr lang="ar-EG" sz="1600">
                <a:effectLst>
                  <a:outerShdw blurRad="38100" dist="38100" dir="2700000" algn="tl">
                    <a:srgbClr val="000000">
                      <a:alpha val="43137"/>
                    </a:srgbClr>
                  </a:outerShdw>
                </a:effectLst>
                <a:ea typeface="Times New Roman (Arabic)"/>
                <a:cs typeface="Times New Roman (Arabic)"/>
              </a:rPr>
              <a:t>متمتع</a:t>
            </a:r>
            <a:r>
              <a:rPr lang="en-US" sz="1600">
                <a:effectLst>
                  <a:outerShdw blurRad="38100" dist="38100" dir="2700000" algn="tl">
                    <a:srgbClr val="000000">
                      <a:alpha val="43137"/>
                    </a:srgbClr>
                  </a:outerShdw>
                </a:effectLst>
              </a:rPr>
              <a:t>)</a:t>
            </a:r>
          </a:p>
          <a:p>
            <a:pPr lvl="1" eaLnBrk="1" hangingPunct="1">
              <a:lnSpc>
                <a:spcPct val="120000"/>
              </a:lnSpc>
            </a:pPr>
            <a:r>
              <a:rPr lang="en-US" sz="1600">
                <a:effectLst>
                  <a:outerShdw blurRad="38100" dist="38100" dir="2700000" algn="tl">
                    <a:srgbClr val="000000">
                      <a:alpha val="43137"/>
                    </a:srgbClr>
                  </a:outerShdw>
                </a:effectLst>
              </a:rPr>
              <a:t>Requires Hady (animal sacrifice)</a:t>
            </a:r>
          </a:p>
        </p:txBody>
      </p:sp>
      <p:sp>
        <p:nvSpPr>
          <p:cNvPr id="32778" name="Rectangle 10"/>
          <p:cNvSpPr>
            <a:spLocks noChangeArrowheads="1"/>
          </p:cNvSpPr>
          <p:nvPr/>
        </p:nvSpPr>
        <p:spPr bwMode="auto">
          <a:xfrm>
            <a:off x="115888" y="2447925"/>
            <a:ext cx="6453187" cy="1692275"/>
          </a:xfrm>
          <a:prstGeom prst="rect">
            <a:avLst/>
          </a:prstGeom>
          <a:noFill/>
          <a:ln w="9525">
            <a:noFill/>
            <a:miter lim="800000"/>
            <a:headEnd/>
            <a:tailEnd/>
          </a:ln>
        </p:spPr>
        <p:txBody>
          <a:bodyPr/>
          <a:lstStyle/>
          <a:p>
            <a:pPr marL="342900" indent="-342900" algn="l">
              <a:lnSpc>
                <a:spcPct val="120000"/>
              </a:lnSpc>
              <a:buClr>
                <a:schemeClr val="accent2"/>
              </a:buClr>
              <a:buSzPct val="80000"/>
              <a:buFont typeface="Wingdings" pitchFamily="2" charset="2"/>
              <a:buBlip>
                <a:blip r:embed="rId3"/>
              </a:buBlip>
            </a:pPr>
            <a:r>
              <a:rPr lang="en-US" b="0" dirty="0" err="1">
                <a:effectLst>
                  <a:outerShdw blurRad="38100" dist="38100" dir="2700000" algn="tl">
                    <a:srgbClr val="000000">
                      <a:alpha val="43137"/>
                    </a:srgbClr>
                  </a:outerShdw>
                </a:effectLst>
                <a:latin typeface="Verdana" pitchFamily="34" charset="0"/>
              </a:rPr>
              <a:t>Qiran</a:t>
            </a:r>
            <a:r>
              <a:rPr lang="en-US" b="0" dirty="0">
                <a:effectLst>
                  <a:outerShdw blurRad="38100" dist="38100" dir="2700000" algn="tl">
                    <a:srgbClr val="000000">
                      <a:alpha val="43137"/>
                    </a:srgbClr>
                  </a:outerShdw>
                </a:effectLst>
                <a:latin typeface="Verdana" pitchFamily="34" charset="0"/>
              </a:rPr>
              <a:t> ( </a:t>
            </a:r>
            <a:r>
              <a:rPr lang="ar-SA" b="0" dirty="0">
                <a:effectLst>
                  <a:outerShdw blurRad="38100" dist="38100" dir="2700000" algn="tl">
                    <a:srgbClr val="000000">
                      <a:alpha val="43137"/>
                    </a:srgbClr>
                  </a:outerShdw>
                </a:effectLst>
                <a:latin typeface="Verdana" pitchFamily="34" charset="0"/>
                <a:ea typeface="Times New Roman (Arabic)"/>
                <a:cs typeface="Times New Roman (Arabic)"/>
              </a:rPr>
              <a:t>القِران</a:t>
            </a:r>
            <a:r>
              <a:rPr lang="en-US" b="0" dirty="0">
                <a:effectLst>
                  <a:outerShdw blurRad="38100" dist="38100" dir="2700000" algn="tl">
                    <a:srgbClr val="000000">
                      <a:alpha val="43137"/>
                    </a:srgbClr>
                  </a:outerShdw>
                </a:effectLst>
                <a:latin typeface="Verdana" pitchFamily="34" charset="0"/>
              </a:rPr>
              <a:t> )</a:t>
            </a:r>
            <a:r>
              <a:rPr lang="en-US" b="0" dirty="0">
                <a:effectLst>
                  <a:outerShdw blurRad="38100" dist="38100" dir="2700000" algn="tl">
                    <a:srgbClr val="000000">
                      <a:alpha val="43137"/>
                    </a:srgbClr>
                  </a:outerShdw>
                </a:effectLst>
                <a:latin typeface="Verdana" pitchFamily="34" charset="0"/>
                <a:ea typeface="Times New Roman (Arabic)"/>
                <a:cs typeface="Times New Roman (Arabic)"/>
              </a:rPr>
              <a:t> </a:t>
            </a:r>
          </a:p>
          <a:p>
            <a:pPr marL="742950" lvl="1" indent="-285750" algn="l">
              <a:lnSpc>
                <a:spcPct val="120000"/>
              </a:lnSpc>
              <a:buClr>
                <a:schemeClr val="tx1"/>
              </a:buClr>
              <a:buSzPct val="90000"/>
              <a:buFontTx/>
              <a:buBlip>
                <a:blip r:embed="rId4"/>
              </a:buBlip>
            </a:pP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Combined </a:t>
            </a:r>
            <a:r>
              <a:rPr lang="en-US" sz="1600" b="0" dirty="0" err="1">
                <a:effectLst>
                  <a:outerShdw blurRad="38100" dist="38100" dir="2700000" algn="tl">
                    <a:srgbClr val="000000">
                      <a:alpha val="43137"/>
                    </a:srgbClr>
                  </a:outerShdw>
                </a:effectLst>
                <a:latin typeface="Verdana" pitchFamily="34" charset="0"/>
                <a:ea typeface="Times New Roman (Arabic)"/>
                <a:cs typeface="Times New Roman (Arabic)"/>
              </a:rPr>
              <a:t>Umra</a:t>
            </a: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 </a:t>
            </a:r>
            <a:r>
              <a:rPr lang="en-US" sz="1600" b="0" u="sng" dirty="0">
                <a:effectLst>
                  <a:outerShdw blurRad="38100" dist="38100" dir="2700000" algn="tl">
                    <a:srgbClr val="000000">
                      <a:alpha val="43137"/>
                    </a:srgbClr>
                  </a:outerShdw>
                </a:effectLst>
                <a:latin typeface="Verdana" pitchFamily="34" charset="0"/>
                <a:ea typeface="Times New Roman (Arabic)"/>
                <a:cs typeface="Times New Roman (Arabic)"/>
              </a:rPr>
              <a:t>and</a:t>
            </a: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 Hajj during the months of Hajj</a:t>
            </a:r>
          </a:p>
          <a:p>
            <a:pPr marL="742950" lvl="1" indent="-285750" algn="l">
              <a:lnSpc>
                <a:spcPct val="120000"/>
              </a:lnSpc>
              <a:buClr>
                <a:schemeClr val="tx1"/>
              </a:buClr>
              <a:buSzPct val="90000"/>
              <a:buFontTx/>
              <a:buBlip>
                <a:blip r:embed="rId4"/>
              </a:buBlip>
            </a:pP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Pilgrim called </a:t>
            </a:r>
            <a:r>
              <a:rPr lang="en-US" sz="1600" b="0" dirty="0" err="1">
                <a:effectLst>
                  <a:outerShdw blurRad="38100" dist="38100" dir="2700000" algn="tl">
                    <a:srgbClr val="000000">
                      <a:alpha val="43137"/>
                    </a:srgbClr>
                  </a:outerShdw>
                </a:effectLst>
                <a:latin typeface="Verdana" pitchFamily="34" charset="0"/>
                <a:ea typeface="Times New Roman (Arabic)"/>
                <a:cs typeface="Times New Roman (Arabic)"/>
              </a:rPr>
              <a:t>Qaarin</a:t>
            </a: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 (</a:t>
            </a:r>
            <a:r>
              <a:rPr lang="ar-SA" sz="1600" b="0" dirty="0">
                <a:effectLst>
                  <a:outerShdw blurRad="38100" dist="38100" dir="2700000" algn="tl">
                    <a:srgbClr val="000000">
                      <a:alpha val="43137"/>
                    </a:srgbClr>
                  </a:outerShdw>
                </a:effectLst>
                <a:latin typeface="Verdana" pitchFamily="34" charset="0"/>
                <a:ea typeface="Times New Roman (Arabic)"/>
                <a:cs typeface="Times New Roman (Arabic)"/>
              </a:rPr>
              <a:t>قارن</a:t>
            </a: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a:t>
            </a:r>
          </a:p>
          <a:p>
            <a:pPr marL="742950" lvl="1" indent="-285750" algn="l">
              <a:lnSpc>
                <a:spcPct val="120000"/>
              </a:lnSpc>
              <a:buClr>
                <a:schemeClr val="tx1"/>
              </a:buClr>
              <a:buSzPct val="90000"/>
              <a:buFontTx/>
              <a:buBlip>
                <a:blip r:embed="rId4"/>
              </a:buBlip>
            </a:pP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Requires </a:t>
            </a:r>
            <a:r>
              <a:rPr lang="en-US" sz="1600" b="0" dirty="0" err="1">
                <a:effectLst>
                  <a:outerShdw blurRad="38100" dist="38100" dir="2700000" algn="tl">
                    <a:srgbClr val="000000">
                      <a:alpha val="43137"/>
                    </a:srgbClr>
                  </a:outerShdw>
                </a:effectLst>
                <a:latin typeface="Verdana" pitchFamily="34" charset="0"/>
                <a:ea typeface="Times New Roman (Arabic)"/>
                <a:cs typeface="Times New Roman (Arabic)"/>
              </a:rPr>
              <a:t>Hady</a:t>
            </a: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 (animal sacrifice)</a:t>
            </a:r>
          </a:p>
        </p:txBody>
      </p:sp>
      <p:sp>
        <p:nvSpPr>
          <p:cNvPr id="32779" name="Rectangle 11"/>
          <p:cNvSpPr>
            <a:spLocks noChangeArrowheads="1"/>
          </p:cNvSpPr>
          <p:nvPr/>
        </p:nvSpPr>
        <p:spPr bwMode="auto">
          <a:xfrm>
            <a:off x="1139825" y="5578475"/>
            <a:ext cx="6867525" cy="1163638"/>
          </a:xfrm>
          <a:prstGeom prst="rect">
            <a:avLst/>
          </a:prstGeom>
          <a:noFill/>
          <a:ln w="9525">
            <a:solidFill>
              <a:schemeClr val="tx1"/>
            </a:solidFill>
            <a:miter lim="800000"/>
            <a:headEnd/>
            <a:tailEnd/>
          </a:ln>
        </p:spPr>
        <p:txBody>
          <a:bodyPr/>
          <a:lstStyle/>
          <a:p>
            <a:pPr marL="342900" indent="-342900" algn="just">
              <a:lnSpc>
                <a:spcPct val="120000"/>
              </a:lnSpc>
              <a:buClr>
                <a:schemeClr val="accent2"/>
              </a:buClr>
              <a:buSzPct val="80000"/>
              <a:buFont typeface="Wingdings" pitchFamily="2" charset="2"/>
              <a:buBlip>
                <a:blip r:embed="rId5"/>
              </a:buBlip>
            </a:pPr>
            <a:r>
              <a:rPr lang="en-US" b="0" dirty="0">
                <a:effectLst>
                  <a:outerShdw blurRad="38100" dist="38100" dir="2700000" algn="tl">
                    <a:srgbClr val="000000">
                      <a:alpha val="43137"/>
                    </a:srgbClr>
                  </a:outerShdw>
                </a:effectLst>
                <a:latin typeface="Verdana" pitchFamily="34" charset="0"/>
              </a:rPr>
              <a:t>The Prophet (</a:t>
            </a:r>
            <a:r>
              <a:rPr lang="ar-SA" b="0" dirty="0">
                <a:solidFill>
                  <a:srgbClr val="FFFFFF"/>
                </a:solidFill>
                <a:effectLst>
                  <a:outerShdw blurRad="38100" dist="38100" dir="2700000" algn="tl">
                    <a:srgbClr val="000000">
                      <a:alpha val="43137"/>
                    </a:srgbClr>
                  </a:outerShdw>
                </a:effectLst>
              </a:rPr>
              <a:t>صلى الله عليه وسلم</a:t>
            </a:r>
            <a:r>
              <a:rPr lang="en-US" b="0" dirty="0">
                <a:effectLst>
                  <a:outerShdw blurRad="38100" dist="38100" dir="2700000" algn="tl">
                    <a:srgbClr val="000000">
                      <a:alpha val="43137"/>
                    </a:srgbClr>
                  </a:outerShdw>
                </a:effectLst>
                <a:latin typeface="Verdana" pitchFamily="34" charset="0"/>
              </a:rPr>
              <a:t>) asked his companions to do </a:t>
            </a:r>
            <a:r>
              <a:rPr lang="en-US" dirty="0" err="1">
                <a:solidFill>
                  <a:schemeClr val="folHlink"/>
                </a:solidFill>
                <a:effectLst>
                  <a:outerShdw blurRad="38100" dist="38100" dir="2700000" algn="tl">
                    <a:srgbClr val="000000">
                      <a:alpha val="43137"/>
                    </a:srgbClr>
                  </a:outerShdw>
                </a:effectLst>
                <a:latin typeface="Verdana" pitchFamily="34" charset="0"/>
              </a:rPr>
              <a:t>Tamattu</a:t>
            </a:r>
            <a:r>
              <a:rPr lang="en-US" dirty="0">
                <a:solidFill>
                  <a:schemeClr val="folHlink"/>
                </a:solidFill>
                <a:effectLst>
                  <a:outerShdw blurRad="38100" dist="38100" dir="2700000" algn="tl">
                    <a:srgbClr val="000000">
                      <a:alpha val="43137"/>
                    </a:srgbClr>
                  </a:outerShdw>
                </a:effectLst>
                <a:latin typeface="Verdana" pitchFamily="34" charset="0"/>
              </a:rPr>
              <a:t>’</a:t>
            </a:r>
            <a:r>
              <a:rPr lang="en-US" b="0" dirty="0">
                <a:effectLst>
                  <a:outerShdw blurRad="38100" dist="38100" dir="2700000" algn="tl">
                    <a:srgbClr val="000000">
                      <a:alpha val="43137"/>
                    </a:srgbClr>
                  </a:outerShdw>
                </a:effectLst>
                <a:latin typeface="Verdana" pitchFamily="34" charset="0"/>
              </a:rPr>
              <a:t>, even though he did </a:t>
            </a:r>
            <a:r>
              <a:rPr lang="en-US" b="0" dirty="0" err="1">
                <a:effectLst>
                  <a:outerShdw blurRad="38100" dist="38100" dir="2700000" algn="tl">
                    <a:srgbClr val="000000">
                      <a:alpha val="43137"/>
                    </a:srgbClr>
                  </a:outerShdw>
                </a:effectLst>
                <a:latin typeface="Verdana" pitchFamily="34" charset="0"/>
              </a:rPr>
              <a:t>Qiran</a:t>
            </a:r>
            <a:r>
              <a:rPr lang="en-US" b="0" dirty="0">
                <a:effectLst>
                  <a:outerShdw blurRad="38100" dist="38100" dir="2700000" algn="tl">
                    <a:srgbClr val="000000">
                      <a:alpha val="43137"/>
                    </a:srgbClr>
                  </a:outerShdw>
                </a:effectLst>
                <a:latin typeface="Verdana" pitchFamily="34" charset="0"/>
              </a:rPr>
              <a:t> because he brought the </a:t>
            </a:r>
            <a:r>
              <a:rPr lang="en-US" b="0" dirty="0" err="1">
                <a:effectLst>
                  <a:outerShdw blurRad="38100" dist="38100" dir="2700000" algn="tl">
                    <a:srgbClr val="000000">
                      <a:alpha val="43137"/>
                    </a:srgbClr>
                  </a:outerShdw>
                </a:effectLst>
                <a:latin typeface="Verdana" pitchFamily="34" charset="0"/>
              </a:rPr>
              <a:t>Hady</a:t>
            </a:r>
            <a:r>
              <a:rPr lang="en-US" b="0" dirty="0">
                <a:effectLst>
                  <a:outerShdw blurRad="38100" dist="38100" dir="2700000" algn="tl">
                    <a:srgbClr val="000000">
                      <a:alpha val="43137"/>
                    </a:srgbClr>
                  </a:outerShdw>
                </a:effectLst>
                <a:latin typeface="Verdana" pitchFamily="34" charset="0"/>
              </a:rPr>
              <a:t> (animal for sacrifice) with him.</a:t>
            </a:r>
          </a:p>
        </p:txBody>
      </p:sp>
      <p:sp>
        <p:nvSpPr>
          <p:cNvPr id="32780" name="Rectangle 12"/>
          <p:cNvSpPr>
            <a:spLocks noChangeArrowheads="1"/>
          </p:cNvSpPr>
          <p:nvPr/>
        </p:nvSpPr>
        <p:spPr bwMode="auto">
          <a:xfrm>
            <a:off x="114300" y="3941763"/>
            <a:ext cx="5580063" cy="1457325"/>
          </a:xfrm>
          <a:prstGeom prst="rect">
            <a:avLst/>
          </a:prstGeom>
          <a:noFill/>
          <a:ln w="9525">
            <a:noFill/>
            <a:miter lim="800000"/>
            <a:headEnd/>
            <a:tailEnd/>
          </a:ln>
        </p:spPr>
        <p:txBody>
          <a:bodyPr/>
          <a:lstStyle/>
          <a:p>
            <a:pPr marL="342900" indent="-342900" algn="l">
              <a:lnSpc>
                <a:spcPct val="120000"/>
              </a:lnSpc>
              <a:buClr>
                <a:schemeClr val="accent2"/>
              </a:buClr>
              <a:buSzPct val="80000"/>
              <a:buFont typeface="Wingdings" pitchFamily="2" charset="2"/>
              <a:buBlip>
                <a:blip r:embed="rId3"/>
              </a:buBlip>
            </a:pPr>
            <a:r>
              <a:rPr lang="en-US" b="0">
                <a:effectLst>
                  <a:outerShdw blurRad="38100" dist="38100" dir="2700000" algn="tl">
                    <a:srgbClr val="000000">
                      <a:alpha val="43137"/>
                    </a:srgbClr>
                  </a:outerShdw>
                </a:effectLst>
                <a:latin typeface="Verdana" pitchFamily="34" charset="0"/>
              </a:rPr>
              <a:t>Ifrad ( </a:t>
            </a:r>
            <a:r>
              <a:rPr lang="ar-SA" b="0">
                <a:effectLst>
                  <a:outerShdw blurRad="38100" dist="38100" dir="2700000" algn="tl">
                    <a:srgbClr val="000000">
                      <a:alpha val="43137"/>
                    </a:srgbClr>
                  </a:outerShdw>
                </a:effectLst>
                <a:latin typeface="Verdana" pitchFamily="34" charset="0"/>
                <a:ea typeface="Times New Roman (Arabic)"/>
                <a:cs typeface="Times New Roman (Arabic)"/>
              </a:rPr>
              <a:t>الإفراد</a:t>
            </a:r>
            <a:r>
              <a:rPr lang="en-US" b="0">
                <a:effectLst>
                  <a:outerShdw blurRad="38100" dist="38100" dir="2700000" algn="tl">
                    <a:srgbClr val="000000">
                      <a:alpha val="43137"/>
                    </a:srgbClr>
                  </a:outerShdw>
                </a:effectLst>
                <a:latin typeface="Verdana" pitchFamily="34" charset="0"/>
              </a:rPr>
              <a:t> )</a:t>
            </a:r>
            <a:r>
              <a:rPr lang="en-US" b="0">
                <a:effectLst>
                  <a:outerShdw blurRad="38100" dist="38100" dir="2700000" algn="tl">
                    <a:srgbClr val="000000">
                      <a:alpha val="43137"/>
                    </a:srgbClr>
                  </a:outerShdw>
                </a:effectLst>
                <a:latin typeface="Verdana" pitchFamily="34" charset="0"/>
                <a:ea typeface="Times New Roman (Arabic)"/>
                <a:cs typeface="Times New Roman (Arabic)"/>
              </a:rPr>
              <a:t> </a:t>
            </a:r>
          </a:p>
          <a:p>
            <a:pPr marL="742950" lvl="1" indent="-285750" algn="l">
              <a:lnSpc>
                <a:spcPct val="120000"/>
              </a:lnSpc>
              <a:buClr>
                <a:schemeClr val="tx1"/>
              </a:buClr>
              <a:buSzPct val="90000"/>
              <a:buFontTx/>
              <a:buBlip>
                <a:blip r:embed="rId4"/>
              </a:buBlip>
            </a:pPr>
            <a:r>
              <a:rPr lang="en-US" sz="1600" b="0">
                <a:effectLst>
                  <a:outerShdw blurRad="38100" dist="38100" dir="2700000" algn="tl">
                    <a:srgbClr val="000000">
                      <a:alpha val="43137"/>
                    </a:srgbClr>
                  </a:outerShdw>
                </a:effectLst>
                <a:latin typeface="Verdana" pitchFamily="34" charset="0"/>
                <a:ea typeface="Times New Roman (Arabic)"/>
                <a:cs typeface="Times New Roman (Arabic)"/>
              </a:rPr>
              <a:t>Hajj only during the months of Hajj</a:t>
            </a:r>
          </a:p>
          <a:p>
            <a:pPr marL="742950" lvl="1" indent="-285750" algn="l">
              <a:lnSpc>
                <a:spcPct val="120000"/>
              </a:lnSpc>
              <a:buClr>
                <a:schemeClr val="tx1"/>
              </a:buClr>
              <a:buSzPct val="90000"/>
              <a:buFontTx/>
              <a:buBlip>
                <a:blip r:embed="rId4"/>
              </a:buBlip>
            </a:pPr>
            <a:r>
              <a:rPr lang="en-US" sz="1600" b="0">
                <a:effectLst>
                  <a:outerShdw blurRad="38100" dist="38100" dir="2700000" algn="tl">
                    <a:srgbClr val="000000">
                      <a:alpha val="43137"/>
                    </a:srgbClr>
                  </a:outerShdw>
                </a:effectLst>
                <a:latin typeface="Verdana" pitchFamily="34" charset="0"/>
                <a:ea typeface="Times New Roman (Arabic)"/>
                <a:cs typeface="Times New Roman (Arabic)"/>
              </a:rPr>
              <a:t>Pilgrim called Mufrid (</a:t>
            </a:r>
            <a:r>
              <a:rPr lang="ar-SA" sz="1600" b="0">
                <a:effectLst>
                  <a:outerShdw blurRad="38100" dist="38100" dir="2700000" algn="tl">
                    <a:srgbClr val="000000">
                      <a:alpha val="43137"/>
                    </a:srgbClr>
                  </a:outerShdw>
                </a:effectLst>
                <a:latin typeface="Verdana" pitchFamily="34" charset="0"/>
                <a:ea typeface="Times New Roman (Arabic)"/>
                <a:cs typeface="Times New Roman (Arabic)"/>
              </a:rPr>
              <a:t>مفرد</a:t>
            </a:r>
            <a:r>
              <a:rPr lang="en-US" sz="1600" b="0">
                <a:effectLst>
                  <a:outerShdw blurRad="38100" dist="38100" dir="2700000" algn="tl">
                    <a:srgbClr val="000000">
                      <a:alpha val="43137"/>
                    </a:srgbClr>
                  </a:outerShdw>
                </a:effectLst>
                <a:latin typeface="Verdana" pitchFamily="34" charset="0"/>
                <a:ea typeface="Times New Roman (Arabic)"/>
                <a:cs typeface="Times New Roman (Arabic)"/>
              </a:rPr>
              <a:t>)</a:t>
            </a:r>
          </a:p>
          <a:p>
            <a:pPr marL="742950" lvl="1" indent="-285750" algn="l">
              <a:lnSpc>
                <a:spcPct val="120000"/>
              </a:lnSpc>
              <a:buClr>
                <a:schemeClr val="tx1"/>
              </a:buClr>
              <a:buSzPct val="90000"/>
              <a:buFontTx/>
              <a:buBlip>
                <a:blip r:embed="rId4"/>
              </a:buBlip>
            </a:pPr>
            <a:r>
              <a:rPr lang="en-US" sz="1600" b="0">
                <a:effectLst>
                  <a:outerShdw blurRad="38100" dist="38100" dir="2700000" algn="tl">
                    <a:srgbClr val="000000">
                      <a:alpha val="43137"/>
                    </a:srgbClr>
                  </a:outerShdw>
                </a:effectLst>
                <a:latin typeface="Verdana" pitchFamily="34" charset="0"/>
                <a:ea typeface="Times New Roman (Arabic)"/>
                <a:cs typeface="Times New Roman (Arabic)"/>
              </a:rPr>
              <a:t>Does not require Hady</a:t>
            </a:r>
          </a:p>
        </p:txBody>
      </p:sp>
      <p:grpSp>
        <p:nvGrpSpPr>
          <p:cNvPr id="2" name="Group 40"/>
          <p:cNvGrpSpPr>
            <a:grpSpLocks/>
          </p:cNvGrpSpPr>
          <p:nvPr/>
        </p:nvGrpSpPr>
        <p:grpSpPr bwMode="auto">
          <a:xfrm>
            <a:off x="6148388" y="2935288"/>
            <a:ext cx="2971800" cy="723900"/>
            <a:chOff x="3873" y="1829"/>
            <a:chExt cx="1872" cy="456"/>
          </a:xfrm>
        </p:grpSpPr>
        <p:sp>
          <p:nvSpPr>
            <p:cNvPr id="35861" name="Line 17"/>
            <p:cNvSpPr>
              <a:spLocks noChangeShapeType="1"/>
            </p:cNvSpPr>
            <p:nvPr/>
          </p:nvSpPr>
          <p:spPr bwMode="auto">
            <a:xfrm>
              <a:off x="3873" y="2059"/>
              <a:ext cx="1872" cy="0"/>
            </a:xfrm>
            <a:prstGeom prst="line">
              <a:avLst/>
            </a:prstGeom>
            <a:noFill/>
            <a:ln w="38100">
              <a:solidFill>
                <a:schemeClr val="tx1"/>
              </a:solidFill>
              <a:round/>
              <a:headEnd/>
              <a:tailEnd type="triangle" w="med" len="med"/>
            </a:ln>
          </p:spPr>
          <p:txBody>
            <a:bodyPr wrap="none"/>
            <a:lstStyle/>
            <a:p>
              <a:endParaRPr lang="en-US"/>
            </a:p>
          </p:txBody>
        </p:sp>
        <p:sp>
          <p:nvSpPr>
            <p:cNvPr id="35862" name="Oval 22"/>
            <p:cNvSpPr>
              <a:spLocks noChangeArrowheads="1"/>
            </p:cNvSpPr>
            <p:nvPr/>
          </p:nvSpPr>
          <p:spPr bwMode="auto">
            <a:xfrm>
              <a:off x="4305" y="1829"/>
              <a:ext cx="1056" cy="456"/>
            </a:xfrm>
            <a:prstGeom prst="ellipse">
              <a:avLst/>
            </a:prstGeom>
            <a:solidFill>
              <a:srgbClr val="BF1A0D"/>
            </a:solidFill>
            <a:ln w="38100">
              <a:solidFill>
                <a:schemeClr val="tx1"/>
              </a:solidFill>
              <a:round/>
              <a:headEnd/>
              <a:tailEnd/>
            </a:ln>
          </p:spPr>
          <p:txBody>
            <a:bodyPr wrap="none" anchor="ctr"/>
            <a:lstStyle/>
            <a:p>
              <a:endParaRPr lang="en-US"/>
            </a:p>
          </p:txBody>
        </p:sp>
        <p:sp>
          <p:nvSpPr>
            <p:cNvPr id="35863" name="Text Box 23"/>
            <p:cNvSpPr txBox="1">
              <a:spLocks noChangeArrowheads="1"/>
            </p:cNvSpPr>
            <p:nvPr/>
          </p:nvSpPr>
          <p:spPr bwMode="auto">
            <a:xfrm>
              <a:off x="4881" y="1915"/>
              <a:ext cx="364" cy="231"/>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t>Hajj</a:t>
              </a:r>
            </a:p>
          </p:txBody>
        </p:sp>
        <p:sp>
          <p:nvSpPr>
            <p:cNvPr id="35864" name="Oval 19"/>
            <p:cNvSpPr>
              <a:spLocks noChangeArrowheads="1"/>
            </p:cNvSpPr>
            <p:nvPr/>
          </p:nvSpPr>
          <p:spPr bwMode="auto">
            <a:xfrm>
              <a:off x="4343" y="1930"/>
              <a:ext cx="528" cy="240"/>
            </a:xfrm>
            <a:prstGeom prst="ellipse">
              <a:avLst/>
            </a:prstGeom>
            <a:solidFill>
              <a:srgbClr val="008000"/>
            </a:solidFill>
            <a:ln w="38100">
              <a:solidFill>
                <a:schemeClr val="tx1"/>
              </a:solidFill>
              <a:round/>
              <a:headEnd/>
              <a:tailEnd/>
            </a:ln>
          </p:spPr>
          <p:txBody>
            <a:bodyPr wrap="none" anchor="ctr"/>
            <a:lstStyle/>
            <a:p>
              <a:endParaRPr lang="en-US"/>
            </a:p>
          </p:txBody>
        </p:sp>
        <p:sp>
          <p:nvSpPr>
            <p:cNvPr id="35865" name="Text Box 20"/>
            <p:cNvSpPr txBox="1">
              <a:spLocks noChangeArrowheads="1"/>
            </p:cNvSpPr>
            <p:nvPr/>
          </p:nvSpPr>
          <p:spPr bwMode="auto">
            <a:xfrm>
              <a:off x="4383" y="1934"/>
              <a:ext cx="444" cy="231"/>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t>Umra</a:t>
              </a:r>
            </a:p>
          </p:txBody>
        </p:sp>
      </p:grpSp>
      <p:grpSp>
        <p:nvGrpSpPr>
          <p:cNvPr id="3" name="Group 39"/>
          <p:cNvGrpSpPr>
            <a:grpSpLocks/>
          </p:cNvGrpSpPr>
          <p:nvPr/>
        </p:nvGrpSpPr>
        <p:grpSpPr bwMode="auto">
          <a:xfrm>
            <a:off x="6108700" y="4318000"/>
            <a:ext cx="2971800" cy="723900"/>
            <a:chOff x="3848" y="2720"/>
            <a:chExt cx="1872" cy="456"/>
          </a:xfrm>
        </p:grpSpPr>
        <p:sp>
          <p:nvSpPr>
            <p:cNvPr id="35857" name="Line 24"/>
            <p:cNvSpPr>
              <a:spLocks noChangeShapeType="1"/>
            </p:cNvSpPr>
            <p:nvPr/>
          </p:nvSpPr>
          <p:spPr bwMode="auto">
            <a:xfrm>
              <a:off x="3848" y="2950"/>
              <a:ext cx="1872" cy="0"/>
            </a:xfrm>
            <a:prstGeom prst="line">
              <a:avLst/>
            </a:prstGeom>
            <a:noFill/>
            <a:ln w="38100">
              <a:solidFill>
                <a:schemeClr val="tx1"/>
              </a:solidFill>
              <a:round/>
              <a:headEnd/>
              <a:tailEnd type="triangle" w="med" len="med"/>
            </a:ln>
          </p:spPr>
          <p:txBody>
            <a:bodyPr wrap="none"/>
            <a:lstStyle/>
            <a:p>
              <a:endParaRPr lang="en-US"/>
            </a:p>
          </p:txBody>
        </p:sp>
        <p:grpSp>
          <p:nvGrpSpPr>
            <p:cNvPr id="4" name="Group 30"/>
            <p:cNvGrpSpPr>
              <a:grpSpLocks/>
            </p:cNvGrpSpPr>
            <p:nvPr/>
          </p:nvGrpSpPr>
          <p:grpSpPr bwMode="auto">
            <a:xfrm>
              <a:off x="4280" y="2720"/>
              <a:ext cx="1056" cy="456"/>
              <a:chOff x="4320" y="2832"/>
              <a:chExt cx="1056" cy="456"/>
            </a:xfrm>
          </p:grpSpPr>
          <p:sp>
            <p:nvSpPr>
              <p:cNvPr id="35859" name="Oval 25"/>
              <p:cNvSpPr>
                <a:spLocks noChangeArrowheads="1"/>
              </p:cNvSpPr>
              <p:nvPr/>
            </p:nvSpPr>
            <p:spPr bwMode="auto">
              <a:xfrm>
                <a:off x="4320" y="2832"/>
                <a:ext cx="1056" cy="456"/>
              </a:xfrm>
              <a:prstGeom prst="ellipse">
                <a:avLst/>
              </a:prstGeom>
              <a:solidFill>
                <a:srgbClr val="BF1A0D"/>
              </a:solidFill>
              <a:ln w="38100">
                <a:solidFill>
                  <a:schemeClr val="tx1"/>
                </a:solidFill>
                <a:round/>
                <a:headEnd/>
                <a:tailEnd/>
              </a:ln>
            </p:spPr>
            <p:txBody>
              <a:bodyPr wrap="none" anchor="ctr"/>
              <a:lstStyle/>
              <a:p>
                <a:endParaRPr lang="en-US"/>
              </a:p>
            </p:txBody>
          </p:sp>
          <p:sp>
            <p:nvSpPr>
              <p:cNvPr id="35860" name="Text Box 26"/>
              <p:cNvSpPr txBox="1">
                <a:spLocks noChangeArrowheads="1"/>
              </p:cNvSpPr>
              <p:nvPr/>
            </p:nvSpPr>
            <p:spPr bwMode="auto">
              <a:xfrm>
                <a:off x="4656" y="2928"/>
                <a:ext cx="364" cy="231"/>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t>Hajj</a:t>
                </a:r>
              </a:p>
            </p:txBody>
          </p:sp>
        </p:grpSp>
      </p:grpSp>
      <p:grpSp>
        <p:nvGrpSpPr>
          <p:cNvPr id="5" name="Group 41"/>
          <p:cNvGrpSpPr>
            <a:grpSpLocks/>
          </p:cNvGrpSpPr>
          <p:nvPr/>
        </p:nvGrpSpPr>
        <p:grpSpPr bwMode="auto">
          <a:xfrm>
            <a:off x="6003925" y="1370013"/>
            <a:ext cx="3124200" cy="723900"/>
            <a:chOff x="3782" y="813"/>
            <a:chExt cx="1968" cy="456"/>
          </a:xfrm>
        </p:grpSpPr>
        <p:sp>
          <p:nvSpPr>
            <p:cNvPr id="35851" name="Line 9"/>
            <p:cNvSpPr>
              <a:spLocks noChangeShapeType="1"/>
            </p:cNvSpPr>
            <p:nvPr/>
          </p:nvSpPr>
          <p:spPr bwMode="auto">
            <a:xfrm>
              <a:off x="3782" y="1043"/>
              <a:ext cx="1968" cy="0"/>
            </a:xfrm>
            <a:prstGeom prst="line">
              <a:avLst/>
            </a:prstGeom>
            <a:noFill/>
            <a:ln w="38100">
              <a:solidFill>
                <a:schemeClr val="tx1"/>
              </a:solidFill>
              <a:round/>
              <a:headEnd/>
              <a:tailEnd type="triangle" w="med" len="med"/>
            </a:ln>
          </p:spPr>
          <p:txBody>
            <a:bodyPr wrap="none"/>
            <a:lstStyle/>
            <a:p>
              <a:endParaRPr lang="en-US"/>
            </a:p>
          </p:txBody>
        </p:sp>
        <p:sp>
          <p:nvSpPr>
            <p:cNvPr id="35852" name="Oval 7"/>
            <p:cNvSpPr>
              <a:spLocks noChangeArrowheads="1"/>
            </p:cNvSpPr>
            <p:nvPr/>
          </p:nvSpPr>
          <p:spPr bwMode="auto">
            <a:xfrm>
              <a:off x="3926" y="919"/>
              <a:ext cx="528" cy="240"/>
            </a:xfrm>
            <a:prstGeom prst="ellipse">
              <a:avLst/>
            </a:prstGeom>
            <a:solidFill>
              <a:srgbClr val="008000"/>
            </a:solidFill>
            <a:ln w="38100">
              <a:solidFill>
                <a:schemeClr val="tx1"/>
              </a:solidFill>
              <a:round/>
              <a:headEnd/>
              <a:tailEnd/>
            </a:ln>
          </p:spPr>
          <p:txBody>
            <a:bodyPr wrap="none" anchor="ctr"/>
            <a:lstStyle/>
            <a:p>
              <a:endParaRPr lang="en-US"/>
            </a:p>
          </p:txBody>
        </p:sp>
        <p:sp>
          <p:nvSpPr>
            <p:cNvPr id="35853" name="Text Box 13"/>
            <p:cNvSpPr txBox="1">
              <a:spLocks noChangeArrowheads="1"/>
            </p:cNvSpPr>
            <p:nvPr/>
          </p:nvSpPr>
          <p:spPr bwMode="auto">
            <a:xfrm>
              <a:off x="3977" y="923"/>
              <a:ext cx="444" cy="231"/>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b="0"/>
                <a:t>Umra</a:t>
              </a:r>
            </a:p>
          </p:txBody>
        </p:sp>
        <p:grpSp>
          <p:nvGrpSpPr>
            <p:cNvPr id="6" name="Group 31"/>
            <p:cNvGrpSpPr>
              <a:grpSpLocks/>
            </p:cNvGrpSpPr>
            <p:nvPr/>
          </p:nvGrpSpPr>
          <p:grpSpPr bwMode="auto">
            <a:xfrm>
              <a:off x="4550" y="813"/>
              <a:ext cx="960" cy="456"/>
              <a:chOff x="4320" y="2832"/>
              <a:chExt cx="1056" cy="456"/>
            </a:xfrm>
          </p:grpSpPr>
          <p:sp>
            <p:nvSpPr>
              <p:cNvPr id="35855" name="Oval 32"/>
              <p:cNvSpPr>
                <a:spLocks noChangeArrowheads="1"/>
              </p:cNvSpPr>
              <p:nvPr/>
            </p:nvSpPr>
            <p:spPr bwMode="auto">
              <a:xfrm>
                <a:off x="4320" y="2832"/>
                <a:ext cx="1056" cy="456"/>
              </a:xfrm>
              <a:prstGeom prst="ellipse">
                <a:avLst/>
              </a:prstGeom>
              <a:solidFill>
                <a:srgbClr val="BF1A0D"/>
              </a:solidFill>
              <a:ln w="38100">
                <a:solidFill>
                  <a:schemeClr val="tx1"/>
                </a:solidFill>
                <a:round/>
                <a:headEnd/>
                <a:tailEnd/>
              </a:ln>
            </p:spPr>
            <p:txBody>
              <a:bodyPr wrap="none" anchor="ctr"/>
              <a:lstStyle/>
              <a:p>
                <a:endParaRPr lang="en-US"/>
              </a:p>
            </p:txBody>
          </p:sp>
          <p:sp>
            <p:nvSpPr>
              <p:cNvPr id="35856" name="Text Box 33"/>
              <p:cNvSpPr txBox="1">
                <a:spLocks noChangeArrowheads="1"/>
              </p:cNvSpPr>
              <p:nvPr/>
            </p:nvSpPr>
            <p:spPr bwMode="auto">
              <a:xfrm>
                <a:off x="4656" y="2928"/>
                <a:ext cx="400" cy="231"/>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b="0"/>
                  <a:t>Hajj</a:t>
                </a:r>
              </a:p>
            </p:txBody>
          </p:sp>
        </p:gr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anim calcmode="lin" valueType="num">
                                      <p:cBhvr additive="base">
                                        <p:cTn id="7" dur="500" fill="hold"/>
                                        <p:tgtEl>
                                          <p:spTgt spid="3277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773">
                                            <p:txEl>
                                              <p:pRg st="1" end="1"/>
                                            </p:txEl>
                                          </p:spTgt>
                                        </p:tgtEl>
                                        <p:attrNameLst>
                                          <p:attrName>style.visibility</p:attrName>
                                        </p:attrNameLst>
                                      </p:cBhvr>
                                      <p:to>
                                        <p:strVal val="visible"/>
                                      </p:to>
                                    </p:set>
                                    <p:anim calcmode="lin" valueType="num">
                                      <p:cBhvr additive="base">
                                        <p:cTn id="11" dur="500" fill="hold"/>
                                        <p:tgtEl>
                                          <p:spTgt spid="3277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277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773">
                                            <p:txEl>
                                              <p:pRg st="2" end="2"/>
                                            </p:txEl>
                                          </p:spTgt>
                                        </p:tgtEl>
                                        <p:attrNameLst>
                                          <p:attrName>style.visibility</p:attrName>
                                        </p:attrNameLst>
                                      </p:cBhvr>
                                      <p:to>
                                        <p:strVal val="visible"/>
                                      </p:to>
                                    </p:set>
                                    <p:anim calcmode="lin" valueType="num">
                                      <p:cBhvr additive="base">
                                        <p:cTn id="15" dur="500" fill="hold"/>
                                        <p:tgtEl>
                                          <p:spTgt spid="3277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277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773">
                                            <p:txEl>
                                              <p:pRg st="3" end="3"/>
                                            </p:txEl>
                                          </p:spTgt>
                                        </p:tgtEl>
                                        <p:attrNameLst>
                                          <p:attrName>style.visibility</p:attrName>
                                        </p:attrNameLst>
                                      </p:cBhvr>
                                      <p:to>
                                        <p:strVal val="visible"/>
                                      </p:to>
                                    </p:set>
                                    <p:anim calcmode="lin" valueType="num">
                                      <p:cBhvr additive="base">
                                        <p:cTn id="19" dur="500" fill="hold"/>
                                        <p:tgtEl>
                                          <p:spTgt spid="3277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78"/>
                                        </p:tgtEl>
                                        <p:attrNameLst>
                                          <p:attrName>style.visibility</p:attrName>
                                        </p:attrNameLst>
                                      </p:cBhvr>
                                      <p:to>
                                        <p:strVal val="visible"/>
                                      </p:to>
                                    </p:set>
                                    <p:anim calcmode="lin" valueType="num">
                                      <p:cBhvr additive="base">
                                        <p:cTn id="31" dur="500" fill="hold"/>
                                        <p:tgtEl>
                                          <p:spTgt spid="32778"/>
                                        </p:tgtEl>
                                        <p:attrNameLst>
                                          <p:attrName>ppt_x</p:attrName>
                                        </p:attrNameLst>
                                      </p:cBhvr>
                                      <p:tavLst>
                                        <p:tav tm="0">
                                          <p:val>
                                            <p:strVal val="0-#ppt_w/2"/>
                                          </p:val>
                                        </p:tav>
                                        <p:tav tm="100000">
                                          <p:val>
                                            <p:strVal val="#ppt_x"/>
                                          </p:val>
                                        </p:tav>
                                      </p:tavLst>
                                    </p:anim>
                                    <p:anim calcmode="lin" valueType="num">
                                      <p:cBhvr additive="base">
                                        <p:cTn id="32" dur="500" fill="hold"/>
                                        <p:tgtEl>
                                          <p:spTgt spid="3277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780"/>
                                        </p:tgtEl>
                                        <p:attrNameLst>
                                          <p:attrName>style.visibility</p:attrName>
                                        </p:attrNameLst>
                                      </p:cBhvr>
                                      <p:to>
                                        <p:strVal val="visible"/>
                                      </p:to>
                                    </p:set>
                                    <p:anim calcmode="lin" valueType="num">
                                      <p:cBhvr additive="base">
                                        <p:cTn id="43" dur="500" fill="hold"/>
                                        <p:tgtEl>
                                          <p:spTgt spid="32780"/>
                                        </p:tgtEl>
                                        <p:attrNameLst>
                                          <p:attrName>ppt_x</p:attrName>
                                        </p:attrNameLst>
                                      </p:cBhvr>
                                      <p:tavLst>
                                        <p:tav tm="0">
                                          <p:val>
                                            <p:strVal val="0-#ppt_w/2"/>
                                          </p:val>
                                        </p:tav>
                                        <p:tav tm="100000">
                                          <p:val>
                                            <p:strVal val="#ppt_x"/>
                                          </p:val>
                                        </p:tav>
                                      </p:tavLst>
                                    </p:anim>
                                    <p:anim calcmode="lin" valueType="num">
                                      <p:cBhvr additive="base">
                                        <p:cTn id="44" dur="500" fill="hold"/>
                                        <p:tgtEl>
                                          <p:spTgt spid="3278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1+#ppt_w/2"/>
                                          </p:val>
                                        </p:tav>
                                        <p:tav tm="100000">
                                          <p:val>
                                            <p:strVal val="#ppt_x"/>
                                          </p:val>
                                        </p:tav>
                                      </p:tavLst>
                                    </p:anim>
                                    <p:anim calcmode="lin" valueType="num">
                                      <p:cBhvr additive="base">
                                        <p:cTn id="5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grpId="0" nodeType="clickEffect">
                                  <p:stCondLst>
                                    <p:cond delay="0"/>
                                  </p:stCondLst>
                                  <p:childTnLst>
                                    <p:set>
                                      <p:cBhvr>
                                        <p:cTn id="54" dur="1" fill="hold">
                                          <p:stCondLst>
                                            <p:cond delay="0"/>
                                          </p:stCondLst>
                                        </p:cTn>
                                        <p:tgtEl>
                                          <p:spTgt spid="32779"/>
                                        </p:tgtEl>
                                        <p:attrNameLst>
                                          <p:attrName>style.visibility</p:attrName>
                                        </p:attrNameLst>
                                      </p:cBhvr>
                                      <p:to>
                                        <p:strVal val="visible"/>
                                      </p:to>
                                    </p:set>
                                    <p:anim calcmode="lin" valueType="num">
                                      <p:cBhvr>
                                        <p:cTn id="55" dur="500" fill="hold"/>
                                        <p:tgtEl>
                                          <p:spTgt spid="32779"/>
                                        </p:tgtEl>
                                        <p:attrNameLst>
                                          <p:attrName>ppt_w</p:attrName>
                                        </p:attrNameLst>
                                      </p:cBhvr>
                                      <p:tavLst>
                                        <p:tav tm="0">
                                          <p:val>
                                            <p:fltVal val="0"/>
                                          </p:val>
                                        </p:tav>
                                        <p:tav tm="100000">
                                          <p:val>
                                            <p:strVal val="#ppt_w"/>
                                          </p:val>
                                        </p:tav>
                                      </p:tavLst>
                                    </p:anim>
                                    <p:anim calcmode="lin" valueType="num">
                                      <p:cBhvr>
                                        <p:cTn id="56" dur="500" fill="hold"/>
                                        <p:tgtEl>
                                          <p:spTgt spid="3277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autoUpdateAnimBg="0"/>
      <p:bldP spid="32778" grpId="0" autoUpdateAnimBg="0"/>
      <p:bldP spid="32779" grpId="0" animBg="1" autoUpdateAnimBg="0"/>
      <p:bldP spid="3278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647186"/>
            </a:gs>
            <a:gs pos="100000">
              <a:schemeClr val="bg2"/>
            </a:gs>
          </a:gsLst>
          <a:lin ang="0" scaled="1"/>
        </a:gradFill>
        <a:effectLst/>
      </p:bgPr>
    </p:bg>
    <p:spTree>
      <p:nvGrpSpPr>
        <p:cNvPr id="1" name=""/>
        <p:cNvGrpSpPr/>
        <p:nvPr/>
      </p:nvGrpSpPr>
      <p:grpSpPr>
        <a:xfrm>
          <a:off x="0" y="0"/>
          <a:ext cx="0" cy="0"/>
          <a:chOff x="0" y="0"/>
          <a:chExt cx="0" cy="0"/>
        </a:xfrm>
      </p:grpSpPr>
      <p:sp>
        <p:nvSpPr>
          <p:cNvPr id="53250" name="Slide Number Placeholder 6"/>
          <p:cNvSpPr>
            <a:spLocks noGrp="1"/>
          </p:cNvSpPr>
          <p:nvPr>
            <p:ph type="sldNum" sz="quarter" idx="12"/>
          </p:nvPr>
        </p:nvSpPr>
        <p:spPr>
          <a:noFill/>
        </p:spPr>
        <p:txBody>
          <a:bodyPr/>
          <a:lstStyle/>
          <a:p>
            <a:fld id="{E5F72CC8-A11A-48D8-B3F6-83094FB12A65}" type="slidenum">
              <a:rPr lang="en-US"/>
              <a:pPr/>
              <a:t>21</a:t>
            </a:fld>
            <a:endParaRPr lang="en-US"/>
          </a:p>
        </p:txBody>
      </p:sp>
      <p:sp>
        <p:nvSpPr>
          <p:cNvPr id="297986" name="Rectangle 2"/>
          <p:cNvSpPr>
            <a:spLocks noGrp="1" noChangeArrowheads="1"/>
          </p:cNvSpPr>
          <p:nvPr>
            <p:ph type="title"/>
          </p:nvPr>
        </p:nvSpPr>
        <p:spPr>
          <a:xfrm>
            <a:off x="415925" y="155183"/>
            <a:ext cx="8315325" cy="669925"/>
          </a:xfrm>
        </p:spPr>
        <p:txBody>
          <a:bodyPr/>
          <a:lstStyle/>
          <a:p>
            <a:pPr eaLnBrk="1" hangingPunct="1">
              <a:defRPr/>
            </a:pPr>
            <a:r>
              <a:rPr lang="en-US" dirty="0"/>
              <a:t>Hajj &amp; </a:t>
            </a:r>
            <a:r>
              <a:rPr lang="en-US" dirty="0" err="1"/>
              <a:t>Umra</a:t>
            </a:r>
            <a:r>
              <a:rPr lang="en-US" dirty="0"/>
              <a:t> Rituals for Women</a:t>
            </a:r>
          </a:p>
        </p:txBody>
      </p:sp>
      <p:graphicFrame>
        <p:nvGraphicFramePr>
          <p:cNvPr id="298004" name="Group 20"/>
          <p:cNvGraphicFramePr>
            <a:graphicFrameLocks noGrp="1"/>
          </p:cNvGraphicFramePr>
          <p:nvPr/>
        </p:nvGraphicFramePr>
        <p:xfrm>
          <a:off x="723900" y="1754188"/>
          <a:ext cx="7696200" cy="2133600"/>
        </p:xfrm>
        <a:graphic>
          <a:graphicData uri="http://schemas.openxmlformats.org/drawingml/2006/table">
            <a:tbl>
              <a:tblPr/>
              <a:tblGrid>
                <a:gridCol w="3848100">
                  <a:extLst>
                    <a:ext uri="{9D8B030D-6E8A-4147-A177-3AD203B41FA5}">
                      <a16:colId xmlns:a16="http://schemas.microsoft.com/office/drawing/2014/main" val="20000"/>
                    </a:ext>
                  </a:extLst>
                </a:gridCol>
                <a:gridCol w="3848100">
                  <a:extLst>
                    <a:ext uri="{9D8B030D-6E8A-4147-A177-3AD203B41FA5}">
                      <a16:colId xmlns:a16="http://schemas.microsoft.com/office/drawing/2014/main" val="20001"/>
                    </a:ext>
                  </a:extLst>
                </a:gridCol>
              </a:tblGrid>
              <a:tr h="2133600">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Narrated </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Arabic)" charset="-78"/>
                        </a:rPr>
                        <a:t>Jabir</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 'Aisha accompanied him (i.e. the Prophet </a:t>
                      </a:r>
                      <a:r>
                        <a:rPr kumimoji="0" lang="ar-SA"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Arabic)" charset="-78"/>
                        </a:rPr>
                        <a:t>صلى الله عليه وسلم</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to Makkah while she got her menses. The Prophet (</a:t>
                      </a:r>
                      <a:r>
                        <a:rPr kumimoji="0" lang="ar-SA" sz="1400" b="0"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cs typeface="Times New Roman" pitchFamily="18" charset="0"/>
                        </a:rPr>
                        <a:t>صلى الله عليه وسلم</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commanded her </a:t>
                      </a:r>
                      <a:r>
                        <a:rPr kumimoji="0" lang="en-US" sz="1400" b="0" i="0" u="none" strike="noStrike" cap="none" normalizeH="0" baseline="0" dirty="0">
                          <a:ln>
                            <a:noFill/>
                          </a:ln>
                          <a:solidFill>
                            <a:schemeClr val="tx2"/>
                          </a:solidFill>
                          <a:effectLst>
                            <a:outerShdw blurRad="38100" dist="38100" dir="2700000" algn="tl">
                              <a:srgbClr val="000000">
                                <a:alpha val="43137"/>
                              </a:srgbClr>
                            </a:outerShdw>
                          </a:effectLst>
                          <a:latin typeface="Verdana" pitchFamily="34" charset="0"/>
                        </a:rPr>
                        <a:t>to perform all the </a:t>
                      </a:r>
                      <a:r>
                        <a:rPr kumimoji="0" lang="en-US" sz="1400" b="0" i="0" u="none" strike="noStrike" cap="none" normalizeH="0" baseline="0" dirty="0" err="1">
                          <a:ln>
                            <a:noFill/>
                          </a:ln>
                          <a:solidFill>
                            <a:schemeClr val="tx2"/>
                          </a:solidFill>
                          <a:effectLst>
                            <a:outerShdw blurRad="38100" dist="38100" dir="2700000" algn="tl">
                              <a:srgbClr val="000000">
                                <a:alpha val="43137"/>
                              </a:srgbClr>
                            </a:outerShdw>
                          </a:effectLst>
                          <a:latin typeface="Verdana" pitchFamily="34" charset="0"/>
                        </a:rPr>
                        <a:t>Manasik</a:t>
                      </a:r>
                      <a:r>
                        <a:rPr kumimoji="0" lang="en-US" sz="1400" b="0" i="0" u="none" strike="noStrike" cap="none" normalizeH="0" baseline="0" dirty="0">
                          <a:ln>
                            <a:noFill/>
                          </a:ln>
                          <a:solidFill>
                            <a:schemeClr val="tx2"/>
                          </a:solidFill>
                          <a:effectLst>
                            <a:outerShdw blurRad="38100" dist="38100" dir="2700000" algn="tl">
                              <a:srgbClr val="000000">
                                <a:alpha val="43137"/>
                              </a:srgbClr>
                            </a:outerShdw>
                          </a:effectLst>
                          <a:latin typeface="Verdana" pitchFamily="34" charset="0"/>
                        </a:rPr>
                        <a:t> except </a:t>
                      </a:r>
                      <a:r>
                        <a:rPr kumimoji="0" lang="en-US" sz="1400" b="0" i="0" u="none" strike="noStrike" cap="none" normalizeH="0" baseline="0" dirty="0" err="1">
                          <a:ln>
                            <a:noFill/>
                          </a:ln>
                          <a:solidFill>
                            <a:schemeClr val="tx2"/>
                          </a:solidFill>
                          <a:effectLst>
                            <a:outerShdw blurRad="38100" dist="38100" dir="2700000" algn="tl">
                              <a:srgbClr val="000000">
                                <a:alpha val="43137"/>
                              </a:srgbClr>
                            </a:outerShdw>
                          </a:effectLst>
                          <a:latin typeface="Verdana" pitchFamily="34" charset="0"/>
                        </a:rPr>
                        <a:t>Tawaf</a:t>
                      </a:r>
                      <a:r>
                        <a:rPr kumimoji="0" lang="en-US" sz="1400" b="0" i="0" u="none" strike="noStrike" cap="none" normalizeH="0" baseline="0" dirty="0">
                          <a:ln>
                            <a:noFill/>
                          </a:ln>
                          <a:solidFill>
                            <a:schemeClr val="tx2"/>
                          </a:solidFill>
                          <a:effectLst>
                            <a:outerShdw blurRad="38100" dist="38100" dir="2700000" algn="tl">
                              <a:srgbClr val="000000">
                                <a:alpha val="43137"/>
                              </a:srgbClr>
                            </a:outerShdw>
                          </a:effectLst>
                          <a:latin typeface="Verdana" pitchFamily="34" charset="0"/>
                        </a:rPr>
                        <a:t> and </a:t>
                      </a:r>
                      <a:r>
                        <a:rPr kumimoji="0" lang="en-US" sz="1400" b="0" i="0" u="none" strike="noStrike" cap="none" normalizeH="0" baseline="0" dirty="0" err="1">
                          <a:ln>
                            <a:noFill/>
                          </a:ln>
                          <a:solidFill>
                            <a:schemeClr val="tx2"/>
                          </a:solidFill>
                          <a:effectLst>
                            <a:outerShdw blurRad="38100" dist="38100" dir="2700000" algn="tl">
                              <a:srgbClr val="000000">
                                <a:alpha val="43137"/>
                              </a:srgbClr>
                            </a:outerShdw>
                          </a:effectLst>
                          <a:latin typeface="Verdana" pitchFamily="34" charset="0"/>
                        </a:rPr>
                        <a:t>Salat</a:t>
                      </a:r>
                      <a:r>
                        <a:rPr kumimoji="0" lang="en-US" sz="1400" b="0" i="0" u="none" strike="noStrike" cap="none" normalizeH="0" baseline="0" dirty="0">
                          <a:ln>
                            <a:noFill/>
                          </a:ln>
                          <a:solidFill>
                            <a:schemeClr val="tx2"/>
                          </a:solidFill>
                          <a:effectLst>
                            <a:outerShdw blurRad="38100" dist="38100" dir="2700000" algn="tl">
                              <a:srgbClr val="000000">
                                <a:alpha val="43137"/>
                              </a:srgbClr>
                            </a:outerShdw>
                          </a:effectLst>
                          <a:latin typeface="Verdana" pitchFamily="34" charset="0"/>
                        </a:rPr>
                        <a:t> until she gets clean</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Bukhari</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عن جابر بن عبد الله قال: ... وكانت</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عائشة ‏قدمت معه</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‏مكة وهي حائض فأمرها النبي</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‏صلى الله عليه</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وسلم </a:t>
                      </a:r>
                      <a:r>
                        <a:rPr kumimoji="0" lang="ar-SA" sz="2000" b="1" i="0" u="none" strike="noStrike" cap="none" normalizeH="0" baseline="0" dirty="0">
                          <a:ln>
                            <a:noFill/>
                          </a:ln>
                          <a:solidFill>
                            <a:schemeClr val="tx2"/>
                          </a:solidFill>
                          <a:effectLst>
                            <a:outerShdw blurRad="38100" dist="38100" dir="2700000" algn="tl">
                              <a:srgbClr val="000000">
                                <a:alpha val="43137"/>
                              </a:srgbClr>
                            </a:outerShdw>
                          </a:effectLst>
                          <a:latin typeface="Simplified Arabic" pitchFamily="2" charset="-78"/>
                          <a:cs typeface="Traditional Arabic" pitchFamily="2" charset="-78"/>
                        </a:rPr>
                        <a:t>أن تنسك المناسك كلها غير أنها لا تطوف ولا تصلي حتى تطهر</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a:t>
                      </a: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البخاري</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3260" name="Text Box 16"/>
          <p:cNvSpPr txBox="1">
            <a:spLocks noChangeArrowheads="1"/>
          </p:cNvSpPr>
          <p:nvPr/>
        </p:nvSpPr>
        <p:spPr bwMode="auto">
          <a:xfrm>
            <a:off x="3379788" y="1058863"/>
            <a:ext cx="2382837" cy="457200"/>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sz="2400" dirty="0">
                <a:solidFill>
                  <a:schemeClr val="hlink"/>
                </a:solidFill>
                <a:latin typeface="Verdana" pitchFamily="34" charset="0"/>
              </a:rPr>
              <a:t>General Rule</a:t>
            </a:r>
          </a:p>
        </p:txBody>
      </p:sp>
      <p:pic>
        <p:nvPicPr>
          <p:cNvPr id="53261" name="Picture 21" descr="C:\Documents and Settings\obellal\My Documents\Hajj\Makkah\Women in Hajj.jpg"/>
          <p:cNvPicPr>
            <a:picLocks noChangeAspect="1" noChangeArrowheads="1"/>
          </p:cNvPicPr>
          <p:nvPr/>
        </p:nvPicPr>
        <p:blipFill>
          <a:blip r:embed="rId3" cstate="print"/>
          <a:srcRect/>
          <a:stretch>
            <a:fillRect/>
          </a:stretch>
        </p:blipFill>
        <p:spPr bwMode="auto">
          <a:xfrm>
            <a:off x="2781300" y="4074113"/>
            <a:ext cx="3581400" cy="2616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98004"/>
                                        </p:tgtEl>
                                        <p:attrNameLst>
                                          <p:attrName>style.visibility</p:attrName>
                                        </p:attrNameLst>
                                      </p:cBhvr>
                                      <p:to>
                                        <p:strVal val="visible"/>
                                      </p:to>
                                    </p:set>
                                    <p:anim calcmode="lin" valueType="num">
                                      <p:cBhvr>
                                        <p:cTn id="7" dur="500" fill="hold"/>
                                        <p:tgtEl>
                                          <p:spTgt spid="298004"/>
                                        </p:tgtEl>
                                        <p:attrNameLst>
                                          <p:attrName>ppt_w</p:attrName>
                                        </p:attrNameLst>
                                      </p:cBhvr>
                                      <p:tavLst>
                                        <p:tav tm="0">
                                          <p:val>
                                            <p:fltVal val="0"/>
                                          </p:val>
                                        </p:tav>
                                        <p:tav tm="100000">
                                          <p:val>
                                            <p:strVal val="#ppt_w"/>
                                          </p:val>
                                        </p:tav>
                                      </p:tavLst>
                                    </p:anim>
                                    <p:anim calcmode="lin" valueType="num">
                                      <p:cBhvr>
                                        <p:cTn id="8" dur="500" fill="hold"/>
                                        <p:tgtEl>
                                          <p:spTgt spid="2980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p>
            <a:fld id="{67E6AE35-94CA-4BF7-A4A1-380B4BFD9BE3}" type="slidenum">
              <a:rPr lang="en-US"/>
              <a:pPr/>
              <a:t>22</a:t>
            </a:fld>
            <a:endParaRPr lang="en-US"/>
          </a:p>
        </p:txBody>
      </p:sp>
      <p:sp>
        <p:nvSpPr>
          <p:cNvPr id="110594" name="Rectangle 2"/>
          <p:cNvSpPr>
            <a:spLocks noGrp="1" noChangeArrowheads="1"/>
          </p:cNvSpPr>
          <p:nvPr>
            <p:ph type="title"/>
          </p:nvPr>
        </p:nvSpPr>
        <p:spPr>
          <a:xfrm>
            <a:off x="685800" y="744538"/>
            <a:ext cx="7772400" cy="838200"/>
          </a:xfrm>
        </p:spPr>
        <p:txBody>
          <a:bodyPr/>
          <a:lstStyle/>
          <a:p>
            <a:pPr eaLnBrk="1" hangingPunct="1">
              <a:defRPr/>
            </a:pPr>
            <a:r>
              <a:rPr lang="en-US"/>
              <a:t>Umra</a:t>
            </a:r>
            <a:r>
              <a:rPr lang="ar-SA">
                <a:cs typeface="Arial" charset="0"/>
              </a:rPr>
              <a:t> </a:t>
            </a:r>
            <a:r>
              <a:rPr lang="ar-SA">
                <a:cs typeface="Times New Roman" pitchFamily="18" charset="0"/>
              </a:rPr>
              <a:t>(العمرة</a:t>
            </a:r>
            <a:r>
              <a:rPr lang="ar-EG">
                <a:cs typeface="Times New Roman" pitchFamily="18" charset="0"/>
              </a:rPr>
              <a:t>) </a:t>
            </a:r>
            <a:br>
              <a:rPr lang="en-US"/>
            </a:br>
            <a:r>
              <a:rPr lang="en-US">
                <a:solidFill>
                  <a:schemeClr val="hlink"/>
                </a:solidFill>
              </a:rPr>
              <a:t>Summary</a:t>
            </a:r>
          </a:p>
        </p:txBody>
      </p:sp>
      <p:sp>
        <p:nvSpPr>
          <p:cNvPr id="110595" name="Rectangle 3"/>
          <p:cNvSpPr>
            <a:spLocks noGrp="1" noChangeArrowheads="1"/>
          </p:cNvSpPr>
          <p:nvPr>
            <p:ph type="body" idx="1"/>
          </p:nvPr>
        </p:nvSpPr>
        <p:spPr>
          <a:xfrm>
            <a:off x="685800" y="2333625"/>
            <a:ext cx="7772400" cy="3667125"/>
          </a:xfrm>
        </p:spPr>
        <p:txBody>
          <a:bodyPr/>
          <a:lstStyle/>
          <a:p>
            <a:pPr eaLnBrk="1" hangingPunct="1"/>
            <a:r>
              <a:rPr lang="en-US" dirty="0">
                <a:effectLst>
                  <a:outerShdw blurRad="38100" dist="38100" dir="2700000" algn="tl">
                    <a:srgbClr val="000000">
                      <a:alpha val="43137"/>
                    </a:srgbClr>
                  </a:outerShdw>
                </a:effectLst>
              </a:rPr>
              <a:t>Ihram</a:t>
            </a:r>
            <a:r>
              <a:rPr lang="ar-SA" dirty="0">
                <a:effectLst>
                  <a:outerShdw blurRad="38100" dist="38100" dir="2700000" algn="tl">
                    <a:srgbClr val="000000">
                      <a:alpha val="43137"/>
                    </a:srgbClr>
                  </a:outerShdw>
                </a:effectLst>
                <a:ea typeface="Times New Roman (Arabic)"/>
                <a:cs typeface="Times New Roman (Arabic)"/>
              </a:rPr>
              <a:t> </a:t>
            </a:r>
            <a:r>
              <a:rPr lang="en-US" dirty="0">
                <a:effectLst>
                  <a:outerShdw blurRad="38100" dist="38100" dir="2700000" algn="tl">
                    <a:srgbClr val="000000">
                      <a:alpha val="43137"/>
                    </a:srgbClr>
                  </a:outerShdw>
                </a:effectLst>
                <a:cs typeface="Times New Roman" pitchFamily="18" charset="0"/>
              </a:rPr>
              <a:t>(</a:t>
            </a:r>
            <a:r>
              <a:rPr lang="ar-SA" dirty="0">
                <a:effectLst>
                  <a:outerShdw blurRad="38100" dist="38100" dir="2700000" algn="tl">
                    <a:srgbClr val="000000">
                      <a:alpha val="43137"/>
                    </a:srgbClr>
                  </a:outerShdw>
                </a:effectLst>
                <a:cs typeface="Times New Roman" pitchFamily="18" charset="0"/>
              </a:rPr>
              <a:t>الإحرام</a:t>
            </a:r>
            <a:r>
              <a:rPr lang="en-US" dirty="0">
                <a:effectLst>
                  <a:outerShdw blurRad="38100" dist="38100" dir="2700000" algn="tl">
                    <a:srgbClr val="000000">
                      <a:alpha val="43137"/>
                    </a:srgbClr>
                  </a:outerShdw>
                </a:effectLst>
                <a:cs typeface="Times New Roman" pitchFamily="18" charset="0"/>
              </a:rPr>
              <a:t>) </a:t>
            </a:r>
            <a:endParaRPr lang="en-US" dirty="0">
              <a:effectLst>
                <a:outerShdw blurRad="38100" dist="38100" dir="2700000" algn="tl">
                  <a:srgbClr val="000000">
                    <a:alpha val="43137"/>
                  </a:srgbClr>
                </a:outerShdw>
              </a:effectLst>
            </a:endParaRPr>
          </a:p>
          <a:p>
            <a:pPr eaLnBrk="1" hangingPunct="1"/>
            <a:r>
              <a:rPr lang="en-US" dirty="0" err="1">
                <a:effectLst>
                  <a:outerShdw blurRad="38100" dist="38100" dir="2700000" algn="tl">
                    <a:srgbClr val="000000">
                      <a:alpha val="43137"/>
                    </a:srgbClr>
                  </a:outerShdw>
                </a:effectLst>
              </a:rPr>
              <a:t>Tawaf</a:t>
            </a:r>
            <a:r>
              <a:rPr lang="ar-SA" dirty="0">
                <a:effectLst>
                  <a:outerShdw blurRad="38100" dist="38100" dir="2700000" algn="tl">
                    <a:srgbClr val="000000">
                      <a:alpha val="43137"/>
                    </a:srgbClr>
                  </a:outerShdw>
                </a:effectLst>
                <a:ea typeface="Times New Roman (Arabic)"/>
                <a:cs typeface="Times New Roman (Arabic)"/>
              </a:rPr>
              <a:t>  </a:t>
            </a:r>
            <a:r>
              <a:rPr lang="ar-SA" dirty="0">
                <a:effectLst>
                  <a:outerShdw blurRad="38100" dist="38100" dir="2700000" algn="tl">
                    <a:srgbClr val="000000">
                      <a:alpha val="43137"/>
                    </a:srgbClr>
                  </a:outerShdw>
                </a:effectLst>
                <a:cs typeface="Times New Roman" pitchFamily="18" charset="0"/>
              </a:rPr>
              <a:t>(الطواف</a:t>
            </a:r>
            <a:r>
              <a:rPr lang="ar-EG" dirty="0">
                <a:effectLst>
                  <a:outerShdw blurRad="38100" dist="38100" dir="2700000" algn="tl">
                    <a:srgbClr val="000000">
                      <a:alpha val="43137"/>
                    </a:srgbClr>
                  </a:outerShdw>
                </a:effectLst>
                <a:cs typeface="Times New Roman" pitchFamily="18" charset="0"/>
              </a:rPr>
              <a:t>) </a:t>
            </a:r>
            <a:endParaRPr lang="en-US" dirty="0">
              <a:effectLst>
                <a:outerShdw blurRad="38100" dist="38100" dir="2700000" algn="tl">
                  <a:srgbClr val="000000">
                    <a:alpha val="43137"/>
                  </a:srgbClr>
                </a:outerShdw>
              </a:effectLst>
              <a:ea typeface="Times New Roman (Arabic)"/>
              <a:cs typeface="Times New Roman (Arabic)"/>
            </a:endParaRPr>
          </a:p>
          <a:p>
            <a:pPr eaLnBrk="1" hangingPunct="1"/>
            <a:r>
              <a:rPr lang="en-US" dirty="0" err="1">
                <a:effectLst>
                  <a:outerShdw blurRad="38100" dist="38100" dir="2700000" algn="tl">
                    <a:srgbClr val="000000">
                      <a:alpha val="43137"/>
                    </a:srgbClr>
                  </a:outerShdw>
                </a:effectLst>
              </a:rPr>
              <a:t>Sa’y</a:t>
            </a:r>
            <a:r>
              <a:rPr lang="en-US" dirty="0">
                <a:effectLst>
                  <a:outerShdw blurRad="38100" dist="38100" dir="2700000" algn="tl">
                    <a:srgbClr val="000000">
                      <a:alpha val="43137"/>
                    </a:srgbClr>
                  </a:outerShdw>
                </a:effectLst>
              </a:rPr>
              <a:t> between as-</a:t>
            </a:r>
            <a:r>
              <a:rPr lang="en-US" dirty="0" err="1">
                <a:effectLst>
                  <a:outerShdw blurRad="38100" dist="38100" dir="2700000" algn="tl">
                    <a:srgbClr val="000000">
                      <a:alpha val="43137"/>
                    </a:srgbClr>
                  </a:outerShdw>
                </a:effectLst>
              </a:rPr>
              <a:t>Safa</a:t>
            </a:r>
            <a:r>
              <a:rPr lang="en-US" dirty="0">
                <a:effectLst>
                  <a:outerShdw blurRad="38100" dist="38100" dir="2700000" algn="tl">
                    <a:srgbClr val="000000">
                      <a:alpha val="43137"/>
                    </a:srgbClr>
                  </a:outerShdw>
                </a:effectLst>
              </a:rPr>
              <a:t> and al-</a:t>
            </a:r>
            <a:r>
              <a:rPr lang="en-US" dirty="0" err="1">
                <a:effectLst>
                  <a:outerShdw blurRad="38100" dist="38100" dir="2700000" algn="tl">
                    <a:srgbClr val="000000">
                      <a:alpha val="43137"/>
                    </a:srgbClr>
                  </a:outerShdw>
                </a:effectLst>
              </a:rPr>
              <a:t>Marwa</a:t>
            </a:r>
            <a:r>
              <a:rPr lang="ar-SA" dirty="0">
                <a:effectLst>
                  <a:outerShdw blurRad="38100" dist="38100" dir="2700000" algn="tl">
                    <a:srgbClr val="000000">
                      <a:alpha val="43137"/>
                    </a:srgbClr>
                  </a:outerShdw>
                </a:effectLst>
                <a:ea typeface="Times New Roman (Arabic)"/>
                <a:cs typeface="Times New Roman (Arabic)"/>
              </a:rPr>
              <a:t>                   </a:t>
            </a:r>
            <a:r>
              <a:rPr lang="ar-SA" dirty="0">
                <a:effectLst>
                  <a:outerShdw blurRad="38100" dist="38100" dir="2700000" algn="tl">
                    <a:srgbClr val="000000">
                      <a:alpha val="43137"/>
                    </a:srgbClr>
                  </a:outerShdw>
                </a:effectLst>
                <a:cs typeface="Times New Roman" pitchFamily="18" charset="0"/>
              </a:rPr>
              <a:t>(السعي بين الصفا و المروة</a:t>
            </a:r>
            <a:r>
              <a:rPr lang="ar-EG" dirty="0">
                <a:effectLst>
                  <a:outerShdw blurRad="38100" dist="38100" dir="2700000" algn="tl">
                    <a:srgbClr val="000000">
                      <a:alpha val="43137"/>
                    </a:srgbClr>
                  </a:outerShdw>
                </a:effectLst>
                <a:cs typeface="Times New Roman" pitchFamily="18" charset="0"/>
              </a:rPr>
              <a:t>)     </a:t>
            </a:r>
            <a:endParaRPr lang="en-US" dirty="0">
              <a:effectLst>
                <a:outerShdw blurRad="38100" dist="38100" dir="2700000" algn="tl">
                  <a:srgbClr val="000000">
                    <a:alpha val="43137"/>
                  </a:srgbClr>
                </a:outerShdw>
              </a:effectLst>
              <a:ea typeface="Times New Roman (Arabic)"/>
              <a:cs typeface="Times New Roman (Arabic)"/>
            </a:endParaRPr>
          </a:p>
          <a:p>
            <a:pPr eaLnBrk="1" hangingPunct="1"/>
            <a:r>
              <a:rPr lang="en-US" dirty="0" err="1">
                <a:effectLst>
                  <a:outerShdw blurRad="38100" dist="38100" dir="2700000" algn="tl">
                    <a:srgbClr val="000000">
                      <a:alpha val="43137"/>
                    </a:srgbClr>
                  </a:outerShdw>
                </a:effectLst>
              </a:rPr>
              <a:t>Halq</a:t>
            </a:r>
            <a:r>
              <a:rPr lang="en-US"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cs typeface="Times New Roman" pitchFamily="18" charset="0"/>
              </a:rPr>
              <a:t>(</a:t>
            </a:r>
            <a:r>
              <a:rPr lang="ar-SA" dirty="0">
                <a:effectLst>
                  <a:outerShdw blurRad="38100" dist="38100" dir="2700000" algn="tl">
                    <a:srgbClr val="000000">
                      <a:alpha val="43137"/>
                    </a:srgbClr>
                  </a:outerShdw>
                </a:effectLst>
                <a:cs typeface="Times New Roman" pitchFamily="18" charset="0"/>
              </a:rPr>
              <a:t>الحلق</a:t>
            </a:r>
            <a:r>
              <a:rPr lang="en-US" dirty="0">
                <a:effectLst>
                  <a:outerShdw blurRad="38100" dist="38100" dir="2700000" algn="tl">
                    <a:srgbClr val="000000">
                      <a:alpha val="43137"/>
                    </a:srgbClr>
                  </a:outerShdw>
                </a:effectLst>
                <a:cs typeface="Times New Roman" pitchFamily="18" charset="0"/>
              </a:rPr>
              <a:t>)</a:t>
            </a:r>
            <a:r>
              <a:rPr lang="en-US" dirty="0">
                <a:effectLst>
                  <a:outerShdw blurRad="38100" dist="38100" dir="2700000" algn="tl">
                    <a:srgbClr val="000000">
                      <a:alpha val="43137"/>
                    </a:srgbClr>
                  </a:outerShdw>
                </a:effectLst>
                <a:ea typeface="Times New Roman (Arabic)"/>
                <a:cs typeface="Times New Roman (Arabic)"/>
              </a:rPr>
              <a:t> </a:t>
            </a:r>
            <a:r>
              <a:rPr lang="en-US" dirty="0">
                <a:effectLst>
                  <a:outerShdw blurRad="38100" dist="38100" dir="2700000" algn="tl">
                    <a:srgbClr val="000000">
                      <a:alpha val="43137"/>
                    </a:srgbClr>
                  </a:outerShdw>
                </a:effectLst>
              </a:rPr>
              <a:t>(shaving the head)  </a:t>
            </a:r>
            <a:endParaRPr lang="ar-SA" dirty="0">
              <a:effectLst>
                <a:outerShdw blurRad="38100" dist="38100" dir="2700000" algn="tl">
                  <a:srgbClr val="000000">
                    <a:alpha val="43137"/>
                  </a:srgbClr>
                </a:outerShdw>
              </a:effectLst>
              <a:ea typeface="Times New Roman (Arabic)"/>
              <a:cs typeface="Times New Roman (Arabic)"/>
            </a:endParaRPr>
          </a:p>
          <a:p>
            <a:pPr eaLnBrk="1" hangingPunct="1">
              <a:buFont typeface="Wingdings" pitchFamily="2" charset="2"/>
              <a:buNone/>
            </a:pPr>
            <a:r>
              <a:rPr lang="ar-SA" dirty="0">
                <a:effectLst>
                  <a:outerShdw blurRad="38100" dist="38100" dir="2700000" algn="tl">
                    <a:srgbClr val="000000">
                      <a:alpha val="43137"/>
                    </a:srgbClr>
                  </a:outerShdw>
                </a:effectLst>
                <a:ea typeface="Times New Roman (Arabic)"/>
                <a:cs typeface="Times New Roman (Arabic)"/>
              </a:rPr>
              <a:t>     </a:t>
            </a:r>
            <a:r>
              <a:rPr lang="en-US" dirty="0">
                <a:effectLst>
                  <a:outerShdw blurRad="38100" dist="38100" dir="2700000" algn="tl">
                    <a:srgbClr val="000000">
                      <a:alpha val="43137"/>
                    </a:srgbClr>
                  </a:outerShdw>
                </a:effectLst>
              </a:rPr>
              <a:t>or  </a:t>
            </a:r>
            <a:r>
              <a:rPr lang="en-US" dirty="0" err="1">
                <a:effectLst>
                  <a:outerShdw blurRad="38100" dist="38100" dir="2700000" algn="tl">
                    <a:srgbClr val="000000">
                      <a:alpha val="43137"/>
                    </a:srgbClr>
                  </a:outerShdw>
                </a:effectLst>
              </a:rPr>
              <a:t>Taqseer</a:t>
            </a:r>
            <a:r>
              <a:rPr lang="en-US"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cs typeface="Times New Roman" pitchFamily="18" charset="0"/>
              </a:rPr>
              <a:t>(</a:t>
            </a:r>
            <a:r>
              <a:rPr lang="ar-SA" dirty="0">
                <a:effectLst>
                  <a:outerShdw blurRad="38100" dist="38100" dir="2700000" algn="tl">
                    <a:srgbClr val="000000">
                      <a:alpha val="43137"/>
                    </a:srgbClr>
                  </a:outerShdw>
                </a:effectLst>
                <a:cs typeface="Times New Roman" pitchFamily="18" charset="0"/>
              </a:rPr>
              <a:t>التقصير</a:t>
            </a:r>
            <a:r>
              <a:rPr lang="en-US" dirty="0">
                <a:effectLst>
                  <a:outerShdw blurRad="38100" dist="38100" dir="2700000" algn="tl">
                    <a:srgbClr val="000000">
                      <a:alpha val="43137"/>
                    </a:srgbClr>
                  </a:outerShdw>
                </a:effectLst>
                <a:cs typeface="Times New Roman" pitchFamily="18" charset="0"/>
              </a:rPr>
              <a:t>)</a:t>
            </a:r>
            <a:r>
              <a:rPr lang="en-US" dirty="0">
                <a:effectLst>
                  <a:outerShdw blurRad="38100" dist="38100" dir="2700000" algn="tl">
                    <a:srgbClr val="000000">
                      <a:alpha val="43137"/>
                    </a:srgbClr>
                  </a:outerShdw>
                </a:effectLst>
              </a:rPr>
              <a:t> (trimming the hair)</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 calcmode="lin" valueType="num">
                                      <p:cBhvr additive="base">
                                        <p:cTn id="7" dur="500" fill="hold"/>
                                        <p:tgtEl>
                                          <p:spTgt spid="11059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05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10595">
                                            <p:txEl>
                                              <p:pRg st="1" end="1"/>
                                            </p:txEl>
                                          </p:spTgt>
                                        </p:tgtEl>
                                        <p:attrNameLst>
                                          <p:attrName>style.visibility</p:attrName>
                                        </p:attrNameLst>
                                      </p:cBhvr>
                                      <p:to>
                                        <p:strVal val="visible"/>
                                      </p:to>
                                    </p:set>
                                    <p:anim calcmode="lin" valueType="num">
                                      <p:cBhvr additive="base">
                                        <p:cTn id="13" dur="500" fill="hold"/>
                                        <p:tgtEl>
                                          <p:spTgt spid="11059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05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10595">
                                            <p:txEl>
                                              <p:pRg st="2" end="2"/>
                                            </p:txEl>
                                          </p:spTgt>
                                        </p:tgtEl>
                                        <p:attrNameLst>
                                          <p:attrName>style.visibility</p:attrName>
                                        </p:attrNameLst>
                                      </p:cBhvr>
                                      <p:to>
                                        <p:strVal val="visible"/>
                                      </p:to>
                                    </p:set>
                                    <p:anim calcmode="lin" valueType="num">
                                      <p:cBhvr additive="base">
                                        <p:cTn id="19" dur="500" fill="hold"/>
                                        <p:tgtEl>
                                          <p:spTgt spid="11059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05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10595">
                                            <p:txEl>
                                              <p:pRg st="3" end="3"/>
                                            </p:txEl>
                                          </p:spTgt>
                                        </p:tgtEl>
                                        <p:attrNameLst>
                                          <p:attrName>style.visibility</p:attrName>
                                        </p:attrNameLst>
                                      </p:cBhvr>
                                      <p:to>
                                        <p:strVal val="visible"/>
                                      </p:to>
                                    </p:set>
                                    <p:anim calcmode="lin" valueType="num">
                                      <p:cBhvr additive="base">
                                        <p:cTn id="25" dur="500" fill="hold"/>
                                        <p:tgtEl>
                                          <p:spTgt spid="11059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05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10595">
                                            <p:txEl>
                                              <p:pRg st="4" end="4"/>
                                            </p:txEl>
                                          </p:spTgt>
                                        </p:tgtEl>
                                        <p:attrNameLst>
                                          <p:attrName>style.visibility</p:attrName>
                                        </p:attrNameLst>
                                      </p:cBhvr>
                                      <p:to>
                                        <p:strVal val="visible"/>
                                      </p:to>
                                    </p:set>
                                    <p:anim calcmode="lin" valueType="num">
                                      <p:cBhvr additive="base">
                                        <p:cTn id="31" dur="500" fill="hold"/>
                                        <p:tgtEl>
                                          <p:spTgt spid="11059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059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61512251-8FC3-4C8B-97B9-8D493693A3CB}" type="slidenum">
              <a:rPr lang="en-US"/>
              <a:pPr/>
              <a:t>23</a:t>
            </a:fld>
            <a:endParaRPr lang="en-US"/>
          </a:p>
        </p:txBody>
      </p:sp>
      <p:sp>
        <p:nvSpPr>
          <p:cNvPr id="103513" name="Rectangle 89"/>
          <p:cNvSpPr>
            <a:spLocks noGrp="1" noChangeArrowheads="1"/>
          </p:cNvSpPr>
          <p:nvPr>
            <p:ph type="title"/>
          </p:nvPr>
        </p:nvSpPr>
        <p:spPr>
          <a:xfrm>
            <a:off x="685800" y="141288"/>
            <a:ext cx="7772400" cy="838200"/>
          </a:xfrm>
        </p:spPr>
        <p:txBody>
          <a:bodyPr/>
          <a:lstStyle/>
          <a:p>
            <a:pPr eaLnBrk="1" hangingPunct="1">
              <a:defRPr/>
            </a:pPr>
            <a:r>
              <a:rPr lang="en-US"/>
              <a:t>Ihram for Umra (1)</a:t>
            </a:r>
          </a:p>
        </p:txBody>
      </p:sp>
      <p:sp>
        <p:nvSpPr>
          <p:cNvPr id="103514" name="Rectangle 90"/>
          <p:cNvSpPr>
            <a:spLocks noGrp="1" noChangeArrowheads="1"/>
          </p:cNvSpPr>
          <p:nvPr>
            <p:ph type="body" idx="1"/>
          </p:nvPr>
        </p:nvSpPr>
        <p:spPr>
          <a:xfrm>
            <a:off x="96838" y="1138238"/>
            <a:ext cx="5719762" cy="5641975"/>
          </a:xfrm>
        </p:spPr>
        <p:txBody>
          <a:bodyPr/>
          <a:lstStyle/>
          <a:p>
            <a:pPr marL="381000" indent="-381000" eaLnBrk="1" hangingPunct="1">
              <a:lnSpc>
                <a:spcPct val="120000"/>
              </a:lnSpc>
              <a:buClr>
                <a:schemeClr val="hlink"/>
              </a:buClr>
              <a:buSzTx/>
              <a:buFont typeface="Wingdings" pitchFamily="2" charset="2"/>
              <a:buAutoNum type="alphaUcPeriod"/>
            </a:pPr>
            <a:r>
              <a:rPr lang="en-US" sz="1800" dirty="0">
                <a:effectLst>
                  <a:outerShdw blurRad="38100" dist="38100" dir="2700000" algn="tl">
                    <a:srgbClr val="000000">
                      <a:alpha val="43137"/>
                    </a:srgbClr>
                  </a:outerShdw>
                </a:effectLst>
              </a:rPr>
              <a:t>If you are coming from outside (Africa, Europe, Madinah, etc.), assume Ihram at or before the </a:t>
            </a:r>
            <a:r>
              <a:rPr lang="en-US" sz="1800" dirty="0" err="1">
                <a:effectLst>
                  <a:outerShdw blurRad="38100" dist="38100" dir="2700000" algn="tl">
                    <a:srgbClr val="000000">
                      <a:alpha val="43137"/>
                    </a:srgbClr>
                  </a:outerShdw>
                </a:effectLst>
              </a:rPr>
              <a:t>Meeqat</a:t>
            </a:r>
            <a:r>
              <a:rPr lang="en-US" sz="1800" dirty="0">
                <a:effectLst>
                  <a:outerShdw blurRad="38100" dist="38100" dir="2700000" algn="tl">
                    <a:srgbClr val="000000">
                      <a:alpha val="43137"/>
                    </a:srgbClr>
                  </a:outerShdw>
                </a:effectLst>
              </a:rPr>
              <a:t>.</a:t>
            </a:r>
          </a:p>
          <a:p>
            <a:pPr marL="381000" indent="-381000" eaLnBrk="1" hangingPunct="1">
              <a:lnSpc>
                <a:spcPct val="120000"/>
              </a:lnSpc>
              <a:buClr>
                <a:schemeClr val="hlink"/>
              </a:buClr>
              <a:buSzTx/>
              <a:buFont typeface="Wingdings" pitchFamily="2" charset="2"/>
              <a:buAutoNum type="alphaUcPeriod"/>
            </a:pPr>
            <a:r>
              <a:rPr lang="en-US" sz="1800" dirty="0">
                <a:effectLst>
                  <a:outerShdw blurRad="38100" dist="38100" dir="2700000" algn="tl">
                    <a:srgbClr val="000000">
                      <a:alpha val="43137"/>
                    </a:srgbClr>
                  </a:outerShdw>
                </a:effectLst>
              </a:rPr>
              <a:t>If you are within the </a:t>
            </a:r>
            <a:r>
              <a:rPr lang="en-US" sz="1800" dirty="0" err="1">
                <a:effectLst>
                  <a:outerShdw blurRad="38100" dist="38100" dir="2700000" algn="tl">
                    <a:srgbClr val="000000">
                      <a:alpha val="43137"/>
                    </a:srgbClr>
                  </a:outerShdw>
                </a:effectLst>
              </a:rPr>
              <a:t>Mawaqeet</a:t>
            </a:r>
            <a:r>
              <a:rPr lang="en-US" sz="1800" dirty="0">
                <a:effectLst>
                  <a:outerShdw blurRad="38100" dist="38100" dir="2700000" algn="tl">
                    <a:srgbClr val="000000">
                      <a:alpha val="43137"/>
                    </a:srgbClr>
                  </a:outerShdw>
                </a:effectLst>
              </a:rPr>
              <a:t> limits but outside the </a:t>
            </a:r>
            <a:r>
              <a:rPr lang="en-US" sz="1800" dirty="0" err="1">
                <a:effectLst>
                  <a:outerShdw blurRad="38100" dist="38100" dir="2700000" algn="tl">
                    <a:srgbClr val="000000">
                      <a:alpha val="43137"/>
                    </a:srgbClr>
                  </a:outerShdw>
                </a:effectLst>
              </a:rPr>
              <a:t>Haram</a:t>
            </a:r>
            <a:r>
              <a:rPr lang="en-US" sz="1800" dirty="0">
                <a:effectLst>
                  <a:outerShdw blurRad="38100" dist="38100" dir="2700000" algn="tl">
                    <a:srgbClr val="000000">
                      <a:alpha val="43137"/>
                    </a:srgbClr>
                  </a:outerShdw>
                </a:effectLst>
              </a:rPr>
              <a:t> of Makkah (like Jeddah), assume Ihram from your place.</a:t>
            </a:r>
          </a:p>
          <a:p>
            <a:pPr marL="381000" indent="-381000" eaLnBrk="1" hangingPunct="1">
              <a:lnSpc>
                <a:spcPct val="120000"/>
              </a:lnSpc>
              <a:buClr>
                <a:schemeClr val="hlink"/>
              </a:buClr>
              <a:buSzTx/>
              <a:buFont typeface="Wingdings" pitchFamily="2" charset="2"/>
              <a:buAutoNum type="alphaUcPeriod"/>
            </a:pPr>
            <a:r>
              <a:rPr lang="en-US" sz="1800" dirty="0">
                <a:effectLst>
                  <a:outerShdw blurRad="38100" dist="38100" dir="2700000" algn="tl">
                    <a:srgbClr val="000000">
                      <a:alpha val="43137"/>
                    </a:srgbClr>
                  </a:outerShdw>
                </a:effectLst>
              </a:rPr>
              <a:t>If you are inside the </a:t>
            </a:r>
            <a:r>
              <a:rPr lang="en-US" sz="1800" dirty="0" err="1">
                <a:effectLst>
                  <a:outerShdw blurRad="38100" dist="38100" dir="2700000" algn="tl">
                    <a:srgbClr val="000000">
                      <a:alpha val="43137"/>
                    </a:srgbClr>
                  </a:outerShdw>
                </a:effectLst>
              </a:rPr>
              <a:t>Haram</a:t>
            </a:r>
            <a:r>
              <a:rPr lang="en-US" sz="1800" dirty="0">
                <a:effectLst>
                  <a:outerShdw blurRad="38100" dist="38100" dir="2700000" algn="tl">
                    <a:srgbClr val="000000">
                      <a:alpha val="43137"/>
                    </a:srgbClr>
                  </a:outerShdw>
                </a:effectLst>
              </a:rPr>
              <a:t> of Makkah (in your residence in Makkah for example) then you have to go outside the </a:t>
            </a:r>
            <a:r>
              <a:rPr lang="en-US" sz="1800" dirty="0" err="1">
                <a:effectLst>
                  <a:outerShdw blurRad="38100" dist="38100" dir="2700000" algn="tl">
                    <a:srgbClr val="000000">
                      <a:alpha val="43137"/>
                    </a:srgbClr>
                  </a:outerShdw>
                </a:effectLst>
              </a:rPr>
              <a:t>Haram</a:t>
            </a:r>
            <a:r>
              <a:rPr lang="en-US" sz="1800" dirty="0">
                <a:effectLst>
                  <a:outerShdw blurRad="38100" dist="38100" dir="2700000" algn="tl">
                    <a:srgbClr val="000000">
                      <a:alpha val="43137"/>
                    </a:srgbClr>
                  </a:outerShdw>
                </a:effectLst>
              </a:rPr>
              <a:t> of Makkah to make Ihram (this is a requirement for </a:t>
            </a:r>
            <a:r>
              <a:rPr lang="en-US" sz="1800" dirty="0" err="1">
                <a:effectLst>
                  <a:outerShdw blurRad="38100" dist="38100" dir="2700000" algn="tl">
                    <a:srgbClr val="000000">
                      <a:alpha val="43137"/>
                    </a:srgbClr>
                  </a:outerShdw>
                </a:effectLst>
              </a:rPr>
              <a:t>Umra</a:t>
            </a:r>
            <a:r>
              <a:rPr lang="en-US" sz="1800" dirty="0">
                <a:effectLst>
                  <a:outerShdw blurRad="38100" dist="38100" dir="2700000" algn="tl">
                    <a:srgbClr val="000000">
                      <a:alpha val="43137"/>
                    </a:srgbClr>
                  </a:outerShdw>
                </a:effectLst>
              </a:rPr>
              <a:t>). </a:t>
            </a:r>
          </a:p>
          <a:p>
            <a:pPr marL="800100" lvl="1" indent="-342900" eaLnBrk="1" hangingPunct="1">
              <a:lnSpc>
                <a:spcPct val="120000"/>
              </a:lnSpc>
            </a:pPr>
            <a:r>
              <a:rPr lang="en-US" sz="1600" dirty="0" err="1">
                <a:effectLst>
                  <a:outerShdw blurRad="38100" dist="38100" dir="2700000" algn="tl">
                    <a:srgbClr val="000000">
                      <a:alpha val="43137"/>
                    </a:srgbClr>
                  </a:outerShdw>
                </a:effectLst>
              </a:rPr>
              <a:t>Tan'eem</a:t>
            </a:r>
            <a:r>
              <a:rPr lang="en-US" sz="1600" dirty="0">
                <a:effectLst>
                  <a:outerShdw blurRad="38100" dist="38100" dir="2700000" algn="tl">
                    <a:srgbClr val="000000">
                      <a:alpha val="43137"/>
                    </a:srgbClr>
                  </a:outerShdw>
                </a:effectLst>
              </a:rPr>
              <a:t> (or </a:t>
            </a:r>
            <a:r>
              <a:rPr lang="en-US" sz="1600" dirty="0" err="1">
                <a:effectLst>
                  <a:outerShdw blurRad="38100" dist="38100" dir="2700000" algn="tl">
                    <a:srgbClr val="000000">
                      <a:alpha val="43137"/>
                    </a:srgbClr>
                  </a:outerShdw>
                </a:effectLst>
              </a:rPr>
              <a:t>Masjid</a:t>
            </a:r>
            <a:r>
              <a:rPr lang="en-US" sz="1600" dirty="0">
                <a:effectLst>
                  <a:outerShdw blurRad="38100" dist="38100" dir="2700000" algn="tl">
                    <a:srgbClr val="000000">
                      <a:alpha val="43137"/>
                    </a:srgbClr>
                  </a:outerShdw>
                </a:effectLst>
              </a:rPr>
              <a:t> 'Aisha) is the closest point outside the </a:t>
            </a:r>
            <a:r>
              <a:rPr lang="en-US" sz="1600" dirty="0" err="1">
                <a:effectLst>
                  <a:outerShdw blurRad="38100" dist="38100" dir="2700000" algn="tl">
                    <a:srgbClr val="000000">
                      <a:alpha val="43137"/>
                    </a:srgbClr>
                  </a:outerShdw>
                </a:effectLst>
              </a:rPr>
              <a:t>Haram</a:t>
            </a:r>
            <a:r>
              <a:rPr lang="en-US" sz="1600" dirty="0">
                <a:effectLst>
                  <a:outerShdw blurRad="38100" dist="38100" dir="2700000" algn="tl">
                    <a:srgbClr val="000000">
                      <a:alpha val="43137"/>
                    </a:srgbClr>
                  </a:outerShdw>
                </a:effectLst>
              </a:rPr>
              <a:t> of Makkah. You have SAPTCO buses from the </a:t>
            </a:r>
            <a:r>
              <a:rPr lang="en-US" sz="1600" dirty="0" err="1">
                <a:effectLst>
                  <a:outerShdw blurRad="38100" dist="38100" dir="2700000" algn="tl">
                    <a:srgbClr val="000000">
                      <a:alpha val="43137"/>
                    </a:srgbClr>
                  </a:outerShdw>
                </a:effectLst>
              </a:rPr>
              <a:t>Saptco</a:t>
            </a:r>
            <a:r>
              <a:rPr lang="en-US" sz="1600" dirty="0">
                <a:effectLst>
                  <a:outerShdw blurRad="38100" dist="38100" dir="2700000" algn="tl">
                    <a:srgbClr val="000000">
                      <a:alpha val="43137"/>
                    </a:srgbClr>
                  </a:outerShdw>
                </a:effectLst>
              </a:rPr>
              <a:t> Bus Stop in front of King Fahd Gate, running 24hrs between </a:t>
            </a:r>
            <a:r>
              <a:rPr lang="en-US" sz="1600" dirty="0" err="1">
                <a:effectLst>
                  <a:outerShdw blurRad="38100" dist="38100" dir="2700000" algn="tl">
                    <a:srgbClr val="000000">
                      <a:alpha val="43137"/>
                    </a:srgbClr>
                  </a:outerShdw>
                </a:effectLst>
              </a:rPr>
              <a:t>Haram</a:t>
            </a:r>
            <a:r>
              <a:rPr lang="en-US" sz="1600" dirty="0">
                <a:effectLst>
                  <a:outerShdw blurRad="38100" dist="38100" dir="2700000" algn="tl">
                    <a:srgbClr val="000000">
                      <a:alpha val="43137"/>
                    </a:srgbClr>
                  </a:outerShdw>
                </a:effectLst>
              </a:rPr>
              <a:t> and </a:t>
            </a:r>
            <a:r>
              <a:rPr lang="en-US" sz="1600" dirty="0" err="1">
                <a:effectLst>
                  <a:outerShdw blurRad="38100" dist="38100" dir="2700000" algn="tl">
                    <a:srgbClr val="000000">
                      <a:alpha val="43137"/>
                    </a:srgbClr>
                  </a:outerShdw>
                </a:effectLst>
              </a:rPr>
              <a:t>Tan’eem</a:t>
            </a:r>
            <a:r>
              <a:rPr lang="en-US" sz="1600" dirty="0">
                <a:effectLst>
                  <a:outerShdw blurRad="38100" dist="38100" dir="2700000" algn="tl">
                    <a:srgbClr val="000000">
                      <a:alpha val="43137"/>
                    </a:srgbClr>
                  </a:outerShdw>
                </a:effectLst>
              </a:rPr>
              <a:t>. Or take a taxi. </a:t>
            </a:r>
          </a:p>
        </p:txBody>
      </p:sp>
      <p:grpSp>
        <p:nvGrpSpPr>
          <p:cNvPr id="2" name="Group 95"/>
          <p:cNvGrpSpPr>
            <a:grpSpLocks/>
          </p:cNvGrpSpPr>
          <p:nvPr/>
        </p:nvGrpSpPr>
        <p:grpSpPr bwMode="auto">
          <a:xfrm>
            <a:off x="5935663" y="1574800"/>
            <a:ext cx="3097212" cy="4675188"/>
            <a:chOff x="3739" y="1047"/>
            <a:chExt cx="1951" cy="2945"/>
          </a:xfrm>
        </p:grpSpPr>
        <p:sp>
          <p:nvSpPr>
            <p:cNvPr id="56326" name="AutoShape 87"/>
            <p:cNvSpPr>
              <a:spLocks noChangeArrowheads="1"/>
            </p:cNvSpPr>
            <p:nvPr/>
          </p:nvSpPr>
          <p:spPr bwMode="auto">
            <a:xfrm>
              <a:off x="3739" y="1047"/>
              <a:ext cx="1951" cy="2945"/>
            </a:xfrm>
            <a:prstGeom prst="roundRect">
              <a:avLst>
                <a:gd name="adj" fmla="val 16667"/>
              </a:avLst>
            </a:prstGeom>
            <a:solidFill>
              <a:srgbClr val="666699"/>
            </a:solidFill>
            <a:ln w="28575">
              <a:solidFill>
                <a:schemeClr val="tx2"/>
              </a:solidFill>
              <a:round/>
              <a:headEnd/>
              <a:tailEnd/>
            </a:ln>
          </p:spPr>
          <p:txBody>
            <a:bodyPr wrap="none" anchor="ctr"/>
            <a:lstStyle/>
            <a:p>
              <a:endParaRPr lang="en-US"/>
            </a:p>
          </p:txBody>
        </p:sp>
        <p:sp>
          <p:nvSpPr>
            <p:cNvPr id="56327" name="Freeform 55"/>
            <p:cNvSpPr>
              <a:spLocks/>
            </p:cNvSpPr>
            <p:nvPr/>
          </p:nvSpPr>
          <p:spPr bwMode="auto">
            <a:xfrm>
              <a:off x="3881" y="1298"/>
              <a:ext cx="1747" cy="2384"/>
            </a:xfrm>
            <a:custGeom>
              <a:avLst/>
              <a:gdLst>
                <a:gd name="T0" fmla="*/ 920 w 2424"/>
                <a:gd name="T1" fmla="*/ 8 h 2968"/>
                <a:gd name="T2" fmla="*/ 248 w 2424"/>
                <a:gd name="T3" fmla="*/ 776 h 2968"/>
                <a:gd name="T4" fmla="*/ 8 w 2424"/>
                <a:gd name="T5" fmla="*/ 1736 h 2968"/>
                <a:gd name="T6" fmla="*/ 200 w 2424"/>
                <a:gd name="T7" fmla="*/ 2600 h 2968"/>
                <a:gd name="T8" fmla="*/ 824 w 2424"/>
                <a:gd name="T9" fmla="*/ 2936 h 2968"/>
                <a:gd name="T10" fmla="*/ 1784 w 2424"/>
                <a:gd name="T11" fmla="*/ 2792 h 2968"/>
                <a:gd name="T12" fmla="*/ 2360 w 2424"/>
                <a:gd name="T13" fmla="*/ 2024 h 2968"/>
                <a:gd name="T14" fmla="*/ 2168 w 2424"/>
                <a:gd name="T15" fmla="*/ 1496 h 2968"/>
                <a:gd name="T16" fmla="*/ 1784 w 2424"/>
                <a:gd name="T17" fmla="*/ 728 h 2968"/>
                <a:gd name="T18" fmla="*/ 920 w 2424"/>
                <a:gd name="T19" fmla="*/ 8 h 2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24"/>
                <a:gd name="T31" fmla="*/ 0 h 2968"/>
                <a:gd name="T32" fmla="*/ 2424 w 2424"/>
                <a:gd name="T33" fmla="*/ 2968 h 2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24" h="2968">
                  <a:moveTo>
                    <a:pt x="920" y="8"/>
                  </a:moveTo>
                  <a:cubicBezTo>
                    <a:pt x="664" y="16"/>
                    <a:pt x="400" y="488"/>
                    <a:pt x="248" y="776"/>
                  </a:cubicBezTo>
                  <a:cubicBezTo>
                    <a:pt x="96" y="1064"/>
                    <a:pt x="16" y="1432"/>
                    <a:pt x="8" y="1736"/>
                  </a:cubicBezTo>
                  <a:cubicBezTo>
                    <a:pt x="0" y="2040"/>
                    <a:pt x="64" y="2400"/>
                    <a:pt x="200" y="2600"/>
                  </a:cubicBezTo>
                  <a:cubicBezTo>
                    <a:pt x="336" y="2800"/>
                    <a:pt x="560" y="2904"/>
                    <a:pt x="824" y="2936"/>
                  </a:cubicBezTo>
                  <a:cubicBezTo>
                    <a:pt x="1088" y="2968"/>
                    <a:pt x="1528" y="2944"/>
                    <a:pt x="1784" y="2792"/>
                  </a:cubicBezTo>
                  <a:cubicBezTo>
                    <a:pt x="2040" y="2640"/>
                    <a:pt x="2296" y="2240"/>
                    <a:pt x="2360" y="2024"/>
                  </a:cubicBezTo>
                  <a:cubicBezTo>
                    <a:pt x="2424" y="1808"/>
                    <a:pt x="2264" y="1712"/>
                    <a:pt x="2168" y="1496"/>
                  </a:cubicBezTo>
                  <a:cubicBezTo>
                    <a:pt x="2072" y="1280"/>
                    <a:pt x="1992" y="976"/>
                    <a:pt x="1784" y="728"/>
                  </a:cubicBezTo>
                  <a:cubicBezTo>
                    <a:pt x="1576" y="480"/>
                    <a:pt x="1176" y="0"/>
                    <a:pt x="920" y="8"/>
                  </a:cubicBezTo>
                  <a:close/>
                </a:path>
              </a:pathLst>
            </a:custGeom>
            <a:solidFill>
              <a:srgbClr val="99CCFF"/>
            </a:solidFill>
            <a:ln w="9525">
              <a:solidFill>
                <a:schemeClr val="tx2"/>
              </a:solidFill>
              <a:round/>
              <a:headEnd/>
              <a:tailEnd/>
            </a:ln>
          </p:spPr>
          <p:txBody>
            <a:bodyPr/>
            <a:lstStyle/>
            <a:p>
              <a:endParaRPr lang="en-US"/>
            </a:p>
          </p:txBody>
        </p:sp>
        <p:sp>
          <p:nvSpPr>
            <p:cNvPr id="56328" name="Oval 56"/>
            <p:cNvSpPr>
              <a:spLocks noChangeArrowheads="1"/>
            </p:cNvSpPr>
            <p:nvPr/>
          </p:nvSpPr>
          <p:spPr bwMode="auto">
            <a:xfrm>
              <a:off x="4504" y="1272"/>
              <a:ext cx="69"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56329" name="Oval 57"/>
            <p:cNvSpPr>
              <a:spLocks noChangeArrowheads="1"/>
            </p:cNvSpPr>
            <p:nvPr/>
          </p:nvSpPr>
          <p:spPr bwMode="auto">
            <a:xfrm>
              <a:off x="4033" y="1877"/>
              <a:ext cx="69"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56330" name="Oval 58"/>
            <p:cNvSpPr>
              <a:spLocks noChangeArrowheads="1"/>
            </p:cNvSpPr>
            <p:nvPr/>
          </p:nvSpPr>
          <p:spPr bwMode="auto">
            <a:xfrm>
              <a:off x="5524" y="2686"/>
              <a:ext cx="69"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56331" name="Oval 59"/>
            <p:cNvSpPr>
              <a:spLocks noChangeArrowheads="1"/>
            </p:cNvSpPr>
            <p:nvPr/>
          </p:nvSpPr>
          <p:spPr bwMode="auto">
            <a:xfrm>
              <a:off x="5354" y="2301"/>
              <a:ext cx="69"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56332" name="Oval 60"/>
            <p:cNvSpPr>
              <a:spLocks noChangeArrowheads="1"/>
            </p:cNvSpPr>
            <p:nvPr/>
          </p:nvSpPr>
          <p:spPr bwMode="auto">
            <a:xfrm>
              <a:off x="4518" y="3615"/>
              <a:ext cx="70" cy="77"/>
            </a:xfrm>
            <a:prstGeom prst="ellipse">
              <a:avLst/>
            </a:prstGeom>
            <a:solidFill>
              <a:schemeClr val="tx2"/>
            </a:solidFill>
            <a:ln w="9525">
              <a:solidFill>
                <a:schemeClr val="tx1"/>
              </a:solidFill>
              <a:round/>
              <a:headEnd/>
              <a:tailEnd/>
            </a:ln>
          </p:spPr>
          <p:txBody>
            <a:bodyPr wrap="none" anchor="ctr"/>
            <a:lstStyle/>
            <a:p>
              <a:endParaRPr lang="en-US"/>
            </a:p>
          </p:txBody>
        </p:sp>
        <p:sp>
          <p:nvSpPr>
            <p:cNvPr id="56333" name="Oval 67"/>
            <p:cNvSpPr>
              <a:spLocks noChangeArrowheads="1"/>
            </p:cNvSpPr>
            <p:nvPr/>
          </p:nvSpPr>
          <p:spPr bwMode="auto">
            <a:xfrm>
              <a:off x="3908" y="2724"/>
              <a:ext cx="70" cy="78"/>
            </a:xfrm>
            <a:prstGeom prst="ellipse">
              <a:avLst/>
            </a:prstGeom>
            <a:solidFill>
              <a:schemeClr val="bg2"/>
            </a:solidFill>
            <a:ln w="9525">
              <a:solidFill>
                <a:schemeClr val="tx1"/>
              </a:solidFill>
              <a:round/>
              <a:headEnd/>
              <a:tailEnd/>
            </a:ln>
          </p:spPr>
          <p:txBody>
            <a:bodyPr wrap="none" anchor="ctr"/>
            <a:lstStyle/>
            <a:p>
              <a:endParaRPr lang="en-US"/>
            </a:p>
          </p:txBody>
        </p:sp>
        <p:sp>
          <p:nvSpPr>
            <p:cNvPr id="56334" name="Freeform 70"/>
            <p:cNvSpPr>
              <a:spLocks/>
            </p:cNvSpPr>
            <p:nvPr/>
          </p:nvSpPr>
          <p:spPr bwMode="auto">
            <a:xfrm>
              <a:off x="4284" y="2544"/>
              <a:ext cx="702" cy="527"/>
            </a:xfrm>
            <a:custGeom>
              <a:avLst/>
              <a:gdLst>
                <a:gd name="T0" fmla="*/ 0 w 3792"/>
                <a:gd name="T1" fmla="*/ 1296 h 2976"/>
                <a:gd name="T2" fmla="*/ 1776 w 3792"/>
                <a:gd name="T3" fmla="*/ 720 h 2976"/>
                <a:gd name="T4" fmla="*/ 3456 w 3792"/>
                <a:gd name="T5" fmla="*/ 0 h 2976"/>
                <a:gd name="T6" fmla="*/ 3456 w 3792"/>
                <a:gd name="T7" fmla="*/ 624 h 2976"/>
                <a:gd name="T8" fmla="*/ 3792 w 3792"/>
                <a:gd name="T9" fmla="*/ 2256 h 2976"/>
                <a:gd name="T10" fmla="*/ 1776 w 3792"/>
                <a:gd name="T11" fmla="*/ 2976 h 2976"/>
                <a:gd name="T12" fmla="*/ 0 w 3792"/>
                <a:gd name="T13" fmla="*/ 1296 h 2976"/>
                <a:gd name="T14" fmla="*/ 0 60000 65536"/>
                <a:gd name="T15" fmla="*/ 0 60000 65536"/>
                <a:gd name="T16" fmla="*/ 0 60000 65536"/>
                <a:gd name="T17" fmla="*/ 0 60000 65536"/>
                <a:gd name="T18" fmla="*/ 0 60000 65536"/>
                <a:gd name="T19" fmla="*/ 0 60000 65536"/>
                <a:gd name="T20" fmla="*/ 0 60000 65536"/>
                <a:gd name="T21" fmla="*/ 0 w 3792"/>
                <a:gd name="T22" fmla="*/ 0 h 2976"/>
                <a:gd name="T23" fmla="*/ 3792 w 3792"/>
                <a:gd name="T24" fmla="*/ 2976 h 29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92" h="2976">
                  <a:moveTo>
                    <a:pt x="0" y="1296"/>
                  </a:moveTo>
                  <a:lnTo>
                    <a:pt x="1776" y="720"/>
                  </a:lnTo>
                  <a:lnTo>
                    <a:pt x="3456" y="0"/>
                  </a:lnTo>
                  <a:lnTo>
                    <a:pt x="3456" y="624"/>
                  </a:lnTo>
                  <a:lnTo>
                    <a:pt x="3792" y="2256"/>
                  </a:lnTo>
                  <a:lnTo>
                    <a:pt x="1776" y="2976"/>
                  </a:lnTo>
                  <a:lnTo>
                    <a:pt x="0" y="1296"/>
                  </a:lnTo>
                  <a:close/>
                </a:path>
              </a:pathLst>
            </a:custGeom>
            <a:solidFill>
              <a:srgbClr val="00CC99"/>
            </a:solidFill>
            <a:ln w="38100">
              <a:solidFill>
                <a:schemeClr val="tx2"/>
              </a:solidFill>
              <a:round/>
              <a:headEnd/>
              <a:tailEnd/>
            </a:ln>
          </p:spPr>
          <p:txBody>
            <a:bodyPr/>
            <a:lstStyle/>
            <a:p>
              <a:endParaRPr lang="en-US"/>
            </a:p>
          </p:txBody>
        </p:sp>
        <p:sp>
          <p:nvSpPr>
            <p:cNvPr id="56335" name="Oval 71"/>
            <p:cNvSpPr>
              <a:spLocks noChangeArrowheads="1"/>
            </p:cNvSpPr>
            <p:nvPr/>
          </p:nvSpPr>
          <p:spPr bwMode="auto">
            <a:xfrm>
              <a:off x="4613" y="2663"/>
              <a:ext cx="17" cy="17"/>
            </a:xfrm>
            <a:prstGeom prst="ellipse">
              <a:avLst/>
            </a:prstGeom>
            <a:solidFill>
              <a:srgbClr val="CC3300"/>
            </a:solidFill>
            <a:ln w="38100">
              <a:noFill/>
              <a:round/>
              <a:headEnd/>
              <a:tailEnd/>
            </a:ln>
          </p:spPr>
          <p:txBody>
            <a:bodyPr wrap="none" anchor="ctr"/>
            <a:lstStyle/>
            <a:p>
              <a:endParaRPr lang="en-US"/>
            </a:p>
          </p:txBody>
        </p:sp>
        <p:sp>
          <p:nvSpPr>
            <p:cNvPr id="56336" name="Oval 72"/>
            <p:cNvSpPr>
              <a:spLocks noChangeArrowheads="1"/>
            </p:cNvSpPr>
            <p:nvPr/>
          </p:nvSpPr>
          <p:spPr bwMode="auto">
            <a:xfrm>
              <a:off x="4275" y="2765"/>
              <a:ext cx="17" cy="16"/>
            </a:xfrm>
            <a:prstGeom prst="ellipse">
              <a:avLst/>
            </a:prstGeom>
            <a:solidFill>
              <a:srgbClr val="CC3300"/>
            </a:solidFill>
            <a:ln w="38100">
              <a:noFill/>
              <a:round/>
              <a:headEnd/>
              <a:tailEnd/>
            </a:ln>
          </p:spPr>
          <p:txBody>
            <a:bodyPr wrap="none" anchor="ctr"/>
            <a:lstStyle/>
            <a:p>
              <a:endParaRPr lang="en-US"/>
            </a:p>
          </p:txBody>
        </p:sp>
        <p:sp>
          <p:nvSpPr>
            <p:cNvPr id="56337" name="Oval 73"/>
            <p:cNvSpPr>
              <a:spLocks noChangeArrowheads="1"/>
            </p:cNvSpPr>
            <p:nvPr/>
          </p:nvSpPr>
          <p:spPr bwMode="auto">
            <a:xfrm>
              <a:off x="4914" y="2535"/>
              <a:ext cx="18" cy="17"/>
            </a:xfrm>
            <a:prstGeom prst="ellipse">
              <a:avLst/>
            </a:prstGeom>
            <a:solidFill>
              <a:srgbClr val="CC3300"/>
            </a:solidFill>
            <a:ln w="38100">
              <a:noFill/>
              <a:round/>
              <a:headEnd/>
              <a:tailEnd/>
            </a:ln>
          </p:spPr>
          <p:txBody>
            <a:bodyPr wrap="none" anchor="ctr"/>
            <a:lstStyle/>
            <a:p>
              <a:endParaRPr lang="en-US"/>
            </a:p>
          </p:txBody>
        </p:sp>
        <p:sp>
          <p:nvSpPr>
            <p:cNvPr id="56338" name="Oval 74"/>
            <p:cNvSpPr>
              <a:spLocks noChangeArrowheads="1"/>
            </p:cNvSpPr>
            <p:nvPr/>
          </p:nvSpPr>
          <p:spPr bwMode="auto">
            <a:xfrm>
              <a:off x="4914" y="2646"/>
              <a:ext cx="18" cy="17"/>
            </a:xfrm>
            <a:prstGeom prst="ellipse">
              <a:avLst/>
            </a:prstGeom>
            <a:solidFill>
              <a:srgbClr val="CC3300"/>
            </a:solidFill>
            <a:ln w="38100">
              <a:noFill/>
              <a:round/>
              <a:headEnd/>
              <a:tailEnd/>
            </a:ln>
          </p:spPr>
          <p:txBody>
            <a:bodyPr wrap="none" anchor="ctr"/>
            <a:lstStyle/>
            <a:p>
              <a:endParaRPr lang="en-US"/>
            </a:p>
          </p:txBody>
        </p:sp>
        <p:sp>
          <p:nvSpPr>
            <p:cNvPr id="56339" name="Oval 75"/>
            <p:cNvSpPr>
              <a:spLocks noChangeArrowheads="1"/>
            </p:cNvSpPr>
            <p:nvPr/>
          </p:nvSpPr>
          <p:spPr bwMode="auto">
            <a:xfrm>
              <a:off x="4977" y="2927"/>
              <a:ext cx="17" cy="17"/>
            </a:xfrm>
            <a:prstGeom prst="ellipse">
              <a:avLst/>
            </a:prstGeom>
            <a:solidFill>
              <a:srgbClr val="CC3300"/>
            </a:solidFill>
            <a:ln w="38100">
              <a:noFill/>
              <a:round/>
              <a:headEnd/>
              <a:tailEnd/>
            </a:ln>
          </p:spPr>
          <p:txBody>
            <a:bodyPr wrap="none" anchor="ctr"/>
            <a:lstStyle/>
            <a:p>
              <a:endParaRPr lang="en-US"/>
            </a:p>
          </p:txBody>
        </p:sp>
        <p:sp>
          <p:nvSpPr>
            <p:cNvPr id="56340" name="Oval 76"/>
            <p:cNvSpPr>
              <a:spLocks noChangeArrowheads="1"/>
            </p:cNvSpPr>
            <p:nvPr/>
          </p:nvSpPr>
          <p:spPr bwMode="auto">
            <a:xfrm>
              <a:off x="4604" y="3063"/>
              <a:ext cx="18" cy="17"/>
            </a:xfrm>
            <a:prstGeom prst="ellipse">
              <a:avLst/>
            </a:prstGeom>
            <a:solidFill>
              <a:srgbClr val="CC3300"/>
            </a:solidFill>
            <a:ln w="38100">
              <a:noFill/>
              <a:round/>
              <a:headEnd/>
              <a:tailEnd/>
            </a:ln>
          </p:spPr>
          <p:txBody>
            <a:bodyPr wrap="none" anchor="ctr"/>
            <a:lstStyle/>
            <a:p>
              <a:endParaRPr lang="en-US"/>
            </a:p>
          </p:txBody>
        </p:sp>
        <p:sp>
          <p:nvSpPr>
            <p:cNvPr id="56341" name="Text Box 77"/>
            <p:cNvSpPr txBox="1">
              <a:spLocks noChangeArrowheads="1"/>
            </p:cNvSpPr>
            <p:nvPr/>
          </p:nvSpPr>
          <p:spPr bwMode="auto">
            <a:xfrm rot="4419589">
              <a:off x="3890" y="2695"/>
              <a:ext cx="664"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Hudaybiyah</a:t>
              </a:r>
            </a:p>
          </p:txBody>
        </p:sp>
        <p:sp>
          <p:nvSpPr>
            <p:cNvPr id="56342" name="Text Box 78"/>
            <p:cNvSpPr txBox="1">
              <a:spLocks noChangeArrowheads="1"/>
            </p:cNvSpPr>
            <p:nvPr/>
          </p:nvSpPr>
          <p:spPr bwMode="auto">
            <a:xfrm>
              <a:off x="4932" y="2926"/>
              <a:ext cx="427"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Arafah</a:t>
              </a:r>
            </a:p>
          </p:txBody>
        </p:sp>
        <p:sp>
          <p:nvSpPr>
            <p:cNvPr id="56343" name="Text Box 79"/>
            <p:cNvSpPr txBox="1">
              <a:spLocks noChangeArrowheads="1"/>
            </p:cNvSpPr>
            <p:nvPr/>
          </p:nvSpPr>
          <p:spPr bwMode="auto">
            <a:xfrm rot="2360524">
              <a:off x="4222" y="2412"/>
              <a:ext cx="497"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Tan'eem</a:t>
              </a:r>
            </a:p>
          </p:txBody>
        </p:sp>
        <p:sp>
          <p:nvSpPr>
            <p:cNvPr id="56344" name="Text Box 80"/>
            <p:cNvSpPr txBox="1">
              <a:spLocks noChangeArrowheads="1"/>
            </p:cNvSpPr>
            <p:nvPr/>
          </p:nvSpPr>
          <p:spPr bwMode="auto">
            <a:xfrm>
              <a:off x="4715" y="2383"/>
              <a:ext cx="460"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Ji'ranah</a:t>
              </a:r>
            </a:p>
          </p:txBody>
        </p:sp>
        <p:sp>
          <p:nvSpPr>
            <p:cNvPr id="56345" name="Text Box 81"/>
            <p:cNvSpPr txBox="1">
              <a:spLocks noChangeArrowheads="1"/>
            </p:cNvSpPr>
            <p:nvPr/>
          </p:nvSpPr>
          <p:spPr bwMode="auto">
            <a:xfrm rot="26309">
              <a:off x="4891" y="2577"/>
              <a:ext cx="440"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Nakhla</a:t>
              </a:r>
            </a:p>
          </p:txBody>
        </p:sp>
        <p:sp>
          <p:nvSpPr>
            <p:cNvPr id="56346" name="Text Box 82"/>
            <p:cNvSpPr txBox="1">
              <a:spLocks noChangeArrowheads="1"/>
            </p:cNvSpPr>
            <p:nvPr/>
          </p:nvSpPr>
          <p:spPr bwMode="auto">
            <a:xfrm>
              <a:off x="4344" y="3039"/>
              <a:ext cx="658" cy="197"/>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solidFill>
                    <a:schemeClr val="bg2"/>
                  </a:solidFill>
                </a:rPr>
                <a:t>Adhah</a:t>
              </a:r>
              <a:r>
                <a:rPr lang="en-US" sz="1600" b="0"/>
                <a:t> </a:t>
              </a:r>
              <a:r>
                <a:rPr lang="en-US" sz="1400" b="0">
                  <a:solidFill>
                    <a:schemeClr val="bg2"/>
                  </a:solidFill>
                </a:rPr>
                <a:t>Libn</a:t>
              </a:r>
            </a:p>
          </p:txBody>
        </p:sp>
        <p:sp>
          <p:nvSpPr>
            <p:cNvPr id="56347" name="Rectangle 84"/>
            <p:cNvSpPr>
              <a:spLocks noChangeArrowheads="1"/>
            </p:cNvSpPr>
            <p:nvPr/>
          </p:nvSpPr>
          <p:spPr bwMode="auto">
            <a:xfrm>
              <a:off x="4660" y="2784"/>
              <a:ext cx="30" cy="22"/>
            </a:xfrm>
            <a:prstGeom prst="rect">
              <a:avLst/>
            </a:prstGeom>
            <a:solidFill>
              <a:schemeClr val="bg2"/>
            </a:solidFill>
            <a:ln w="38100">
              <a:solidFill>
                <a:schemeClr val="tx2"/>
              </a:solidFill>
              <a:miter lim="800000"/>
              <a:headEnd/>
              <a:tailEnd/>
            </a:ln>
          </p:spPr>
          <p:txBody>
            <a:bodyPr wrap="none" anchor="ctr"/>
            <a:lstStyle/>
            <a:p>
              <a:endParaRPr lang="en-US"/>
            </a:p>
          </p:txBody>
        </p:sp>
        <p:sp>
          <p:nvSpPr>
            <p:cNvPr id="56348" name="Text Box 85"/>
            <p:cNvSpPr txBox="1">
              <a:spLocks noChangeArrowheads="1"/>
            </p:cNvSpPr>
            <p:nvPr/>
          </p:nvSpPr>
          <p:spPr bwMode="auto">
            <a:xfrm>
              <a:off x="4414" y="2829"/>
              <a:ext cx="520"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dirty="0">
                  <a:solidFill>
                    <a:srgbClr val="FFFF00"/>
                  </a:solidFill>
                </a:rPr>
                <a:t>Makkah</a:t>
              </a:r>
            </a:p>
          </p:txBody>
        </p:sp>
        <p:sp>
          <p:nvSpPr>
            <p:cNvPr id="56349" name="Text Box 91" descr="C:\Documents and Settings\obellal\My Documents\Hajj\Mina\New Bridge 1.jpg"/>
            <p:cNvSpPr txBox="1">
              <a:spLocks noChangeArrowheads="1"/>
            </p:cNvSpPr>
            <p:nvPr/>
          </p:nvSpPr>
          <p:spPr bwMode="auto">
            <a:xfrm>
              <a:off x="3892" y="1347"/>
              <a:ext cx="219" cy="219"/>
            </a:xfrm>
            <a:prstGeom prst="rect">
              <a:avLst/>
            </a:prstGeom>
            <a:noFill/>
            <a:ln w="28575">
              <a:noFill/>
              <a:miter lim="800000"/>
              <a:headEnd/>
              <a:tailEnd/>
            </a:ln>
          </p:spPr>
          <p:txBody>
            <a:bodyPr tIns="137160">
              <a:spAutoFit/>
            </a:bodyPr>
            <a:lstStyle/>
            <a:p>
              <a:r>
                <a:rPr lang="en-US">
                  <a:solidFill>
                    <a:schemeClr val="hlink"/>
                  </a:solidFill>
                  <a:latin typeface="Verdana" pitchFamily="34" charset="0"/>
                </a:rPr>
                <a:t>A</a:t>
              </a:r>
            </a:p>
          </p:txBody>
        </p:sp>
        <p:sp>
          <p:nvSpPr>
            <p:cNvPr id="56350" name="Text Box 92" descr="C:\Documents and Settings\obellal\My Documents\Hajj\Mina\New Bridge 1.jpg"/>
            <p:cNvSpPr txBox="1">
              <a:spLocks noChangeArrowheads="1"/>
            </p:cNvSpPr>
            <p:nvPr/>
          </p:nvSpPr>
          <p:spPr bwMode="auto">
            <a:xfrm>
              <a:off x="4461" y="1666"/>
              <a:ext cx="219" cy="219"/>
            </a:xfrm>
            <a:prstGeom prst="rect">
              <a:avLst/>
            </a:prstGeom>
            <a:noFill/>
            <a:ln w="28575">
              <a:noFill/>
              <a:miter lim="800000"/>
              <a:headEnd/>
              <a:tailEnd/>
            </a:ln>
          </p:spPr>
          <p:txBody>
            <a:bodyPr tIns="137160">
              <a:spAutoFit/>
            </a:bodyPr>
            <a:lstStyle/>
            <a:p>
              <a:r>
                <a:rPr lang="en-US">
                  <a:solidFill>
                    <a:schemeClr val="hlink"/>
                  </a:solidFill>
                  <a:latin typeface="Verdana" pitchFamily="34" charset="0"/>
                </a:rPr>
                <a:t>B</a:t>
              </a:r>
            </a:p>
          </p:txBody>
        </p:sp>
        <p:sp>
          <p:nvSpPr>
            <p:cNvPr id="56351" name="Text Box 93" descr="C:\Documents and Settings\obellal\My Documents\Hajj\Mina\New Bridge 1.jpg"/>
            <p:cNvSpPr txBox="1">
              <a:spLocks noChangeArrowheads="1"/>
            </p:cNvSpPr>
            <p:nvPr/>
          </p:nvSpPr>
          <p:spPr bwMode="auto">
            <a:xfrm>
              <a:off x="4689" y="2628"/>
              <a:ext cx="219" cy="219"/>
            </a:xfrm>
            <a:prstGeom prst="rect">
              <a:avLst/>
            </a:prstGeom>
            <a:noFill/>
            <a:ln w="28575">
              <a:noFill/>
              <a:miter lim="800000"/>
              <a:headEnd/>
              <a:tailEnd/>
            </a:ln>
          </p:spPr>
          <p:txBody>
            <a:bodyPr tIns="137160">
              <a:spAutoFit/>
            </a:bodyPr>
            <a:lstStyle/>
            <a:p>
              <a:r>
                <a:rPr lang="en-US">
                  <a:solidFill>
                    <a:schemeClr val="hlink"/>
                  </a:solidFill>
                  <a:latin typeface="Verdana" pitchFamily="34" charset="0"/>
                </a:rPr>
                <a:t>C</a:t>
              </a:r>
            </a:p>
          </p:txBody>
        </p:sp>
        <p:sp>
          <p:nvSpPr>
            <p:cNvPr id="56352" name="Text Box 94"/>
            <p:cNvSpPr txBox="1">
              <a:spLocks noChangeArrowheads="1"/>
            </p:cNvSpPr>
            <p:nvPr/>
          </p:nvSpPr>
          <p:spPr bwMode="auto">
            <a:xfrm>
              <a:off x="4530" y="1173"/>
              <a:ext cx="794" cy="179"/>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None/>
              </a:pPr>
              <a:r>
                <a:rPr lang="en-US" sz="1400" b="0"/>
                <a:t>Dhul-Hulayfah</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514">
                                            <p:txEl>
                                              <p:pRg st="0" end="0"/>
                                            </p:txEl>
                                          </p:spTgt>
                                        </p:tgtEl>
                                        <p:attrNameLst>
                                          <p:attrName>style.visibility</p:attrName>
                                        </p:attrNameLst>
                                      </p:cBhvr>
                                      <p:to>
                                        <p:strVal val="visible"/>
                                      </p:to>
                                    </p:set>
                                    <p:anim calcmode="lin" valueType="num">
                                      <p:cBhvr additive="base">
                                        <p:cTn id="7" dur="500" fill="hold"/>
                                        <p:tgtEl>
                                          <p:spTgt spid="1035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5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514">
                                            <p:txEl>
                                              <p:pRg st="1" end="1"/>
                                            </p:txEl>
                                          </p:spTgt>
                                        </p:tgtEl>
                                        <p:attrNameLst>
                                          <p:attrName>style.visibility</p:attrName>
                                        </p:attrNameLst>
                                      </p:cBhvr>
                                      <p:to>
                                        <p:strVal val="visible"/>
                                      </p:to>
                                    </p:set>
                                    <p:anim calcmode="lin" valueType="num">
                                      <p:cBhvr additive="base">
                                        <p:cTn id="13" dur="500" fill="hold"/>
                                        <p:tgtEl>
                                          <p:spTgt spid="1035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5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3514">
                                            <p:txEl>
                                              <p:pRg st="2" end="2"/>
                                            </p:txEl>
                                          </p:spTgt>
                                        </p:tgtEl>
                                        <p:attrNameLst>
                                          <p:attrName>style.visibility</p:attrName>
                                        </p:attrNameLst>
                                      </p:cBhvr>
                                      <p:to>
                                        <p:strVal val="visible"/>
                                      </p:to>
                                    </p:set>
                                    <p:anim calcmode="lin" valueType="num">
                                      <p:cBhvr additive="base">
                                        <p:cTn id="19" dur="500" fill="hold"/>
                                        <p:tgtEl>
                                          <p:spTgt spid="1035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5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3514">
                                            <p:txEl>
                                              <p:pRg st="3" end="3"/>
                                            </p:txEl>
                                          </p:spTgt>
                                        </p:tgtEl>
                                        <p:attrNameLst>
                                          <p:attrName>style.visibility</p:attrName>
                                        </p:attrNameLst>
                                      </p:cBhvr>
                                      <p:to>
                                        <p:strVal val="visible"/>
                                      </p:to>
                                    </p:set>
                                    <p:anim calcmode="lin" valueType="num">
                                      <p:cBhvr additive="base">
                                        <p:cTn id="25" dur="500" fill="hold"/>
                                        <p:tgtEl>
                                          <p:spTgt spid="1035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35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14"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551624BB-9379-493B-B7CE-844607D04F03}" type="slidenum">
              <a:rPr lang="en-US"/>
              <a:pPr/>
              <a:t>24</a:t>
            </a:fld>
            <a:endParaRPr lang="en-US"/>
          </a:p>
        </p:txBody>
      </p:sp>
      <p:sp>
        <p:nvSpPr>
          <p:cNvPr id="250882" name="Rectangle 2"/>
          <p:cNvSpPr>
            <a:spLocks noGrp="1" noChangeArrowheads="1"/>
          </p:cNvSpPr>
          <p:nvPr>
            <p:ph type="title"/>
          </p:nvPr>
        </p:nvSpPr>
        <p:spPr>
          <a:xfrm>
            <a:off x="685800" y="530225"/>
            <a:ext cx="7772400" cy="838200"/>
          </a:xfrm>
        </p:spPr>
        <p:txBody>
          <a:bodyPr/>
          <a:lstStyle/>
          <a:p>
            <a:pPr eaLnBrk="1" hangingPunct="1">
              <a:defRPr/>
            </a:pPr>
            <a:r>
              <a:rPr lang="en-US" dirty="0"/>
              <a:t>Contents of Part 2</a:t>
            </a:r>
            <a:br>
              <a:rPr lang="en-US" dirty="0"/>
            </a:br>
            <a:r>
              <a:rPr lang="en-US" sz="3200" dirty="0" err="1">
                <a:solidFill>
                  <a:srgbClr val="C00000"/>
                </a:solidFill>
              </a:rPr>
              <a:t>Umra</a:t>
            </a:r>
            <a:r>
              <a:rPr lang="en-US" sz="3200" dirty="0">
                <a:solidFill>
                  <a:srgbClr val="C00000"/>
                </a:solidFill>
              </a:rPr>
              <a:t> Step by Step</a:t>
            </a:r>
            <a:endParaRPr lang="en-US" dirty="0">
              <a:solidFill>
                <a:srgbClr val="C00000"/>
              </a:solidFill>
            </a:endParaRPr>
          </a:p>
        </p:txBody>
      </p:sp>
      <p:sp>
        <p:nvSpPr>
          <p:cNvPr id="250883" name="Rectangle 3"/>
          <p:cNvSpPr>
            <a:spLocks noGrp="1" noChangeArrowheads="1"/>
          </p:cNvSpPr>
          <p:nvPr>
            <p:ph type="body" idx="1"/>
          </p:nvPr>
        </p:nvSpPr>
        <p:spPr>
          <a:xfrm>
            <a:off x="685800" y="2130425"/>
            <a:ext cx="7772400" cy="3127375"/>
          </a:xfrm>
        </p:spPr>
        <p:txBody>
          <a:bodyPr/>
          <a:lstStyle/>
          <a:p>
            <a:pPr eaLnBrk="1" hangingPunct="1">
              <a:lnSpc>
                <a:spcPct val="120000"/>
              </a:lnSpc>
            </a:pPr>
            <a:r>
              <a:rPr lang="en-US" dirty="0" err="1">
                <a:solidFill>
                  <a:srgbClr val="FFC000"/>
                </a:solidFill>
                <a:effectLst>
                  <a:outerShdw blurRad="38100" dist="38100" dir="2700000" algn="tl">
                    <a:srgbClr val="000000">
                      <a:alpha val="43137"/>
                    </a:srgbClr>
                  </a:outerShdw>
                </a:effectLst>
              </a:rPr>
              <a:t>Umra</a:t>
            </a:r>
            <a:r>
              <a:rPr lang="en-US" dirty="0">
                <a:solidFill>
                  <a:srgbClr val="FFC000"/>
                </a:solidFill>
                <a:effectLst>
                  <a:outerShdw blurRad="38100" dist="38100" dir="2700000" algn="tl">
                    <a:srgbClr val="000000">
                      <a:alpha val="43137"/>
                    </a:srgbClr>
                  </a:outerShdw>
                </a:effectLst>
              </a:rPr>
              <a:t> </a:t>
            </a:r>
            <a:r>
              <a:rPr lang="en-US" dirty="0">
                <a:solidFill>
                  <a:srgbClr val="FFC000"/>
                </a:solidFill>
                <a:effectLst>
                  <a:outerShdw blurRad="38100" dist="38100" dir="2700000" algn="tl">
                    <a:srgbClr val="000000">
                      <a:alpha val="43137"/>
                    </a:srgbClr>
                  </a:outerShdw>
                </a:effectLst>
                <a:ea typeface="Times New Roman (Arabic)"/>
                <a:cs typeface="Times New Roman (Arabic)"/>
              </a:rPr>
              <a:t>S</a:t>
            </a:r>
            <a:r>
              <a:rPr lang="en-US" dirty="0">
                <a:solidFill>
                  <a:srgbClr val="FFC000"/>
                </a:solidFill>
                <a:effectLst>
                  <a:outerShdw blurRad="38100" dist="38100" dir="2700000" algn="tl">
                    <a:srgbClr val="000000">
                      <a:alpha val="43137"/>
                    </a:srgbClr>
                  </a:outerShdw>
                </a:effectLst>
              </a:rPr>
              <a:t>tep by Step</a:t>
            </a:r>
          </a:p>
          <a:p>
            <a:pPr lvl="1" eaLnBrk="1" hangingPunct="1">
              <a:lnSpc>
                <a:spcPct val="120000"/>
              </a:lnSpc>
            </a:pPr>
            <a:r>
              <a:rPr lang="en-US" dirty="0">
                <a:effectLst>
                  <a:outerShdw blurRad="38100" dist="38100" dir="2700000" algn="tl">
                    <a:srgbClr val="000000">
                      <a:alpha val="43137"/>
                    </a:srgbClr>
                  </a:outerShdw>
                </a:effectLst>
              </a:rPr>
              <a:t>Ihram &amp; </a:t>
            </a:r>
            <a:r>
              <a:rPr lang="en-US" dirty="0" err="1">
                <a:effectLst>
                  <a:outerShdw blurRad="38100" dist="38100" dir="2700000" algn="tl">
                    <a:srgbClr val="000000">
                      <a:alpha val="43137"/>
                    </a:srgbClr>
                  </a:outerShdw>
                </a:effectLst>
              </a:rPr>
              <a:t>Talbiyah</a:t>
            </a:r>
            <a:r>
              <a:rPr lang="en-US" dirty="0">
                <a:effectLst>
                  <a:outerShdw blurRad="38100" dist="38100" dir="2700000" algn="tl">
                    <a:srgbClr val="000000">
                      <a:alpha val="43137"/>
                    </a:srgbClr>
                  </a:outerShdw>
                </a:effectLst>
              </a:rPr>
              <a:t> </a:t>
            </a:r>
            <a:r>
              <a:rPr lang="ar-SA" dirty="0">
                <a:effectLst>
                  <a:outerShdw blurRad="38100" dist="38100" dir="2700000" algn="tl">
                    <a:srgbClr val="000000">
                      <a:alpha val="43137"/>
                    </a:srgbClr>
                  </a:outerShdw>
                </a:effectLst>
                <a:cs typeface="Times New Roman" pitchFamily="18" charset="0"/>
              </a:rPr>
              <a:t>الإحرام</a:t>
            </a:r>
            <a:r>
              <a:rPr lang="ar-SA" dirty="0">
                <a:effectLst>
                  <a:outerShdw blurRad="38100" dist="38100" dir="2700000" algn="tl">
                    <a:srgbClr val="000000">
                      <a:alpha val="43137"/>
                    </a:srgbClr>
                  </a:outerShdw>
                </a:effectLst>
                <a:ea typeface="Times New Roman (Arabic)"/>
                <a:cs typeface="Times New Roman (Arabic)"/>
              </a:rPr>
              <a:t> والتلبية - </a:t>
            </a:r>
            <a:endParaRPr lang="en-US" dirty="0">
              <a:effectLst>
                <a:outerShdw blurRad="38100" dist="38100" dir="2700000" algn="tl">
                  <a:srgbClr val="000000">
                    <a:alpha val="43137"/>
                  </a:srgbClr>
                </a:outerShdw>
              </a:effectLst>
              <a:ea typeface="Times New Roman (Arabic)"/>
              <a:cs typeface="Times New Roman (Arabic)"/>
            </a:endParaRPr>
          </a:p>
          <a:p>
            <a:pPr lvl="1" eaLnBrk="1" hangingPunct="1">
              <a:lnSpc>
                <a:spcPct val="120000"/>
              </a:lnSpc>
            </a:pPr>
            <a:r>
              <a:rPr lang="en-US" dirty="0" err="1">
                <a:effectLst>
                  <a:outerShdw blurRad="38100" dist="38100" dir="2700000" algn="tl">
                    <a:srgbClr val="000000">
                      <a:alpha val="43137"/>
                    </a:srgbClr>
                  </a:outerShdw>
                </a:effectLst>
              </a:rPr>
              <a:t>Tawaf</a:t>
            </a:r>
            <a:r>
              <a:rPr lang="ar-SA" dirty="0">
                <a:effectLst>
                  <a:outerShdw blurRad="38100" dist="38100" dir="2700000" algn="tl">
                    <a:srgbClr val="000000">
                      <a:alpha val="43137"/>
                    </a:srgbClr>
                  </a:outerShdw>
                </a:effectLst>
                <a:ea typeface="Times New Roman (Arabic)"/>
                <a:cs typeface="Times New Roman (Arabic)"/>
              </a:rPr>
              <a:t>الطواف - </a:t>
            </a:r>
            <a:endParaRPr lang="en-US" dirty="0">
              <a:effectLst>
                <a:outerShdw blurRad="38100" dist="38100" dir="2700000" algn="tl">
                  <a:srgbClr val="000000">
                    <a:alpha val="43137"/>
                  </a:srgbClr>
                </a:outerShdw>
              </a:effectLst>
              <a:ea typeface="Times New Roman (Arabic)"/>
              <a:cs typeface="Times New Roman (Arabic)"/>
            </a:endParaRPr>
          </a:p>
          <a:p>
            <a:pPr lvl="1" eaLnBrk="1" hangingPunct="1">
              <a:lnSpc>
                <a:spcPct val="120000"/>
              </a:lnSpc>
            </a:pPr>
            <a:r>
              <a:rPr lang="en-US" dirty="0" err="1">
                <a:effectLst>
                  <a:outerShdw blurRad="38100" dist="38100" dir="2700000" algn="tl">
                    <a:srgbClr val="000000">
                      <a:alpha val="43137"/>
                    </a:srgbClr>
                  </a:outerShdw>
                </a:effectLst>
              </a:rPr>
              <a:t>Sa’y</a:t>
            </a:r>
            <a:r>
              <a:rPr lang="en-US" dirty="0">
                <a:effectLst>
                  <a:outerShdw blurRad="38100" dist="38100" dir="2700000" algn="tl">
                    <a:srgbClr val="000000">
                      <a:alpha val="43137"/>
                    </a:srgbClr>
                  </a:outerShdw>
                </a:effectLst>
              </a:rPr>
              <a:t> between </a:t>
            </a:r>
            <a:r>
              <a:rPr lang="en-US" dirty="0" err="1">
                <a:effectLst>
                  <a:outerShdw blurRad="38100" dist="38100" dir="2700000" algn="tl">
                    <a:srgbClr val="000000">
                      <a:alpha val="43137"/>
                    </a:srgbClr>
                  </a:outerShdw>
                </a:effectLst>
              </a:rPr>
              <a:t>Safa</a:t>
            </a:r>
            <a:r>
              <a:rPr lang="en-US" dirty="0">
                <a:effectLst>
                  <a:outerShdw blurRad="38100" dist="38100" dir="2700000" algn="tl">
                    <a:srgbClr val="000000">
                      <a:alpha val="43137"/>
                    </a:srgbClr>
                  </a:outerShdw>
                </a:effectLst>
              </a:rPr>
              <a:t> and </a:t>
            </a:r>
            <a:r>
              <a:rPr lang="en-US" dirty="0" err="1">
                <a:effectLst>
                  <a:outerShdw blurRad="38100" dist="38100" dir="2700000" algn="tl">
                    <a:srgbClr val="000000">
                      <a:alpha val="43137"/>
                    </a:srgbClr>
                  </a:outerShdw>
                </a:effectLst>
              </a:rPr>
              <a:t>Marwa</a:t>
            </a:r>
            <a:r>
              <a:rPr lang="en-US" dirty="0">
                <a:effectLst>
                  <a:outerShdw blurRad="38100" dist="38100" dir="2700000" algn="tl">
                    <a:srgbClr val="000000">
                      <a:alpha val="43137"/>
                    </a:srgbClr>
                  </a:outerShdw>
                </a:effectLst>
              </a:rPr>
              <a:t> </a:t>
            </a:r>
            <a:r>
              <a:rPr lang="en-US" sz="1800" dirty="0">
                <a:effectLst>
                  <a:outerShdw blurRad="38100" dist="38100" dir="2700000" algn="tl">
                    <a:srgbClr val="000000">
                      <a:alpha val="43137"/>
                    </a:srgbClr>
                  </a:outerShdw>
                </a:effectLst>
              </a:rPr>
              <a:t>- </a:t>
            </a:r>
            <a:r>
              <a:rPr lang="ar-SA" sz="1800" dirty="0">
                <a:effectLst>
                  <a:outerShdw blurRad="38100" dist="38100" dir="2700000" algn="tl">
                    <a:srgbClr val="000000">
                      <a:alpha val="43137"/>
                    </a:srgbClr>
                  </a:outerShdw>
                </a:effectLst>
                <a:cs typeface="Times New Roman" pitchFamily="18" charset="0"/>
              </a:rPr>
              <a:t>السعي بين الصفا والمروة</a:t>
            </a:r>
            <a:endParaRPr lang="en-US" dirty="0">
              <a:effectLst>
                <a:outerShdw blurRad="38100" dist="38100" dir="2700000" algn="tl">
                  <a:srgbClr val="000000">
                    <a:alpha val="43137"/>
                  </a:srgbClr>
                </a:outerShdw>
              </a:effectLst>
            </a:endParaRPr>
          </a:p>
          <a:p>
            <a:pPr lvl="1" eaLnBrk="1" hangingPunct="1">
              <a:lnSpc>
                <a:spcPct val="120000"/>
              </a:lnSpc>
            </a:pPr>
            <a:r>
              <a:rPr lang="en-US" dirty="0" err="1">
                <a:effectLst>
                  <a:outerShdw blurRad="38100" dist="38100" dir="2700000" algn="tl">
                    <a:srgbClr val="000000">
                      <a:alpha val="43137"/>
                    </a:srgbClr>
                  </a:outerShdw>
                </a:effectLst>
              </a:rPr>
              <a:t>Halq</a:t>
            </a:r>
            <a:r>
              <a:rPr lang="en-US" dirty="0">
                <a:effectLst>
                  <a:outerShdw blurRad="38100" dist="38100" dir="2700000" algn="tl">
                    <a:srgbClr val="000000">
                      <a:alpha val="43137"/>
                    </a:srgbClr>
                  </a:outerShdw>
                </a:effectLst>
              </a:rPr>
              <a:t> or </a:t>
            </a:r>
            <a:r>
              <a:rPr lang="en-US" dirty="0" err="1">
                <a:effectLst>
                  <a:outerShdw blurRad="38100" dist="38100" dir="2700000" algn="tl">
                    <a:srgbClr val="000000">
                      <a:alpha val="43137"/>
                    </a:srgbClr>
                  </a:outerShdw>
                </a:effectLst>
              </a:rPr>
              <a:t>Taqseer</a:t>
            </a:r>
            <a:r>
              <a:rPr lang="en-US" dirty="0">
                <a:effectLst>
                  <a:outerShdw blurRad="38100" dist="38100" dir="2700000" algn="tl">
                    <a:srgbClr val="000000">
                      <a:alpha val="43137"/>
                    </a:srgbClr>
                  </a:outerShdw>
                </a:effectLst>
              </a:rPr>
              <a:t> (Shaving or Hair Cutting)</a:t>
            </a:r>
            <a:r>
              <a:rPr lang="en-US" sz="1800" dirty="0">
                <a:effectLst>
                  <a:outerShdw blurRad="38100" dist="38100" dir="2700000" algn="tl">
                    <a:srgbClr val="000000">
                      <a:alpha val="43137"/>
                    </a:srgbClr>
                  </a:outerShdw>
                </a:effectLst>
              </a:rPr>
              <a:t> - </a:t>
            </a:r>
            <a:r>
              <a:rPr lang="ar-SA" sz="1800" dirty="0">
                <a:effectLst>
                  <a:outerShdw blurRad="38100" dist="38100" dir="2700000" algn="tl">
                    <a:srgbClr val="000000">
                      <a:alpha val="43137"/>
                    </a:srgbClr>
                  </a:outerShdw>
                </a:effectLst>
                <a:cs typeface="Times New Roman" pitchFamily="18" charset="0"/>
              </a:rPr>
              <a:t>الحلق أو التقصير</a:t>
            </a:r>
            <a:endParaRPr lang="en-US" dirty="0">
              <a:effectLst>
                <a:outerShdw blurRad="38100" dist="38100" dir="2700000" algn="tl">
                  <a:srgbClr val="000000">
                    <a:alpha val="43137"/>
                  </a:srgbClr>
                </a:outerShdw>
              </a:effectLst>
            </a:endParaRPr>
          </a:p>
          <a:p>
            <a:pPr eaLnBrk="1" hangingPunct="1">
              <a:lnSpc>
                <a:spcPct val="120000"/>
              </a:lnSpc>
            </a:pPr>
            <a:r>
              <a:rPr lang="en-US" dirty="0">
                <a:solidFill>
                  <a:srgbClr val="FFC000"/>
                </a:solidFill>
                <a:effectLst>
                  <a:outerShdw blurRad="38100" dist="38100" dir="2700000" algn="tl">
                    <a:srgbClr val="000000">
                      <a:alpha val="43137"/>
                    </a:srgbClr>
                  </a:outerShdw>
                </a:effectLst>
              </a:rPr>
              <a:t>Stay in Makkah</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50883">
                                            <p:txEl>
                                              <p:pRg st="0" end="0"/>
                                            </p:txEl>
                                          </p:spTgt>
                                        </p:tgtEl>
                                        <p:attrNameLst>
                                          <p:attrName>style.visibility</p:attrName>
                                        </p:attrNameLst>
                                      </p:cBhvr>
                                      <p:to>
                                        <p:strVal val="visible"/>
                                      </p:to>
                                    </p:set>
                                    <p:anim calcmode="lin" valueType="num">
                                      <p:cBhvr additive="base">
                                        <p:cTn id="7" dur="500" fill="hold"/>
                                        <p:tgtEl>
                                          <p:spTgt spid="2508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508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50883">
                                            <p:txEl>
                                              <p:pRg st="1" end="1"/>
                                            </p:txEl>
                                          </p:spTgt>
                                        </p:tgtEl>
                                        <p:attrNameLst>
                                          <p:attrName>style.visibility</p:attrName>
                                        </p:attrNameLst>
                                      </p:cBhvr>
                                      <p:to>
                                        <p:strVal val="visible"/>
                                      </p:to>
                                    </p:set>
                                    <p:anim calcmode="lin" valueType="num">
                                      <p:cBhvr additive="base">
                                        <p:cTn id="11" dur="500" fill="hold"/>
                                        <p:tgtEl>
                                          <p:spTgt spid="2508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508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250883">
                                            <p:txEl>
                                              <p:pRg st="2" end="2"/>
                                            </p:txEl>
                                          </p:spTgt>
                                        </p:tgtEl>
                                        <p:attrNameLst>
                                          <p:attrName>style.visibility</p:attrName>
                                        </p:attrNameLst>
                                      </p:cBhvr>
                                      <p:to>
                                        <p:strVal val="visible"/>
                                      </p:to>
                                    </p:set>
                                    <p:anim calcmode="lin" valueType="num">
                                      <p:cBhvr additive="base">
                                        <p:cTn id="15" dur="500" fill="hold"/>
                                        <p:tgtEl>
                                          <p:spTgt spid="25088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5088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250883">
                                            <p:txEl>
                                              <p:pRg st="3" end="3"/>
                                            </p:txEl>
                                          </p:spTgt>
                                        </p:tgtEl>
                                        <p:attrNameLst>
                                          <p:attrName>style.visibility</p:attrName>
                                        </p:attrNameLst>
                                      </p:cBhvr>
                                      <p:to>
                                        <p:strVal val="visible"/>
                                      </p:to>
                                    </p:set>
                                    <p:anim calcmode="lin" valueType="num">
                                      <p:cBhvr additive="base">
                                        <p:cTn id="19" dur="500" fill="hold"/>
                                        <p:tgtEl>
                                          <p:spTgt spid="25088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5088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250883">
                                            <p:txEl>
                                              <p:pRg st="4" end="4"/>
                                            </p:txEl>
                                          </p:spTgt>
                                        </p:tgtEl>
                                        <p:attrNameLst>
                                          <p:attrName>style.visibility</p:attrName>
                                        </p:attrNameLst>
                                      </p:cBhvr>
                                      <p:to>
                                        <p:strVal val="visible"/>
                                      </p:to>
                                    </p:set>
                                    <p:anim calcmode="lin" valueType="num">
                                      <p:cBhvr additive="base">
                                        <p:cTn id="23" dur="500" fill="hold"/>
                                        <p:tgtEl>
                                          <p:spTgt spid="25088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508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grpId="0" nodeType="clickEffect">
                                  <p:stCondLst>
                                    <p:cond delay="0"/>
                                  </p:stCondLst>
                                  <p:childTnLst>
                                    <p:set>
                                      <p:cBhvr>
                                        <p:cTn id="28" dur="1" fill="hold">
                                          <p:stCondLst>
                                            <p:cond delay="0"/>
                                          </p:stCondLst>
                                        </p:cTn>
                                        <p:tgtEl>
                                          <p:spTgt spid="250883">
                                            <p:txEl>
                                              <p:pRg st="5" end="5"/>
                                            </p:txEl>
                                          </p:spTgt>
                                        </p:tgtEl>
                                        <p:attrNameLst>
                                          <p:attrName>style.visibility</p:attrName>
                                        </p:attrNameLst>
                                      </p:cBhvr>
                                      <p:to>
                                        <p:strVal val="visible"/>
                                      </p:to>
                                    </p:set>
                                    <p:anim calcmode="lin" valueType="num">
                                      <p:cBhvr additive="base">
                                        <p:cTn id="29" dur="500" fill="hold"/>
                                        <p:tgtEl>
                                          <p:spTgt spid="250883">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508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3A103B2B-BB1B-4503-A5E0-FF743590A1A6}" type="slidenum">
              <a:rPr lang="en-US"/>
              <a:pPr/>
              <a:t>25</a:t>
            </a:fld>
            <a:endParaRPr lang="en-US"/>
          </a:p>
        </p:txBody>
      </p:sp>
      <p:sp>
        <p:nvSpPr>
          <p:cNvPr id="475138" name="Rectangle 2"/>
          <p:cNvSpPr>
            <a:spLocks noGrp="1" noChangeArrowheads="1"/>
          </p:cNvSpPr>
          <p:nvPr>
            <p:ph type="title"/>
          </p:nvPr>
        </p:nvSpPr>
        <p:spPr>
          <a:xfrm>
            <a:off x="685800" y="669925"/>
            <a:ext cx="7772400" cy="838200"/>
          </a:xfrm>
        </p:spPr>
        <p:txBody>
          <a:bodyPr/>
          <a:lstStyle/>
          <a:p>
            <a:pPr eaLnBrk="1" hangingPunct="1">
              <a:defRPr/>
            </a:pPr>
            <a:r>
              <a:rPr lang="en-US"/>
              <a:t>Ihram for Umra (2)</a:t>
            </a:r>
            <a:endParaRPr lang="en-US">
              <a:cs typeface="Times New Roman" pitchFamily="18" charset="0"/>
            </a:endParaRPr>
          </a:p>
        </p:txBody>
      </p:sp>
      <p:sp>
        <p:nvSpPr>
          <p:cNvPr id="475139" name="Rectangle 3"/>
          <p:cNvSpPr>
            <a:spLocks noGrp="1" noChangeArrowheads="1"/>
          </p:cNvSpPr>
          <p:nvPr>
            <p:ph type="body" idx="1"/>
          </p:nvPr>
        </p:nvSpPr>
        <p:spPr>
          <a:xfrm>
            <a:off x="461963" y="2200275"/>
            <a:ext cx="8221662" cy="4198938"/>
          </a:xfrm>
        </p:spPr>
        <p:txBody>
          <a:bodyPr/>
          <a:lstStyle/>
          <a:p>
            <a:pPr eaLnBrk="1" hangingPunct="1"/>
            <a:r>
              <a:rPr lang="en-US" dirty="0">
                <a:effectLst>
                  <a:outerShdw blurRad="38100" dist="38100" dir="2700000" algn="tl">
                    <a:srgbClr val="000000">
                      <a:alpha val="43137"/>
                    </a:srgbClr>
                  </a:outerShdw>
                </a:effectLst>
              </a:rPr>
              <a:t>Preparation for Ihram</a:t>
            </a:r>
          </a:p>
          <a:p>
            <a:pPr lvl="1" eaLnBrk="1" hangingPunct="1"/>
            <a:r>
              <a:rPr lang="en-US" dirty="0">
                <a:effectLst>
                  <a:outerShdw blurRad="38100" dist="38100" dir="2700000" algn="tl">
                    <a:srgbClr val="000000">
                      <a:alpha val="43137"/>
                    </a:srgbClr>
                  </a:outerShdw>
                </a:effectLst>
              </a:rPr>
              <a:t>Clip moustache.</a:t>
            </a:r>
          </a:p>
          <a:p>
            <a:pPr lvl="1" eaLnBrk="1" hangingPunct="1"/>
            <a:r>
              <a:rPr lang="en-US" dirty="0">
                <a:effectLst>
                  <a:outerShdw blurRad="38100" dist="38100" dir="2700000" algn="tl">
                    <a:srgbClr val="000000">
                      <a:alpha val="43137"/>
                    </a:srgbClr>
                  </a:outerShdw>
                </a:effectLst>
              </a:rPr>
              <a:t>Clip nails; remove pubic and armpit hair.</a:t>
            </a:r>
          </a:p>
          <a:p>
            <a:pPr lvl="1" eaLnBrk="1" hangingPunct="1"/>
            <a:r>
              <a:rPr lang="en-US" dirty="0">
                <a:effectLst>
                  <a:outerShdw blurRad="38100" dist="38100" dir="2700000" algn="tl">
                    <a:srgbClr val="000000">
                      <a:alpha val="43137"/>
                    </a:srgbClr>
                  </a:outerShdw>
                </a:effectLst>
              </a:rPr>
              <a:t>Take a shower (</a:t>
            </a:r>
            <a:r>
              <a:rPr lang="en-US" dirty="0" err="1">
                <a:effectLst>
                  <a:outerShdw blurRad="38100" dist="38100" dir="2700000" algn="tl">
                    <a:srgbClr val="000000">
                      <a:alpha val="43137"/>
                    </a:srgbClr>
                  </a:outerShdw>
                </a:effectLst>
              </a:rPr>
              <a:t>Ghusl</a:t>
            </a:r>
            <a:r>
              <a:rPr lang="en-US" dirty="0">
                <a:effectLst>
                  <a:outerShdw blurRad="38100" dist="38100" dir="2700000" algn="tl">
                    <a:srgbClr val="000000">
                      <a:alpha val="43137"/>
                    </a:srgbClr>
                  </a:outerShdw>
                </a:effectLst>
              </a:rPr>
              <a:t>) for Ihram. This is a </a:t>
            </a:r>
            <a:r>
              <a:rPr lang="en-US" dirty="0" err="1">
                <a:effectLst>
                  <a:outerShdw blurRad="38100" dist="38100" dir="2700000" algn="tl">
                    <a:srgbClr val="000000">
                      <a:alpha val="43137"/>
                    </a:srgbClr>
                  </a:outerShdw>
                </a:effectLst>
              </a:rPr>
              <a:t>Sunnah</a:t>
            </a:r>
            <a:r>
              <a:rPr lang="en-US" dirty="0">
                <a:effectLst>
                  <a:outerShdw blurRad="38100" dist="38100" dir="2700000" algn="tl">
                    <a:srgbClr val="000000">
                      <a:alpha val="43137"/>
                    </a:srgbClr>
                  </a:outerShdw>
                </a:effectLst>
              </a:rPr>
              <a:t>.</a:t>
            </a:r>
          </a:p>
          <a:p>
            <a:pPr lvl="1" eaLnBrk="1" hangingPunct="1"/>
            <a:r>
              <a:rPr lang="en-US" dirty="0">
                <a:effectLst>
                  <a:outerShdw blurRad="38100" dist="38100" dir="2700000" algn="tl">
                    <a:srgbClr val="000000">
                      <a:alpha val="43137"/>
                    </a:srgbClr>
                  </a:outerShdw>
                </a:effectLst>
              </a:rPr>
              <a:t>Put perfume on your body (head, beard, …).</a:t>
            </a:r>
          </a:p>
          <a:p>
            <a:pPr lvl="1" eaLnBrk="1" hangingPunct="1"/>
            <a:r>
              <a:rPr lang="en-US" dirty="0">
                <a:effectLst>
                  <a:outerShdw blurRad="38100" dist="38100" dir="2700000" algn="tl">
                    <a:srgbClr val="000000">
                      <a:alpha val="43137"/>
                    </a:srgbClr>
                  </a:outerShdw>
                </a:effectLst>
              </a:rPr>
              <a:t>Put Ihram garments (</a:t>
            </a:r>
            <a:r>
              <a:rPr lang="en-US" dirty="0" err="1">
                <a:effectLst>
                  <a:outerShdw blurRad="38100" dist="38100" dir="2700000" algn="tl">
                    <a:srgbClr val="000000">
                      <a:alpha val="43137"/>
                    </a:srgbClr>
                  </a:outerShdw>
                </a:effectLst>
              </a:rPr>
              <a:t>Rida</a:t>
            </a:r>
            <a:r>
              <a:rPr lang="en-US" dirty="0">
                <a:effectLst>
                  <a:outerShdw blurRad="38100" dist="38100" dir="2700000" algn="tl">
                    <a:srgbClr val="000000">
                      <a:alpha val="43137"/>
                    </a:srgbClr>
                  </a:outerShdw>
                </a:effectLst>
              </a:rPr>
              <a:t>’ &amp; </a:t>
            </a:r>
            <a:r>
              <a:rPr lang="en-US" dirty="0" err="1">
                <a:effectLst>
                  <a:outerShdw blurRad="38100" dist="38100" dir="2700000" algn="tl">
                    <a:srgbClr val="000000">
                      <a:alpha val="43137"/>
                    </a:srgbClr>
                  </a:outerShdw>
                </a:effectLst>
              </a:rPr>
              <a:t>Ezar</a:t>
            </a:r>
            <a:r>
              <a:rPr lang="en-US"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cs typeface="Times New Roman" pitchFamily="18" charset="0"/>
              </a:rPr>
              <a:t>(</a:t>
            </a:r>
            <a:r>
              <a:rPr lang="ar-SA" dirty="0">
                <a:effectLst>
                  <a:outerShdw blurRad="38100" dist="38100" dir="2700000" algn="tl">
                    <a:srgbClr val="000000">
                      <a:alpha val="43137"/>
                    </a:srgbClr>
                  </a:outerShdw>
                </a:effectLst>
                <a:cs typeface="Times New Roman" pitchFamily="18" charset="0"/>
              </a:rPr>
              <a:t>رداء و إزار</a:t>
            </a:r>
            <a:r>
              <a:rPr lang="en-US" dirty="0">
                <a:effectLst>
                  <a:outerShdw blurRad="38100" dist="38100" dir="2700000" algn="tl">
                    <a:srgbClr val="000000">
                      <a:alpha val="43137"/>
                    </a:srgbClr>
                  </a:outerShdw>
                </a:effectLst>
                <a:cs typeface="Times New Roman" pitchFamily="18" charset="0"/>
              </a:rPr>
              <a:t>)</a:t>
            </a:r>
            <a:r>
              <a:rPr lang="en-US" dirty="0">
                <a:effectLst>
                  <a:outerShdw blurRad="38100" dist="38100" dir="2700000" algn="tl">
                    <a:srgbClr val="000000">
                      <a:alpha val="43137"/>
                    </a:srgbClr>
                  </a:outerShdw>
                </a:effectLst>
              </a:rPr>
              <a:t> – (Men only).</a:t>
            </a:r>
          </a:p>
          <a:p>
            <a:pPr lvl="1" eaLnBrk="1" hangingPunct="1"/>
            <a:r>
              <a:rPr lang="en-US" dirty="0">
                <a:effectLst>
                  <a:outerShdw blurRad="38100" dist="38100" dir="2700000" algn="tl">
                    <a:srgbClr val="000000">
                      <a:alpha val="43137"/>
                    </a:srgbClr>
                  </a:outerShdw>
                </a:effectLst>
              </a:rPr>
              <a:t>Pray two </a:t>
            </a:r>
            <a:r>
              <a:rPr lang="en-US" dirty="0" err="1">
                <a:effectLst>
                  <a:outerShdw blurRad="38100" dist="38100" dir="2700000" algn="tl">
                    <a:srgbClr val="000000">
                      <a:alpha val="43137"/>
                    </a:srgbClr>
                  </a:outerShdw>
                </a:effectLst>
              </a:rPr>
              <a:t>Rak’at</a:t>
            </a:r>
            <a:r>
              <a:rPr lang="en-US" dirty="0">
                <a:effectLst>
                  <a:outerShdw blurRad="38100" dist="38100" dir="2700000" algn="tl">
                    <a:srgbClr val="000000">
                      <a:alpha val="43137"/>
                    </a:srgbClr>
                  </a:outerShdw>
                </a:effectLst>
              </a:rPr>
              <a:t>, or a prescribed </a:t>
            </a:r>
            <a:r>
              <a:rPr lang="en-US" dirty="0" err="1">
                <a:effectLst>
                  <a:outerShdw blurRad="38100" dist="38100" dir="2700000" algn="tl">
                    <a:srgbClr val="000000">
                      <a:alpha val="43137"/>
                    </a:srgbClr>
                  </a:outerShdw>
                </a:effectLst>
              </a:rPr>
              <a:t>Salat</a:t>
            </a:r>
            <a:r>
              <a:rPr lang="en-US" dirty="0">
                <a:effectLst>
                  <a:outerShdw blurRad="38100" dist="38100" dir="2700000" algn="tl">
                    <a:srgbClr val="000000">
                      <a:alpha val="43137"/>
                    </a:srgbClr>
                  </a:outerShdw>
                </a:effectLst>
              </a:rPr>
              <a:t>, if it’s time for it. </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 calcmode="lin" valueType="num">
                                      <p:cBhvr additive="base">
                                        <p:cTn id="7" dur="500" fill="hold"/>
                                        <p:tgtEl>
                                          <p:spTgt spid="4751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5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75139">
                                            <p:txEl>
                                              <p:pRg st="1" end="1"/>
                                            </p:txEl>
                                          </p:spTgt>
                                        </p:tgtEl>
                                        <p:attrNameLst>
                                          <p:attrName>style.visibility</p:attrName>
                                        </p:attrNameLst>
                                      </p:cBhvr>
                                      <p:to>
                                        <p:strVal val="visible"/>
                                      </p:to>
                                    </p:set>
                                    <p:anim calcmode="lin" valueType="num">
                                      <p:cBhvr additive="base">
                                        <p:cTn id="13" dur="500" fill="hold"/>
                                        <p:tgtEl>
                                          <p:spTgt spid="47513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75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75139">
                                            <p:txEl>
                                              <p:pRg st="2" end="2"/>
                                            </p:txEl>
                                          </p:spTgt>
                                        </p:tgtEl>
                                        <p:attrNameLst>
                                          <p:attrName>style.visibility</p:attrName>
                                        </p:attrNameLst>
                                      </p:cBhvr>
                                      <p:to>
                                        <p:strVal val="visible"/>
                                      </p:to>
                                    </p:set>
                                    <p:anim calcmode="lin" valueType="num">
                                      <p:cBhvr additive="base">
                                        <p:cTn id="19" dur="500" fill="hold"/>
                                        <p:tgtEl>
                                          <p:spTgt spid="47513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75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75139">
                                            <p:txEl>
                                              <p:pRg st="3" end="3"/>
                                            </p:txEl>
                                          </p:spTgt>
                                        </p:tgtEl>
                                        <p:attrNameLst>
                                          <p:attrName>style.visibility</p:attrName>
                                        </p:attrNameLst>
                                      </p:cBhvr>
                                      <p:to>
                                        <p:strVal val="visible"/>
                                      </p:to>
                                    </p:set>
                                    <p:anim calcmode="lin" valueType="num">
                                      <p:cBhvr additive="base">
                                        <p:cTn id="25" dur="500" fill="hold"/>
                                        <p:tgtEl>
                                          <p:spTgt spid="47513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751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475139">
                                            <p:txEl>
                                              <p:pRg st="4" end="4"/>
                                            </p:txEl>
                                          </p:spTgt>
                                        </p:tgtEl>
                                        <p:attrNameLst>
                                          <p:attrName>style.visibility</p:attrName>
                                        </p:attrNameLst>
                                      </p:cBhvr>
                                      <p:to>
                                        <p:strVal val="visible"/>
                                      </p:to>
                                    </p:set>
                                    <p:anim calcmode="lin" valueType="num">
                                      <p:cBhvr additive="base">
                                        <p:cTn id="31" dur="500" fill="hold"/>
                                        <p:tgtEl>
                                          <p:spTgt spid="47513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751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475139">
                                            <p:txEl>
                                              <p:pRg st="5" end="5"/>
                                            </p:txEl>
                                          </p:spTgt>
                                        </p:tgtEl>
                                        <p:attrNameLst>
                                          <p:attrName>style.visibility</p:attrName>
                                        </p:attrNameLst>
                                      </p:cBhvr>
                                      <p:to>
                                        <p:strVal val="visible"/>
                                      </p:to>
                                    </p:set>
                                    <p:anim calcmode="lin" valueType="num">
                                      <p:cBhvr additive="base">
                                        <p:cTn id="37" dur="500" fill="hold"/>
                                        <p:tgtEl>
                                          <p:spTgt spid="475139">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751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475139">
                                            <p:txEl>
                                              <p:pRg st="6" end="6"/>
                                            </p:txEl>
                                          </p:spTgt>
                                        </p:tgtEl>
                                        <p:attrNameLst>
                                          <p:attrName>style.visibility</p:attrName>
                                        </p:attrNameLst>
                                      </p:cBhvr>
                                      <p:to>
                                        <p:strVal val="visible"/>
                                      </p:to>
                                    </p:set>
                                    <p:anim calcmode="lin" valueType="num">
                                      <p:cBhvr additive="base">
                                        <p:cTn id="43" dur="500" fill="hold"/>
                                        <p:tgtEl>
                                          <p:spTgt spid="475139">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7513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build="p" bldLvl="2"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4CC0AF81-E68E-4866-9D55-48E10B9EF612}" type="slidenum">
              <a:rPr lang="en-US"/>
              <a:pPr/>
              <a:t>26</a:t>
            </a:fld>
            <a:endParaRPr lang="en-US"/>
          </a:p>
        </p:txBody>
      </p:sp>
      <p:sp>
        <p:nvSpPr>
          <p:cNvPr id="218114" name="Rectangle 2"/>
          <p:cNvSpPr>
            <a:spLocks noGrp="1" noChangeArrowheads="1"/>
          </p:cNvSpPr>
          <p:nvPr>
            <p:ph type="title"/>
          </p:nvPr>
        </p:nvSpPr>
        <p:spPr>
          <a:xfrm>
            <a:off x="685800" y="530225"/>
            <a:ext cx="7772400" cy="838200"/>
          </a:xfrm>
        </p:spPr>
        <p:txBody>
          <a:bodyPr/>
          <a:lstStyle/>
          <a:p>
            <a:pPr eaLnBrk="1" hangingPunct="1">
              <a:defRPr/>
            </a:pPr>
            <a:r>
              <a:rPr lang="en-US"/>
              <a:t>Ihram for Umra (3)</a:t>
            </a:r>
            <a:endParaRPr lang="en-US">
              <a:cs typeface="Times New Roman" pitchFamily="18" charset="0"/>
            </a:endParaRPr>
          </a:p>
        </p:txBody>
      </p:sp>
      <p:sp>
        <p:nvSpPr>
          <p:cNvPr id="218115" name="Rectangle 3"/>
          <p:cNvSpPr>
            <a:spLocks noGrp="1" noChangeArrowheads="1"/>
          </p:cNvSpPr>
          <p:nvPr>
            <p:ph type="body" idx="1"/>
          </p:nvPr>
        </p:nvSpPr>
        <p:spPr>
          <a:xfrm>
            <a:off x="463550" y="1936750"/>
            <a:ext cx="8196263" cy="1771650"/>
          </a:xfrm>
        </p:spPr>
        <p:txBody>
          <a:bodyPr/>
          <a:lstStyle/>
          <a:p>
            <a:pPr eaLnBrk="1" hangingPunct="1">
              <a:buFont typeface="Wingdings" pitchFamily="2" charset="2"/>
              <a:buBlip>
                <a:blip r:embed="rId5"/>
              </a:buBlip>
            </a:pPr>
            <a:r>
              <a:rPr lang="en-US" b="1" dirty="0">
                <a:solidFill>
                  <a:schemeClr val="hlink"/>
                </a:solidFill>
                <a:effectLst>
                  <a:outerShdw blurRad="38100" dist="38100" dir="2700000" algn="tl">
                    <a:srgbClr val="000000">
                      <a:alpha val="43137"/>
                    </a:srgbClr>
                  </a:outerShdw>
                </a:effectLst>
              </a:rPr>
              <a:t>Note</a:t>
            </a:r>
            <a:r>
              <a:rPr lang="en-US" dirty="0">
                <a:effectLst>
                  <a:outerShdw blurRad="38100" dist="38100" dir="2700000" algn="tl">
                    <a:srgbClr val="000000">
                      <a:alpha val="43137"/>
                    </a:srgbClr>
                  </a:outerShdw>
                </a:effectLst>
              </a:rPr>
              <a:t>: Up to this point, all what you did is </a:t>
            </a:r>
            <a:r>
              <a:rPr lang="en-US" u="sng" dirty="0">
                <a:effectLst>
                  <a:outerShdw blurRad="38100" dist="38100" dir="2700000" algn="tl">
                    <a:srgbClr val="000000">
                      <a:alpha val="43137"/>
                    </a:srgbClr>
                  </a:outerShdw>
                </a:effectLst>
              </a:rPr>
              <a:t>preparation</a:t>
            </a:r>
            <a:r>
              <a:rPr lang="en-US" dirty="0">
                <a:effectLst>
                  <a:outerShdw blurRad="38100" dist="38100" dir="2700000" algn="tl">
                    <a:srgbClr val="000000">
                      <a:alpha val="43137"/>
                    </a:srgbClr>
                  </a:outerShdw>
                </a:effectLst>
              </a:rPr>
              <a:t> for Ihram.</a:t>
            </a:r>
          </a:p>
          <a:p>
            <a:pPr eaLnBrk="1" hangingPunct="1"/>
            <a:r>
              <a:rPr lang="en-US" dirty="0">
                <a:effectLst>
                  <a:outerShdw blurRad="38100" dist="38100" dir="2700000" algn="tl">
                    <a:srgbClr val="000000">
                      <a:alpha val="43137"/>
                    </a:srgbClr>
                  </a:outerShdw>
                </a:effectLst>
              </a:rPr>
              <a:t>Make the </a:t>
            </a:r>
            <a:r>
              <a:rPr lang="en-US" b="1" dirty="0">
                <a:solidFill>
                  <a:schemeClr val="folHlink"/>
                </a:solidFill>
                <a:effectLst>
                  <a:outerShdw blurRad="38100" dist="38100" dir="2700000" algn="tl">
                    <a:srgbClr val="000000">
                      <a:alpha val="43137"/>
                    </a:srgbClr>
                  </a:outerShdw>
                </a:effectLst>
              </a:rPr>
              <a:t>intention</a:t>
            </a:r>
            <a:r>
              <a:rPr lang="en-US" dirty="0">
                <a:effectLst>
                  <a:outerShdw blurRad="38100" dist="38100" dir="2700000" algn="tl">
                    <a:srgbClr val="000000">
                      <a:alpha val="43137"/>
                    </a:srgbClr>
                  </a:outerShdw>
                </a:effectLst>
              </a:rPr>
              <a:t> and say: </a:t>
            </a:r>
          </a:p>
        </p:txBody>
      </p:sp>
      <p:graphicFrame>
        <p:nvGraphicFramePr>
          <p:cNvPr id="218153" name="Group 41"/>
          <p:cNvGraphicFramePr>
            <a:graphicFrameLocks noGrp="1"/>
          </p:cNvGraphicFramePr>
          <p:nvPr/>
        </p:nvGraphicFramePr>
        <p:xfrm>
          <a:off x="1296988" y="3857625"/>
          <a:ext cx="6548437" cy="1016000"/>
        </p:xfrm>
        <a:graphic>
          <a:graphicData uri="http://schemas.openxmlformats.org/drawingml/2006/table">
            <a:tbl>
              <a:tblPr/>
              <a:tblGrid>
                <a:gridCol w="4041775">
                  <a:extLst>
                    <a:ext uri="{9D8B030D-6E8A-4147-A177-3AD203B41FA5}">
                      <a16:colId xmlns:a16="http://schemas.microsoft.com/office/drawing/2014/main" val="20000"/>
                    </a:ext>
                  </a:extLst>
                </a:gridCol>
                <a:gridCol w="2506662">
                  <a:extLst>
                    <a:ext uri="{9D8B030D-6E8A-4147-A177-3AD203B41FA5}">
                      <a16:colId xmlns:a16="http://schemas.microsoft.com/office/drawing/2014/main" val="20001"/>
                    </a:ext>
                  </a:extLst>
                </a:gridCol>
              </a:tblGrid>
              <a:tr h="1016000">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err="1">
                          <a:ln>
                            <a:noFill/>
                          </a:ln>
                          <a:solidFill>
                            <a:schemeClr val="tx1"/>
                          </a:solidFill>
                          <a:effectLst/>
                          <a:latin typeface="Comic Sans MS" pitchFamily="66" charset="0"/>
                        </a:rPr>
                        <a:t>Labbayka</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Allahumma</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Umra</a:t>
                      </a:r>
                      <a:endParaRPr kumimoji="0" lang="en-US" sz="1800" b="0" i="0" u="none" strike="noStrike" cap="none" normalizeH="0" baseline="0" dirty="0">
                        <a:ln>
                          <a:noFill/>
                        </a:ln>
                        <a:solidFill>
                          <a:schemeClr val="tx1"/>
                        </a:solidFill>
                        <a:effectLst/>
                        <a:latin typeface="Comic Sans MS" pitchFamily="66" charset="0"/>
                      </a:endParaRP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folHlink"/>
                          </a:solidFill>
                          <a:effectLst/>
                          <a:latin typeface="Arial Narrow" pitchFamily="34" charset="0"/>
                        </a:rPr>
                        <a:t>Here I am O Allah, (intending) </a:t>
                      </a:r>
                      <a:r>
                        <a:rPr kumimoji="0" lang="en-US" sz="1800" b="0" i="0" u="none" strike="noStrike" cap="none" normalizeH="0" baseline="0" dirty="0" err="1">
                          <a:ln>
                            <a:noFill/>
                          </a:ln>
                          <a:solidFill>
                            <a:schemeClr val="folHlink"/>
                          </a:solidFill>
                          <a:effectLst/>
                          <a:latin typeface="Arial Narrow" pitchFamily="34" charset="0"/>
                        </a:rPr>
                        <a:t>Umra</a:t>
                      </a:r>
                      <a:endParaRPr kumimoji="0" lang="en-US" sz="1800" b="0" i="0" u="none" strike="noStrike" cap="none" normalizeH="0" baseline="0" dirty="0">
                        <a:ln>
                          <a:noFill/>
                        </a:ln>
                        <a:solidFill>
                          <a:schemeClr val="folHlink"/>
                        </a:solidFill>
                        <a:effectLst/>
                        <a:latin typeface="Arial Narrow"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3200" b="0" i="0" u="none" strike="noStrike" cap="none" normalizeH="0" baseline="0" dirty="0">
                          <a:ln>
                            <a:noFill/>
                          </a:ln>
                          <a:solidFill>
                            <a:srgbClr val="FFFF00"/>
                          </a:solidFill>
                          <a:effectLst/>
                          <a:latin typeface="Simplified Arabic" pitchFamily="2" charset="-78"/>
                          <a:cs typeface="Traditional Arabic" pitchFamily="2" charset="-78"/>
                        </a:rPr>
                        <a:t>لبيك اللهم عمرة</a:t>
                      </a:r>
                      <a:endParaRPr kumimoji="0" lang="en-US" sz="3200" b="0" i="0" u="none" strike="noStrike" cap="none" normalizeH="0" baseline="0" dirty="0">
                        <a:ln>
                          <a:noFill/>
                        </a:ln>
                        <a:solidFill>
                          <a:srgbClr val="FFFF00"/>
                        </a:solidFill>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18142" name="Text Box 30"/>
          <p:cNvSpPr txBox="1">
            <a:spLocks noChangeArrowheads="1"/>
          </p:cNvSpPr>
          <p:nvPr/>
        </p:nvSpPr>
        <p:spPr bwMode="auto">
          <a:xfrm>
            <a:off x="3884993" y="5386388"/>
            <a:ext cx="459613" cy="424732"/>
          </a:xfrm>
          <a:prstGeom prst="rect">
            <a:avLst/>
          </a:prstGeom>
          <a:noFill/>
          <a:ln w="38100">
            <a:noFill/>
            <a:miter lim="800000"/>
            <a:headEnd/>
            <a:tailEnd/>
          </a:ln>
        </p:spPr>
        <p:txBody>
          <a:bodyPr wrap="none">
            <a:spAutoFit/>
          </a:bodyPr>
          <a:lstStyle/>
          <a:p>
            <a:pPr>
              <a:lnSpc>
                <a:spcPct val="90000"/>
              </a:lnSpc>
              <a:buClr>
                <a:schemeClr val="accent2"/>
              </a:buClr>
              <a:buSzPct val="80000"/>
              <a:buFont typeface="Wingdings" pitchFamily="2" charset="2"/>
              <a:buBlip>
                <a:blip r:embed="rId5"/>
              </a:buBlip>
            </a:pPr>
            <a:r>
              <a:rPr lang="en-US" sz="2400" dirty="0">
                <a:solidFill>
                  <a:schemeClr val="hlink"/>
                </a:solidFill>
              </a:rPr>
              <a:t>!</a:t>
            </a:r>
          </a:p>
        </p:txBody>
      </p:sp>
      <p:pic>
        <p:nvPicPr>
          <p:cNvPr id="218148" name="Picture 36">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cstate="print"/>
          <a:srcRect/>
          <a:stretch>
            <a:fillRect/>
          </a:stretch>
        </p:blipFill>
        <p:spPr bwMode="auto">
          <a:xfrm>
            <a:off x="5519197" y="4238625"/>
            <a:ext cx="304800" cy="304800"/>
          </a:xfrm>
          <a:prstGeom prst="rect">
            <a:avLst/>
          </a:prstGeom>
          <a:noFill/>
          <a:ln w="9525">
            <a:noFill/>
            <a:miter lim="800000"/>
            <a:headEnd/>
            <a:tailEnd/>
          </a:ln>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 calcmode="lin" valueType="num">
                                      <p:cBhvr additive="base">
                                        <p:cTn id="7" dur="500" fill="hold"/>
                                        <p:tgtEl>
                                          <p:spTgt spid="218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8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8115">
                                            <p:txEl>
                                              <p:pRg st="1" end="1"/>
                                            </p:txEl>
                                          </p:spTgt>
                                        </p:tgtEl>
                                        <p:attrNameLst>
                                          <p:attrName>style.visibility</p:attrName>
                                        </p:attrNameLst>
                                      </p:cBhvr>
                                      <p:to>
                                        <p:strVal val="visible"/>
                                      </p:to>
                                    </p:set>
                                    <p:anim calcmode="lin" valueType="num">
                                      <p:cBhvr additive="base">
                                        <p:cTn id="13" dur="500" fill="hold"/>
                                        <p:tgtEl>
                                          <p:spTgt spid="218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8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218153"/>
                                        </p:tgtEl>
                                        <p:attrNameLst>
                                          <p:attrName>style.visibility</p:attrName>
                                        </p:attrNameLst>
                                      </p:cBhvr>
                                      <p:to>
                                        <p:strVal val="visible"/>
                                      </p:to>
                                    </p:set>
                                    <p:anim calcmode="lin" valueType="num">
                                      <p:cBhvr additive="base">
                                        <p:cTn id="19" dur="500" fill="hold"/>
                                        <p:tgtEl>
                                          <p:spTgt spid="218153"/>
                                        </p:tgtEl>
                                        <p:attrNameLst>
                                          <p:attrName>ppt_x</p:attrName>
                                        </p:attrNameLst>
                                      </p:cBhvr>
                                      <p:tavLst>
                                        <p:tav tm="0">
                                          <p:val>
                                            <p:strVal val="1+#ppt_w/2"/>
                                          </p:val>
                                        </p:tav>
                                        <p:tav tm="100000">
                                          <p:val>
                                            <p:strVal val="#ppt_x"/>
                                          </p:val>
                                        </p:tav>
                                      </p:tavLst>
                                    </p:anim>
                                    <p:anim calcmode="lin" valueType="num">
                                      <p:cBhvr additive="base">
                                        <p:cTn id="20" dur="500" fill="hold"/>
                                        <p:tgtEl>
                                          <p:spTgt spid="2181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2181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grpId="0" nodeType="clickEffect">
                                  <p:stCondLst>
                                    <p:cond delay="0"/>
                                  </p:stCondLst>
                                  <p:iterate type="wd">
                                    <p:tmPct val="100000"/>
                                  </p:iterate>
                                  <p:childTnLst>
                                    <p:set>
                                      <p:cBhvr>
                                        <p:cTn id="28" dur="1" fill="hold">
                                          <p:stCondLst>
                                            <p:cond delay="0"/>
                                          </p:stCondLst>
                                        </p:cTn>
                                        <p:tgtEl>
                                          <p:spTgt spid="218142"/>
                                        </p:tgtEl>
                                        <p:attrNameLst>
                                          <p:attrName>style.visibility</p:attrName>
                                        </p:attrNameLst>
                                      </p:cBhvr>
                                      <p:to>
                                        <p:strVal val="visible"/>
                                      </p:to>
                                    </p:set>
                                    <p:anim calcmode="lin" valueType="num">
                                      <p:cBhvr additive="base">
                                        <p:cTn id="29" dur="300" fill="hold"/>
                                        <p:tgtEl>
                                          <p:spTgt spid="218142"/>
                                        </p:tgtEl>
                                        <p:attrNameLst>
                                          <p:attrName>ppt_x</p:attrName>
                                        </p:attrNameLst>
                                      </p:cBhvr>
                                      <p:tavLst>
                                        <p:tav tm="0">
                                          <p:val>
                                            <p:strVal val="1+#ppt_w/2"/>
                                          </p:val>
                                        </p:tav>
                                        <p:tav tm="100000">
                                          <p:val>
                                            <p:strVal val="#ppt_x"/>
                                          </p:val>
                                        </p:tav>
                                      </p:tavLst>
                                    </p:anim>
                                    <p:anim calcmode="lin" valueType="num">
                                      <p:cBhvr additive="base">
                                        <p:cTn id="30" dur="300" fill="hold"/>
                                        <p:tgtEl>
                                          <p:spTgt spid="218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build="p" autoUpdateAnimBg="0"/>
      <p:bldP spid="21814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p:spPr>
        <p:txBody>
          <a:bodyPr/>
          <a:lstStyle/>
          <a:p>
            <a:fld id="{16CD7809-A036-466A-9B9F-F0744CD4A0F7}" type="slidenum">
              <a:rPr lang="en-US"/>
              <a:pPr/>
              <a:t>27</a:t>
            </a:fld>
            <a:endParaRPr lang="en-US"/>
          </a:p>
        </p:txBody>
      </p:sp>
      <p:sp>
        <p:nvSpPr>
          <p:cNvPr id="105474" name="Rectangle 2"/>
          <p:cNvSpPr>
            <a:spLocks noGrp="1" noChangeArrowheads="1"/>
          </p:cNvSpPr>
          <p:nvPr>
            <p:ph type="title"/>
          </p:nvPr>
        </p:nvSpPr>
        <p:spPr>
          <a:xfrm>
            <a:off x="685800" y="669925"/>
            <a:ext cx="7772400" cy="838200"/>
          </a:xfrm>
        </p:spPr>
        <p:txBody>
          <a:bodyPr/>
          <a:lstStyle/>
          <a:p>
            <a:pPr eaLnBrk="1" hangingPunct="1">
              <a:defRPr/>
            </a:pPr>
            <a:r>
              <a:rPr lang="en-US"/>
              <a:t>Talbiyah (1)</a:t>
            </a:r>
            <a:endParaRPr lang="en-US">
              <a:cs typeface="Times New Roman" pitchFamily="18" charset="0"/>
            </a:endParaRPr>
          </a:p>
        </p:txBody>
      </p:sp>
      <p:sp>
        <p:nvSpPr>
          <p:cNvPr id="105475" name="Rectangle 3"/>
          <p:cNvSpPr>
            <a:spLocks noGrp="1" noChangeArrowheads="1"/>
          </p:cNvSpPr>
          <p:nvPr>
            <p:ph type="body" idx="1"/>
          </p:nvPr>
        </p:nvSpPr>
        <p:spPr>
          <a:xfrm>
            <a:off x="527050" y="1984375"/>
            <a:ext cx="8077200" cy="838200"/>
          </a:xfrm>
        </p:spPr>
        <p:txBody>
          <a:bodyPr/>
          <a:lstStyle/>
          <a:p>
            <a:pPr eaLnBrk="1" hangingPunct="1"/>
            <a:r>
              <a:rPr lang="en-US" dirty="0">
                <a:effectLst>
                  <a:outerShdw blurRad="38100" dist="38100" dir="2700000" algn="tl">
                    <a:srgbClr val="000000">
                      <a:alpha val="43137"/>
                    </a:srgbClr>
                  </a:outerShdw>
                </a:effectLst>
              </a:rPr>
              <a:t>After intention is made, recite </a:t>
            </a:r>
            <a:r>
              <a:rPr lang="en-US" dirty="0" err="1">
                <a:effectLst>
                  <a:outerShdw blurRad="38100" dist="38100" dir="2700000" algn="tl">
                    <a:srgbClr val="000000">
                      <a:alpha val="43137"/>
                    </a:srgbClr>
                  </a:outerShdw>
                </a:effectLst>
              </a:rPr>
              <a:t>Talbiyah</a:t>
            </a:r>
            <a:r>
              <a:rPr lang="en-US" dirty="0">
                <a:effectLst>
                  <a:outerShdw blurRad="38100" dist="38100" dir="2700000" algn="tl">
                    <a:srgbClr val="000000">
                      <a:alpha val="43137"/>
                    </a:srgbClr>
                  </a:outerShdw>
                </a:effectLst>
              </a:rPr>
              <a:t> aloud: </a:t>
            </a:r>
            <a:endParaRPr lang="en-US" sz="2000" dirty="0">
              <a:effectLst>
                <a:outerShdw blurRad="38100" dist="38100" dir="2700000" algn="tl">
                  <a:srgbClr val="000000">
                    <a:alpha val="43137"/>
                  </a:srgbClr>
                </a:outerShdw>
              </a:effectLst>
            </a:endParaRPr>
          </a:p>
        </p:txBody>
      </p:sp>
      <p:graphicFrame>
        <p:nvGraphicFramePr>
          <p:cNvPr id="105516" name="Group 44"/>
          <p:cNvGraphicFramePr>
            <a:graphicFrameLocks noGrp="1"/>
          </p:cNvGraphicFramePr>
          <p:nvPr/>
        </p:nvGraphicFramePr>
        <p:xfrm>
          <a:off x="559158" y="2390864"/>
          <a:ext cx="8077200" cy="2889474"/>
        </p:xfrm>
        <a:graphic>
          <a:graphicData uri="http://schemas.openxmlformats.org/drawingml/2006/table">
            <a:tbl>
              <a:tblPr/>
              <a:tblGrid>
                <a:gridCol w="4038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2889474">
                <a:tc>
                  <a:txBody>
                    <a:bodyPr/>
                    <a:lstStyle/>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Labbaika-llaahumma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labbaik</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labbaika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shareeka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laka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labbaik</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inna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-l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hamda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-n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ni'mata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laka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-l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mulk</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shareeka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lak</a:t>
                      </a: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endPar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endParaRP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20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Here I am O Allah, here I am. Here I am, there is no partner with You, here I am. Verily all praise is for You, and every bounty is from You, and all dominion is Yours - You have no partner.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32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لبيك اللهم لبيك</a:t>
                      </a:r>
                      <a:r>
                        <a:rPr kumimoji="0" lang="ar-SY" sz="32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a:t>
                      </a:r>
                      <a:r>
                        <a:rPr kumimoji="0" lang="ar-SA" sz="32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 لبيك لا شريك لك لبيك</a:t>
                      </a:r>
                      <a:r>
                        <a:rPr kumimoji="0" lang="ar-SY" sz="32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a:t>
                      </a:r>
                      <a:r>
                        <a:rPr kumimoji="0" lang="ar-SA" sz="32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 إن الحمد والنعمة لك والملك</a:t>
                      </a:r>
                      <a:r>
                        <a:rPr kumimoji="0" lang="ar-SY" sz="32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a:t>
                      </a:r>
                      <a:r>
                        <a:rPr kumimoji="0" lang="ar-SA" sz="32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 لا شريك لك</a:t>
                      </a:r>
                      <a:endParaRPr kumimoji="0" lang="en-US" sz="36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05506" name="Picture 34">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5638800" y="5029200"/>
            <a:ext cx="304800" cy="304800"/>
          </a:xfrm>
          <a:prstGeom prst="rect">
            <a:avLst/>
          </a:prstGeom>
          <a:noFill/>
          <a:ln w="9525">
            <a:noFill/>
            <a:miter lim="800000"/>
            <a:headEnd/>
            <a:tailEnd/>
          </a:ln>
        </p:spPr>
      </p:pic>
      <p:sp>
        <p:nvSpPr>
          <p:cNvPr id="7" name="Rectangle 6"/>
          <p:cNvSpPr/>
          <p:nvPr/>
        </p:nvSpPr>
        <p:spPr>
          <a:xfrm rot="10800000" flipV="1">
            <a:off x="1027067" y="5490095"/>
            <a:ext cx="4204997" cy="258532"/>
          </a:xfrm>
          <a:prstGeom prst="rect">
            <a:avLst/>
          </a:prstGeom>
        </p:spPr>
        <p:txBody>
          <a:bodyPr wrap="square">
            <a:spAutoFit/>
          </a:bodyPr>
          <a:lstStyle/>
          <a:p>
            <a:r>
              <a:rPr lang="en-US" b="0" dirty="0"/>
              <a:t> From this point you are in a state of Ihram </a:t>
            </a:r>
            <a:endParaRPr lang="en-US" dirty="0"/>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 calcmode="lin" valueType="num">
                                      <p:cBhvr additive="base">
                                        <p:cTn id="7" dur="500" fill="hold"/>
                                        <p:tgtEl>
                                          <p:spTgt spid="10547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54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05516"/>
                                        </p:tgtEl>
                                        <p:attrNameLst>
                                          <p:attrName>style.visibility</p:attrName>
                                        </p:attrNameLst>
                                      </p:cBhvr>
                                      <p:to>
                                        <p:strVal val="visible"/>
                                      </p:to>
                                    </p:set>
                                    <p:animEffect transition="in" filter="dissolve">
                                      <p:cBhvr>
                                        <p:cTn id="13" dur="500"/>
                                        <p:tgtEl>
                                          <p:spTgt spid="105516"/>
                                        </p:tgtEl>
                                      </p:cBhvr>
                                    </p:animEffect>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105506"/>
                                        </p:tgtEl>
                                        <p:attrNameLst>
                                          <p:attrName>style.visibility</p:attrName>
                                        </p:attrNameLst>
                                      </p:cBhvr>
                                      <p:to>
                                        <p:strVal val="visible"/>
                                      </p:to>
                                    </p:set>
                                    <p:anim calcmode="lin" valueType="num">
                                      <p:cBhvr>
                                        <p:cTn id="18" dur="500" fill="hold"/>
                                        <p:tgtEl>
                                          <p:spTgt spid="105506"/>
                                        </p:tgtEl>
                                        <p:attrNameLst>
                                          <p:attrName>ppt_w</p:attrName>
                                        </p:attrNameLst>
                                      </p:cBhvr>
                                      <p:tavLst>
                                        <p:tav tm="0">
                                          <p:val>
                                            <p:fltVal val="0"/>
                                          </p:val>
                                        </p:tav>
                                        <p:tav tm="100000">
                                          <p:val>
                                            <p:strVal val="#ppt_w"/>
                                          </p:val>
                                        </p:tav>
                                      </p:tavLst>
                                    </p:anim>
                                    <p:anim calcmode="lin" valueType="num">
                                      <p:cBhvr>
                                        <p:cTn id="19" dur="500" fill="hold"/>
                                        <p:tgtEl>
                                          <p:spTgt spid="10550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D43D3748-FDD5-4179-9ED0-7F59CC8F2A71}" type="slidenum">
              <a:rPr lang="en-US"/>
              <a:pPr/>
              <a:t>28</a:t>
            </a:fld>
            <a:endParaRPr lang="en-US"/>
          </a:p>
        </p:txBody>
      </p:sp>
      <p:sp>
        <p:nvSpPr>
          <p:cNvPr id="222210" name="Rectangle 2"/>
          <p:cNvSpPr>
            <a:spLocks noGrp="1" noChangeArrowheads="1"/>
          </p:cNvSpPr>
          <p:nvPr>
            <p:ph type="title"/>
          </p:nvPr>
        </p:nvSpPr>
        <p:spPr>
          <a:xfrm>
            <a:off x="685800" y="711200"/>
            <a:ext cx="7772400" cy="838200"/>
          </a:xfrm>
        </p:spPr>
        <p:txBody>
          <a:bodyPr/>
          <a:lstStyle/>
          <a:p>
            <a:pPr eaLnBrk="1" hangingPunct="1">
              <a:defRPr/>
            </a:pPr>
            <a:r>
              <a:rPr lang="en-US"/>
              <a:t>Talbiyah (2)</a:t>
            </a:r>
            <a:endParaRPr lang="en-US">
              <a:cs typeface="Times New Roman" pitchFamily="18" charset="0"/>
            </a:endParaRPr>
          </a:p>
        </p:txBody>
      </p:sp>
      <p:sp>
        <p:nvSpPr>
          <p:cNvPr id="222211" name="Rectangle 3"/>
          <p:cNvSpPr>
            <a:spLocks noGrp="1" noChangeArrowheads="1"/>
          </p:cNvSpPr>
          <p:nvPr>
            <p:ph type="body" idx="1"/>
          </p:nvPr>
        </p:nvSpPr>
        <p:spPr>
          <a:xfrm>
            <a:off x="533400" y="2025650"/>
            <a:ext cx="8077200" cy="4648200"/>
          </a:xfrm>
        </p:spPr>
        <p:txBody>
          <a:bodyPr/>
          <a:lstStyle/>
          <a:p>
            <a:pPr eaLnBrk="1" hangingPunct="1"/>
            <a:r>
              <a:rPr lang="en-US">
                <a:effectLst>
                  <a:outerShdw blurRad="38100" dist="38100" dir="2700000" algn="tl">
                    <a:srgbClr val="000000">
                      <a:alpha val="43137"/>
                    </a:srgbClr>
                  </a:outerShdw>
                </a:effectLst>
              </a:rPr>
              <a:t>Talbiyah should be continued until you see the Ka’bah (or until the Ramy of the largest Jamrah in the case of Hajj). </a:t>
            </a:r>
          </a:p>
          <a:p>
            <a:pPr eaLnBrk="1" hangingPunct="1"/>
            <a:r>
              <a:rPr lang="en-US">
                <a:effectLst>
                  <a:outerShdw blurRad="38100" dist="38100" dir="2700000" algn="tl">
                    <a:srgbClr val="000000">
                      <a:alpha val="43137"/>
                    </a:srgbClr>
                  </a:outerShdw>
                </a:effectLst>
              </a:rPr>
              <a:t>Make Talbiyah especially:</a:t>
            </a:r>
          </a:p>
          <a:p>
            <a:pPr lvl="1" eaLnBrk="1" hangingPunct="1"/>
            <a:r>
              <a:rPr lang="en-US">
                <a:effectLst>
                  <a:outerShdw blurRad="38100" dist="38100" dir="2700000" algn="tl">
                    <a:srgbClr val="000000">
                      <a:alpha val="43137"/>
                    </a:srgbClr>
                  </a:outerShdw>
                </a:effectLst>
              </a:rPr>
              <a:t> while descending or ascending during travel,</a:t>
            </a:r>
          </a:p>
          <a:p>
            <a:pPr lvl="1" eaLnBrk="1" hangingPunct="1"/>
            <a:r>
              <a:rPr lang="en-US">
                <a:effectLst>
                  <a:outerShdw blurRad="38100" dist="38100" dir="2700000" algn="tl">
                    <a:srgbClr val="000000">
                      <a:alpha val="43137"/>
                    </a:srgbClr>
                  </a:outerShdw>
                </a:effectLst>
              </a:rPr>
              <a:t> joining a party of people,</a:t>
            </a:r>
          </a:p>
          <a:p>
            <a:pPr lvl="1" eaLnBrk="1" hangingPunct="1"/>
            <a:r>
              <a:rPr lang="en-US">
                <a:effectLst>
                  <a:outerShdw blurRad="38100" dist="38100" dir="2700000" algn="tl">
                    <a:srgbClr val="000000">
                      <a:alpha val="43137"/>
                    </a:srgbClr>
                  </a:outerShdw>
                </a:effectLst>
              </a:rPr>
              <a:t> after every Salat,</a:t>
            </a:r>
          </a:p>
          <a:p>
            <a:pPr lvl="1" eaLnBrk="1" hangingPunct="1"/>
            <a:r>
              <a:rPr lang="en-US">
                <a:effectLst>
                  <a:outerShdw blurRad="38100" dist="38100" dir="2700000" algn="tl">
                    <a:srgbClr val="000000">
                      <a:alpha val="43137"/>
                    </a:srgbClr>
                  </a:outerShdw>
                </a:effectLst>
              </a:rPr>
              <a:t> and in the morning and evening</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22211">
                                            <p:txEl>
                                              <p:pRg st="0" end="0"/>
                                            </p:txEl>
                                          </p:spTgt>
                                        </p:tgtEl>
                                        <p:attrNameLst>
                                          <p:attrName>style.visibility</p:attrName>
                                        </p:attrNameLst>
                                      </p:cBhvr>
                                      <p:to>
                                        <p:strVal val="visible"/>
                                      </p:to>
                                    </p:set>
                                    <p:anim calcmode="lin" valueType="num">
                                      <p:cBhvr additive="base">
                                        <p:cTn id="7" dur="500" fill="hold"/>
                                        <p:tgtEl>
                                          <p:spTgt spid="2222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222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22211">
                                            <p:txEl>
                                              <p:pRg st="1" end="1"/>
                                            </p:txEl>
                                          </p:spTgt>
                                        </p:tgtEl>
                                        <p:attrNameLst>
                                          <p:attrName>style.visibility</p:attrName>
                                        </p:attrNameLst>
                                      </p:cBhvr>
                                      <p:to>
                                        <p:strVal val="visible"/>
                                      </p:to>
                                    </p:set>
                                    <p:anim calcmode="lin" valueType="num">
                                      <p:cBhvr additive="base">
                                        <p:cTn id="13" dur="500" fill="hold"/>
                                        <p:tgtEl>
                                          <p:spTgt spid="22221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222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22211">
                                            <p:txEl>
                                              <p:pRg st="2" end="2"/>
                                            </p:txEl>
                                          </p:spTgt>
                                        </p:tgtEl>
                                        <p:attrNameLst>
                                          <p:attrName>style.visibility</p:attrName>
                                        </p:attrNameLst>
                                      </p:cBhvr>
                                      <p:to>
                                        <p:strVal val="visible"/>
                                      </p:to>
                                    </p:set>
                                    <p:anim calcmode="lin" valueType="num">
                                      <p:cBhvr additive="base">
                                        <p:cTn id="19" dur="500" fill="hold"/>
                                        <p:tgtEl>
                                          <p:spTgt spid="22221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222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222211">
                                            <p:txEl>
                                              <p:pRg st="3" end="3"/>
                                            </p:txEl>
                                          </p:spTgt>
                                        </p:tgtEl>
                                        <p:attrNameLst>
                                          <p:attrName>style.visibility</p:attrName>
                                        </p:attrNameLst>
                                      </p:cBhvr>
                                      <p:to>
                                        <p:strVal val="visible"/>
                                      </p:to>
                                    </p:set>
                                    <p:anim calcmode="lin" valueType="num">
                                      <p:cBhvr additive="base">
                                        <p:cTn id="25" dur="500" fill="hold"/>
                                        <p:tgtEl>
                                          <p:spTgt spid="22221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222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222211">
                                            <p:txEl>
                                              <p:pRg st="4" end="4"/>
                                            </p:txEl>
                                          </p:spTgt>
                                        </p:tgtEl>
                                        <p:attrNameLst>
                                          <p:attrName>style.visibility</p:attrName>
                                        </p:attrNameLst>
                                      </p:cBhvr>
                                      <p:to>
                                        <p:strVal val="visible"/>
                                      </p:to>
                                    </p:set>
                                    <p:anim calcmode="lin" valueType="num">
                                      <p:cBhvr additive="base">
                                        <p:cTn id="31" dur="500" fill="hold"/>
                                        <p:tgtEl>
                                          <p:spTgt spid="222211">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222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222211">
                                            <p:txEl>
                                              <p:pRg st="5" end="5"/>
                                            </p:txEl>
                                          </p:spTgt>
                                        </p:tgtEl>
                                        <p:attrNameLst>
                                          <p:attrName>style.visibility</p:attrName>
                                        </p:attrNameLst>
                                      </p:cBhvr>
                                      <p:to>
                                        <p:strVal val="visible"/>
                                      </p:to>
                                    </p:set>
                                    <p:anim calcmode="lin" valueType="num">
                                      <p:cBhvr additive="base">
                                        <p:cTn id="37" dur="500" fill="hold"/>
                                        <p:tgtEl>
                                          <p:spTgt spid="222211">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222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bldLvl="2"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p:spPr>
        <p:txBody>
          <a:bodyPr/>
          <a:lstStyle/>
          <a:p>
            <a:fld id="{63C162D0-E2E4-444B-A1B2-3257053104E5}" type="slidenum">
              <a:rPr lang="en-US"/>
              <a:pPr/>
              <a:t>29</a:t>
            </a:fld>
            <a:endParaRPr lang="en-US"/>
          </a:p>
        </p:txBody>
      </p:sp>
      <p:sp>
        <p:nvSpPr>
          <p:cNvPr id="277506" name="Rectangle 2"/>
          <p:cNvSpPr>
            <a:spLocks noGrp="1" noChangeArrowheads="1"/>
          </p:cNvSpPr>
          <p:nvPr>
            <p:ph type="title"/>
          </p:nvPr>
        </p:nvSpPr>
        <p:spPr>
          <a:xfrm>
            <a:off x="685800" y="285750"/>
            <a:ext cx="7772400" cy="838200"/>
          </a:xfrm>
        </p:spPr>
        <p:txBody>
          <a:bodyPr/>
          <a:lstStyle/>
          <a:p>
            <a:pPr eaLnBrk="1" hangingPunct="1">
              <a:defRPr/>
            </a:pPr>
            <a:r>
              <a:rPr lang="en-US"/>
              <a:t>Talbiyah (3)</a:t>
            </a:r>
            <a:endParaRPr lang="en-US">
              <a:cs typeface="Times New Roman" pitchFamily="18" charset="0"/>
            </a:endParaRPr>
          </a:p>
        </p:txBody>
      </p:sp>
      <p:sp>
        <p:nvSpPr>
          <p:cNvPr id="277507" name="Rectangle 3"/>
          <p:cNvSpPr>
            <a:spLocks noGrp="1" noChangeArrowheads="1"/>
          </p:cNvSpPr>
          <p:nvPr>
            <p:ph type="body" idx="1"/>
          </p:nvPr>
        </p:nvSpPr>
        <p:spPr>
          <a:xfrm>
            <a:off x="533400" y="1403350"/>
            <a:ext cx="8077200" cy="609600"/>
          </a:xfrm>
        </p:spPr>
        <p:txBody>
          <a:bodyPr/>
          <a:lstStyle/>
          <a:p>
            <a:pPr eaLnBrk="1" hangingPunct="1">
              <a:lnSpc>
                <a:spcPct val="120000"/>
              </a:lnSpc>
            </a:pPr>
            <a:r>
              <a:rPr lang="en-US" sz="2000" dirty="0" err="1">
                <a:effectLst>
                  <a:outerShdw blurRad="38100" dist="38100" dir="2700000" algn="tl">
                    <a:srgbClr val="000000">
                      <a:alpha val="43137"/>
                    </a:srgbClr>
                  </a:outerShdw>
                </a:effectLst>
              </a:rPr>
              <a:t>Talbiyah</a:t>
            </a:r>
            <a:r>
              <a:rPr lang="en-US" sz="2000" dirty="0">
                <a:effectLst>
                  <a:outerShdw blurRad="38100" dist="38100" dir="2700000" algn="tl">
                    <a:srgbClr val="000000">
                      <a:alpha val="43137"/>
                    </a:srgbClr>
                  </a:outerShdw>
                </a:effectLst>
              </a:rPr>
              <a:t> should be </a:t>
            </a:r>
            <a:r>
              <a:rPr lang="en-US" sz="2000" dirty="0">
                <a:effectLst>
                  <a:outerShdw blurRad="38100" dist="38100" dir="2700000" algn="tl">
                    <a:srgbClr val="000000">
                      <a:alpha val="43137"/>
                    </a:srgbClr>
                  </a:outerShdw>
                </a:effectLst>
                <a:ea typeface="Times New Roman (Arabic)"/>
                <a:cs typeface="Times New Roman (Arabic)"/>
              </a:rPr>
              <a:t>recited aloud. </a:t>
            </a:r>
            <a:r>
              <a:rPr lang="en-US" sz="2000" dirty="0">
                <a:effectLst>
                  <a:outerShdw blurRad="38100" dist="38100" dir="2700000" algn="tl">
                    <a:srgbClr val="000000">
                      <a:alpha val="43137"/>
                    </a:srgbClr>
                  </a:outerShdw>
                </a:effectLst>
              </a:rPr>
              <a:t>Making </a:t>
            </a:r>
            <a:r>
              <a:rPr lang="en-US" sz="2000" dirty="0" err="1">
                <a:effectLst>
                  <a:outerShdw blurRad="38100" dist="38100" dir="2700000" algn="tl">
                    <a:srgbClr val="000000">
                      <a:alpha val="43137"/>
                    </a:srgbClr>
                  </a:outerShdw>
                </a:effectLst>
              </a:rPr>
              <a:t>Talbiyah</a:t>
            </a:r>
            <a:r>
              <a:rPr lang="en-US" sz="2000" dirty="0">
                <a:effectLst>
                  <a:outerShdw blurRad="38100" dist="38100" dir="2700000" algn="tl">
                    <a:srgbClr val="000000">
                      <a:alpha val="43137"/>
                    </a:srgbClr>
                  </a:outerShdw>
                </a:effectLst>
              </a:rPr>
              <a:t> in a low voice is against the </a:t>
            </a:r>
            <a:r>
              <a:rPr lang="en-US" sz="2000" dirty="0" err="1">
                <a:effectLst>
                  <a:outerShdw blurRad="38100" dist="38100" dir="2700000" algn="tl">
                    <a:srgbClr val="000000">
                      <a:alpha val="43137"/>
                    </a:srgbClr>
                  </a:outerShdw>
                </a:effectLst>
              </a:rPr>
              <a:t>Sunnah</a:t>
            </a:r>
            <a:r>
              <a:rPr lang="en-US" sz="2000" dirty="0">
                <a:effectLst>
                  <a:outerShdw blurRad="38100" dist="38100" dir="2700000" algn="tl">
                    <a:srgbClr val="000000">
                      <a:alpha val="43137"/>
                    </a:srgbClr>
                  </a:outerShdw>
                </a:effectLst>
              </a:rPr>
              <a:t> of the Prophet (</a:t>
            </a:r>
            <a:r>
              <a:rPr lang="ar-SA" sz="2000" dirty="0">
                <a:effectLst>
                  <a:outerShdw blurRad="38100" dist="38100" dir="2700000" algn="tl">
                    <a:srgbClr val="000000">
                      <a:alpha val="43137"/>
                    </a:srgbClr>
                  </a:outerShdw>
                </a:effectLst>
                <a:ea typeface="Times New Roman (Arabic)"/>
                <a:cs typeface="Times New Roman (Arabic)"/>
              </a:rPr>
              <a:t>صلى الله عليه وسلم</a:t>
            </a:r>
            <a:r>
              <a:rPr lang="en-US" sz="2000" dirty="0">
                <a:effectLst>
                  <a:outerShdw blurRad="38100" dist="38100" dir="2700000" algn="tl">
                    <a:srgbClr val="000000">
                      <a:alpha val="43137"/>
                    </a:srgbClr>
                  </a:outerShdw>
                </a:effectLst>
              </a:rPr>
              <a:t>).</a:t>
            </a:r>
          </a:p>
        </p:txBody>
      </p:sp>
      <p:graphicFrame>
        <p:nvGraphicFramePr>
          <p:cNvPr id="277535" name="Group 31"/>
          <p:cNvGraphicFramePr>
            <a:graphicFrameLocks noGrp="1"/>
          </p:cNvGraphicFramePr>
          <p:nvPr/>
        </p:nvGraphicFramePr>
        <p:xfrm>
          <a:off x="381000" y="2454275"/>
          <a:ext cx="8382000" cy="3998913"/>
        </p:xfrm>
        <a:graphic>
          <a:graphicData uri="http://schemas.openxmlformats.org/drawingml/2006/table">
            <a:tbl>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1776413">
                <a:tc>
                  <a:txBody>
                    <a:bodyPr/>
                    <a:lstStyle/>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The Prophet (</a:t>
                      </a:r>
                      <a:r>
                        <a:rPr kumimoji="0" lang="ar-SA"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صلى الله عليه وسلم</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 said: </a:t>
                      </a:r>
                      <a:r>
                        <a:rPr kumimoji="0" lang="en-US" sz="16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Jibreel</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 came to me and asked me to tell my companions to raise their voices with </a:t>
                      </a:r>
                      <a:r>
                        <a:rPr kumimoji="0" lang="en-US" sz="16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Ihlal</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 (i.e. </a:t>
                      </a:r>
                      <a:r>
                        <a:rPr kumimoji="0" lang="en-US" sz="16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Talbiyah</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a:t>
                      </a: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[Ahmed and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Tirmidhi</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في الحديث عن الرسول صلى الله عليه وسلم قال: </a:t>
                      </a:r>
                      <a:r>
                        <a:rPr kumimoji="0" lang="ar-SA" sz="2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إن جبرائيل أتاني فأمرني أن آمر أصحابي أن يرفعوا أصواتهم بالإهلال</a:t>
                      </a: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a:t>
                      </a:r>
                      <a:r>
                        <a:rPr kumimoji="0" lang="ar-SY"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أحمد والترمذي </a:t>
                      </a: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22500">
                <a:tc>
                  <a:txBody>
                    <a:bodyPr/>
                    <a:lstStyle/>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Narrated Abu-Bakr As-</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Siddeeq</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 (</a:t>
                      </a:r>
                      <a:r>
                        <a:rPr kumimoji="0" lang="ar-SA"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رضي الله عنه</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 the Prophet (</a:t>
                      </a:r>
                      <a:r>
                        <a:rPr kumimoji="0" lang="ar-SA"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صلى الله عليه وسلم</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 was asked: what is the best of Hajj? He said: </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al-'</a:t>
                      </a:r>
                      <a:r>
                        <a:rPr kumimoji="0" lang="en-US" sz="16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ajj</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 (i.e. raising the voice with </a:t>
                      </a:r>
                      <a:r>
                        <a:rPr kumimoji="0" lang="en-US" sz="16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Talbiyah</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 and </a:t>
                      </a:r>
                      <a:r>
                        <a:rPr kumimoji="0" lang="en-US" sz="16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ath-Thajj</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pitchFamily="18" charset="0"/>
                        </a:rPr>
                        <a:t> (i.e. shedding blood for the sake of Allah: animal sacrifice)</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a:t>
                      </a: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Tirmidhi</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Ibn</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Majah</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Daarimi</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pitchFamily="18"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عن ‏ ‏أبي بكر الصديق رضي الله عنه أن</a:t>
                      </a: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النبي</a:t>
                      </a: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‏صلى الله عليه وسلم س</a:t>
                      </a: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a:t>
                      </a: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ئل: أي الحج أفضل؟ قال: </a:t>
                      </a:r>
                      <a:r>
                        <a:rPr kumimoji="0" lang="ar-SA" sz="2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العج والثج</a:t>
                      </a: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a:t>
                      </a:r>
                      <a:r>
                        <a:rPr kumimoji="0" lang="ar-SY"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الترمذي و ابن ماجه و الدارمي</a:t>
                      </a:r>
                      <a:r>
                        <a:rPr kumimoji="0" lang="ar-EG"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SA"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77507">
                                            <p:txEl>
                                              <p:pRg st="0" end="0"/>
                                            </p:txEl>
                                          </p:spTgt>
                                        </p:tgtEl>
                                        <p:attrNameLst>
                                          <p:attrName>style.visibility</p:attrName>
                                        </p:attrNameLst>
                                      </p:cBhvr>
                                      <p:to>
                                        <p:strVal val="visible"/>
                                      </p:to>
                                    </p:set>
                                    <p:anim calcmode="lin" valueType="num">
                                      <p:cBhvr additive="base">
                                        <p:cTn id="7" dur="500" fill="hold"/>
                                        <p:tgtEl>
                                          <p:spTgt spid="27750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775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77535"/>
                                        </p:tgtEl>
                                        <p:attrNameLst>
                                          <p:attrName>style.visibility</p:attrName>
                                        </p:attrNameLst>
                                      </p:cBhvr>
                                      <p:to>
                                        <p:strVal val="visible"/>
                                      </p:to>
                                    </p:set>
                                    <p:animEffect transition="in" filter="dissolve">
                                      <p:cBhvr>
                                        <p:cTn id="13" dur="500"/>
                                        <p:tgtEl>
                                          <p:spTgt spid="277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bldLvl="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21506" name="Slide Number Placeholder 6"/>
          <p:cNvSpPr>
            <a:spLocks noGrp="1"/>
          </p:cNvSpPr>
          <p:nvPr>
            <p:ph type="sldNum" sz="quarter" idx="12"/>
          </p:nvPr>
        </p:nvSpPr>
        <p:spPr>
          <a:noFill/>
        </p:spPr>
        <p:txBody>
          <a:bodyPr/>
          <a:lstStyle/>
          <a:p>
            <a:fld id="{49E43715-5259-4F8A-BE4C-4638F7138BA3}" type="slidenum">
              <a:rPr lang="en-US"/>
              <a:pPr/>
              <a:t>3</a:t>
            </a:fld>
            <a:endParaRPr lang="en-US"/>
          </a:p>
        </p:txBody>
      </p:sp>
      <p:sp>
        <p:nvSpPr>
          <p:cNvPr id="214018" name="Rectangle 2"/>
          <p:cNvSpPr>
            <a:spLocks noGrp="1" noChangeArrowheads="1"/>
          </p:cNvSpPr>
          <p:nvPr>
            <p:ph type="title"/>
          </p:nvPr>
        </p:nvSpPr>
        <p:spPr>
          <a:xfrm>
            <a:off x="685800" y="434975"/>
            <a:ext cx="7772400" cy="669925"/>
          </a:xfrm>
        </p:spPr>
        <p:txBody>
          <a:bodyPr/>
          <a:lstStyle/>
          <a:p>
            <a:pPr eaLnBrk="1" hangingPunct="1">
              <a:defRPr/>
            </a:pPr>
            <a:r>
              <a:rPr lang="en-US"/>
              <a:t>Excellence of Hajj (1)</a:t>
            </a:r>
          </a:p>
        </p:txBody>
      </p:sp>
      <p:graphicFrame>
        <p:nvGraphicFramePr>
          <p:cNvPr id="214081" name="Group 65"/>
          <p:cNvGraphicFramePr>
            <a:graphicFrameLocks noGrp="1"/>
          </p:cNvGraphicFramePr>
          <p:nvPr/>
        </p:nvGraphicFramePr>
        <p:xfrm>
          <a:off x="520700" y="1554163"/>
          <a:ext cx="8108950" cy="4640263"/>
        </p:xfrm>
        <a:graphic>
          <a:graphicData uri="http://schemas.openxmlformats.org/drawingml/2006/table">
            <a:tbl>
              <a:tblPr/>
              <a:tblGrid>
                <a:gridCol w="4054475">
                  <a:extLst>
                    <a:ext uri="{9D8B030D-6E8A-4147-A177-3AD203B41FA5}">
                      <a16:colId xmlns:a16="http://schemas.microsoft.com/office/drawing/2014/main" val="20000"/>
                    </a:ext>
                  </a:extLst>
                </a:gridCol>
                <a:gridCol w="4054475">
                  <a:extLst>
                    <a:ext uri="{9D8B030D-6E8A-4147-A177-3AD203B41FA5}">
                      <a16:colId xmlns:a16="http://schemas.microsoft.com/office/drawing/2014/main" val="20001"/>
                    </a:ext>
                  </a:extLst>
                </a:gridCol>
              </a:tblGrid>
              <a:tr h="2211388">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The Prophet (</a:t>
                      </a:r>
                      <a:r>
                        <a:rPr kumimoji="0" lang="ar-SA" sz="1400" b="0"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cs typeface="Times New Roman" pitchFamily="18" charset="0"/>
                        </a:rPr>
                        <a:t>صلى الله عليه وسلم</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said: </a:t>
                      </a:r>
                      <a:r>
                        <a:rPr kumimoji="0" lang="en-US" sz="14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rPr>
                        <a:t>Umra</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 is an expiation for the sins committed between it and the previous </a:t>
                      </a:r>
                      <a:r>
                        <a:rPr kumimoji="0" lang="en-US" sz="14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rPr>
                        <a:t>Umra</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 and the reward of Hajj </a:t>
                      </a:r>
                      <a:r>
                        <a:rPr kumimoji="0" lang="en-US" sz="14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rPr>
                        <a:t>Mabrur</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 (i.e., one accepted) is nothing but </a:t>
                      </a:r>
                      <a:r>
                        <a:rPr kumimoji="0" lang="en-US" sz="14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rPr>
                        <a:t>Jannah</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Bukhari</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and Muslim]</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عن ‏ ‏أبي هريرة </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رضي الله عنه</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‏أن رسول الله ‏صلى الله عليه</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وسلم قال:</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 </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العمرة إلى العمرة كفارة لما بينهما والحج المبرور ليس له جزاء إلا الجنة</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a:t>
                      </a:r>
                      <a:endPar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البخاري ومسلم</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28875">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Narrated Abu </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Huraira</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The Prophet (</a:t>
                      </a:r>
                      <a:r>
                        <a:rPr kumimoji="0" lang="ar-SA" sz="1400" b="0"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cs typeface="Times New Roman" pitchFamily="18" charset="0"/>
                        </a:rPr>
                        <a:t>صلى الله عليه وسلم</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said: </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Whoever performs hajj and does not commit any obscenity nor commit any evil, will return as sinless as a new-born child</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Bukhari</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and Muslim] </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‏عن أبي هريرة</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رضي الله عنه</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قال: سمعت النبي صلى الله عليه وسلم يقول:  </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من حجّ فلم يرفث ولم يفسق رجع كيوم ولدته أمه</a:t>
                      </a:r>
                      <a:r>
                        <a:rPr kumimoji="0" lang="ar-EG"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a:t>
                      </a:r>
                      <a:r>
                        <a:rPr kumimoji="0" lang="ar-SA" sz="2000" b="1"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a:t>
                      </a:r>
                      <a:r>
                        <a:rPr kumimoji="0" lang="ar-EG" sz="2000" b="1"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لفظ</a:t>
                      </a: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البخاري</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endParaRPr kumimoji="0" lang="ar-SA" sz="2000" b="1"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ولفظ</a:t>
                      </a: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مسلم: </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من أتى هذا البيت فلم يرفث ولم يفسق رجع كيوم ولدته أمه.</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4081"/>
                                        </p:tgtEl>
                                        <p:attrNameLst>
                                          <p:attrName>style.visibility</p:attrName>
                                        </p:attrNameLst>
                                      </p:cBhvr>
                                      <p:to>
                                        <p:strVal val="visible"/>
                                      </p:to>
                                    </p:set>
                                    <p:anim calcmode="lin" valueType="num">
                                      <p:cBhvr>
                                        <p:cTn id="7" dur="500" fill="hold"/>
                                        <p:tgtEl>
                                          <p:spTgt spid="214081"/>
                                        </p:tgtEl>
                                        <p:attrNameLst>
                                          <p:attrName>ppt_w</p:attrName>
                                        </p:attrNameLst>
                                      </p:cBhvr>
                                      <p:tavLst>
                                        <p:tav tm="0">
                                          <p:val>
                                            <p:fltVal val="0"/>
                                          </p:val>
                                        </p:tav>
                                        <p:tav tm="100000">
                                          <p:val>
                                            <p:strVal val="#ppt_w"/>
                                          </p:val>
                                        </p:tav>
                                      </p:tavLst>
                                    </p:anim>
                                    <p:anim calcmode="lin" valueType="num">
                                      <p:cBhvr>
                                        <p:cTn id="8" dur="500" fill="hold"/>
                                        <p:tgtEl>
                                          <p:spTgt spid="2140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p>
            <a:fld id="{D73ACBB3-7956-4B28-BB6C-F3BEA60E54B1}" type="slidenum">
              <a:rPr lang="en-US"/>
              <a:pPr/>
              <a:t>30</a:t>
            </a:fld>
            <a:endParaRPr lang="en-US"/>
          </a:p>
        </p:txBody>
      </p:sp>
      <p:sp>
        <p:nvSpPr>
          <p:cNvPr id="295938" name="Rectangle 2"/>
          <p:cNvSpPr>
            <a:spLocks noGrp="1" noChangeArrowheads="1"/>
          </p:cNvSpPr>
          <p:nvPr>
            <p:ph type="title"/>
          </p:nvPr>
        </p:nvSpPr>
        <p:spPr>
          <a:xfrm>
            <a:off x="685800" y="617538"/>
            <a:ext cx="7772400" cy="838200"/>
          </a:xfrm>
        </p:spPr>
        <p:txBody>
          <a:bodyPr/>
          <a:lstStyle/>
          <a:p>
            <a:pPr eaLnBrk="1" hangingPunct="1">
              <a:defRPr/>
            </a:pPr>
            <a:r>
              <a:rPr lang="en-US"/>
              <a:t>Ihram &amp; Talbiyah for Women</a:t>
            </a:r>
          </a:p>
        </p:txBody>
      </p:sp>
      <p:sp>
        <p:nvSpPr>
          <p:cNvPr id="295939" name="Rectangle 3"/>
          <p:cNvSpPr>
            <a:spLocks noGrp="1" noChangeArrowheads="1"/>
          </p:cNvSpPr>
          <p:nvPr>
            <p:ph type="body" idx="1"/>
          </p:nvPr>
        </p:nvSpPr>
        <p:spPr>
          <a:xfrm>
            <a:off x="685800" y="1912938"/>
            <a:ext cx="7772400" cy="4114800"/>
          </a:xfrm>
        </p:spPr>
        <p:txBody>
          <a:bodyPr/>
          <a:lstStyle/>
          <a:p>
            <a:pPr eaLnBrk="1" hangingPunct="1">
              <a:lnSpc>
                <a:spcPct val="120000"/>
              </a:lnSpc>
            </a:pPr>
            <a:r>
              <a:rPr lang="en-US" sz="2000" dirty="0">
                <a:effectLst>
                  <a:outerShdw blurRad="38100" dist="38100" dir="2700000" algn="tl">
                    <a:srgbClr val="000000">
                      <a:alpha val="43137"/>
                    </a:srgbClr>
                  </a:outerShdw>
                </a:effectLst>
              </a:rPr>
              <a:t>It is equally a </a:t>
            </a:r>
            <a:r>
              <a:rPr lang="en-US" sz="2000" dirty="0" err="1">
                <a:effectLst>
                  <a:outerShdw blurRad="38100" dist="38100" dir="2700000" algn="tl">
                    <a:srgbClr val="000000">
                      <a:alpha val="43137"/>
                    </a:srgbClr>
                  </a:outerShdw>
                </a:effectLst>
              </a:rPr>
              <a:t>Sunnah</a:t>
            </a:r>
            <a:r>
              <a:rPr lang="en-US" sz="2000" dirty="0">
                <a:effectLst>
                  <a:outerShdw blurRad="38100" dist="38100" dir="2700000" algn="tl">
                    <a:srgbClr val="000000">
                      <a:alpha val="43137"/>
                    </a:srgbClr>
                  </a:outerShdw>
                </a:effectLst>
              </a:rPr>
              <a:t> for a woman to shower before Ihram.</a:t>
            </a:r>
          </a:p>
          <a:p>
            <a:pPr eaLnBrk="1" hangingPunct="1">
              <a:lnSpc>
                <a:spcPct val="120000"/>
              </a:lnSpc>
            </a:pPr>
            <a:r>
              <a:rPr lang="en-US" sz="2000" dirty="0">
                <a:effectLst>
                  <a:outerShdw blurRad="38100" dist="38100" dir="2700000" algn="tl">
                    <a:srgbClr val="000000">
                      <a:alpha val="43137"/>
                    </a:srgbClr>
                  </a:outerShdw>
                </a:effectLst>
              </a:rPr>
              <a:t>A woman in her </a:t>
            </a:r>
            <a:r>
              <a:rPr lang="en-US" sz="2000" dirty="0" err="1">
                <a:effectLst>
                  <a:outerShdw blurRad="38100" dist="38100" dir="2700000" algn="tl">
                    <a:srgbClr val="000000">
                      <a:alpha val="43137"/>
                    </a:srgbClr>
                  </a:outerShdw>
                </a:effectLst>
              </a:rPr>
              <a:t>Hayd</a:t>
            </a:r>
            <a:r>
              <a:rPr lang="en-US" sz="2000" dirty="0">
                <a:effectLst>
                  <a:outerShdw blurRad="38100" dist="38100" dir="2700000" algn="tl">
                    <a:srgbClr val="000000">
                      <a:alpha val="43137"/>
                    </a:srgbClr>
                  </a:outerShdw>
                </a:effectLst>
              </a:rPr>
              <a:t> (menstruation) or </a:t>
            </a:r>
            <a:r>
              <a:rPr lang="en-US" sz="2000" dirty="0" err="1">
                <a:effectLst>
                  <a:outerShdw blurRad="38100" dist="38100" dir="2700000" algn="tl">
                    <a:srgbClr val="000000">
                      <a:alpha val="43137"/>
                    </a:srgbClr>
                  </a:outerShdw>
                </a:effectLst>
              </a:rPr>
              <a:t>Nifaas</a:t>
            </a:r>
            <a:r>
              <a:rPr lang="en-US" sz="2000" dirty="0">
                <a:effectLst>
                  <a:outerShdw blurRad="38100" dist="38100" dir="2700000" algn="tl">
                    <a:srgbClr val="000000">
                      <a:alpha val="43137"/>
                    </a:srgbClr>
                  </a:outerShdw>
                </a:effectLst>
              </a:rPr>
              <a:t> (post-natal bleeding) takes a shower and assumes Ihram, but does not pray the 2 </a:t>
            </a:r>
            <a:r>
              <a:rPr lang="en-US" sz="2000" dirty="0" err="1">
                <a:effectLst>
                  <a:outerShdw blurRad="38100" dist="38100" dir="2700000" algn="tl">
                    <a:srgbClr val="000000">
                      <a:alpha val="43137"/>
                    </a:srgbClr>
                  </a:outerShdw>
                </a:effectLst>
              </a:rPr>
              <a:t>Rak’at</a:t>
            </a:r>
            <a:r>
              <a:rPr lang="en-US" sz="2000" dirty="0">
                <a:effectLst>
                  <a:outerShdw blurRad="38100" dist="38100" dir="2700000" algn="tl">
                    <a:srgbClr val="000000">
                      <a:alpha val="43137"/>
                    </a:srgbClr>
                  </a:outerShdw>
                </a:effectLst>
              </a:rPr>
              <a:t> of Ihram.</a:t>
            </a:r>
          </a:p>
          <a:p>
            <a:pPr eaLnBrk="1" hangingPunct="1">
              <a:lnSpc>
                <a:spcPct val="120000"/>
              </a:lnSpc>
            </a:pPr>
            <a:r>
              <a:rPr lang="en-US" sz="2000" dirty="0">
                <a:effectLst>
                  <a:outerShdw blurRad="38100" dist="38100" dir="2700000" algn="tl">
                    <a:srgbClr val="000000">
                      <a:alpha val="43137"/>
                    </a:srgbClr>
                  </a:outerShdw>
                </a:effectLst>
              </a:rPr>
              <a:t>The majority of scholars say that a woman should make </a:t>
            </a:r>
            <a:r>
              <a:rPr lang="en-US" sz="2000" dirty="0" err="1">
                <a:effectLst>
                  <a:outerShdw blurRad="38100" dist="38100" dir="2700000" algn="tl">
                    <a:srgbClr val="000000">
                      <a:alpha val="43137"/>
                    </a:srgbClr>
                  </a:outerShdw>
                </a:effectLst>
              </a:rPr>
              <a:t>Talbiyah</a:t>
            </a:r>
            <a:r>
              <a:rPr lang="en-US" sz="2000" dirty="0">
                <a:effectLst>
                  <a:outerShdw blurRad="38100" dist="38100" dir="2700000" algn="tl">
                    <a:srgbClr val="000000">
                      <a:alpha val="43137"/>
                    </a:srgbClr>
                  </a:outerShdw>
                </a:effectLst>
              </a:rPr>
              <a:t> in a low voice. </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95939">
                                            <p:txEl>
                                              <p:pRg st="0" end="0"/>
                                            </p:txEl>
                                          </p:spTgt>
                                        </p:tgtEl>
                                        <p:attrNameLst>
                                          <p:attrName>style.visibility</p:attrName>
                                        </p:attrNameLst>
                                      </p:cBhvr>
                                      <p:to>
                                        <p:strVal val="visible"/>
                                      </p:to>
                                    </p:set>
                                    <p:anim calcmode="lin" valueType="num">
                                      <p:cBhvr additive="base">
                                        <p:cTn id="7" dur="500" fill="hold"/>
                                        <p:tgtEl>
                                          <p:spTgt spid="2959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95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95939">
                                            <p:txEl>
                                              <p:pRg st="1" end="1"/>
                                            </p:txEl>
                                          </p:spTgt>
                                        </p:tgtEl>
                                        <p:attrNameLst>
                                          <p:attrName>style.visibility</p:attrName>
                                        </p:attrNameLst>
                                      </p:cBhvr>
                                      <p:to>
                                        <p:strVal val="visible"/>
                                      </p:to>
                                    </p:set>
                                    <p:anim calcmode="lin" valueType="num">
                                      <p:cBhvr additive="base">
                                        <p:cTn id="13" dur="500" fill="hold"/>
                                        <p:tgtEl>
                                          <p:spTgt spid="29593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959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95939">
                                            <p:txEl>
                                              <p:pRg st="2" end="2"/>
                                            </p:txEl>
                                          </p:spTgt>
                                        </p:tgtEl>
                                        <p:attrNameLst>
                                          <p:attrName>style.visibility</p:attrName>
                                        </p:attrNameLst>
                                      </p:cBhvr>
                                      <p:to>
                                        <p:strVal val="visible"/>
                                      </p:to>
                                    </p:set>
                                    <p:anim calcmode="lin" valueType="num">
                                      <p:cBhvr additive="base">
                                        <p:cTn id="19" dur="500" fill="hold"/>
                                        <p:tgtEl>
                                          <p:spTgt spid="29593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959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p>
            <a:fld id="{AE612C3D-1349-4CDE-A9B8-45006BE6EBCA}" type="slidenum">
              <a:rPr lang="en-US"/>
              <a:pPr/>
              <a:t>31</a:t>
            </a:fld>
            <a:endParaRPr lang="en-US"/>
          </a:p>
        </p:txBody>
      </p:sp>
      <p:sp>
        <p:nvSpPr>
          <p:cNvPr id="377858" name="Rectangle 2"/>
          <p:cNvSpPr>
            <a:spLocks noGrp="1" noChangeArrowheads="1"/>
          </p:cNvSpPr>
          <p:nvPr>
            <p:ph type="title"/>
          </p:nvPr>
        </p:nvSpPr>
        <p:spPr>
          <a:xfrm>
            <a:off x="685800" y="771525"/>
            <a:ext cx="7772400" cy="669925"/>
          </a:xfrm>
        </p:spPr>
        <p:txBody>
          <a:bodyPr/>
          <a:lstStyle/>
          <a:p>
            <a:pPr eaLnBrk="1" hangingPunct="1">
              <a:defRPr/>
            </a:pPr>
            <a:r>
              <a:rPr lang="en-US" b="1">
                <a:solidFill>
                  <a:schemeClr val="hlink"/>
                </a:solidFill>
              </a:rPr>
              <a:t>Prohibitions</a:t>
            </a:r>
            <a:r>
              <a:rPr lang="en-US"/>
              <a:t> of Ihram (1)</a:t>
            </a:r>
            <a:br>
              <a:rPr lang="en-US"/>
            </a:br>
            <a:r>
              <a:rPr lang="ar-EG">
                <a:cs typeface="Times New Roman (Arabic)" charset="-78"/>
              </a:rPr>
              <a:t>محظورات الإحرام</a:t>
            </a:r>
            <a:endParaRPr lang="en-US">
              <a:cs typeface="Times New Roman (Arabic)" charset="-78"/>
            </a:endParaRPr>
          </a:p>
        </p:txBody>
      </p:sp>
      <p:sp>
        <p:nvSpPr>
          <p:cNvPr id="377859" name="Rectangle 3"/>
          <p:cNvSpPr>
            <a:spLocks noGrp="1" noChangeArrowheads="1"/>
          </p:cNvSpPr>
          <p:nvPr>
            <p:ph type="body" idx="1"/>
          </p:nvPr>
        </p:nvSpPr>
        <p:spPr>
          <a:xfrm>
            <a:off x="257175" y="2081213"/>
            <a:ext cx="8634413" cy="4648200"/>
          </a:xfrm>
        </p:spPr>
        <p:txBody>
          <a:bodyPr/>
          <a:lstStyle/>
          <a:p>
            <a:pPr eaLnBrk="1" hangingPunct="1"/>
            <a:r>
              <a:rPr lang="en-US" sz="2000" b="1" dirty="0">
                <a:solidFill>
                  <a:srgbClr val="FF0000"/>
                </a:solidFill>
                <a:effectLst>
                  <a:outerShdw blurRad="38100" dist="38100" dir="2700000" algn="tl">
                    <a:srgbClr val="000000">
                      <a:alpha val="43137"/>
                    </a:srgbClr>
                  </a:outerShdw>
                </a:effectLst>
              </a:rPr>
              <a:t>Clothing</a:t>
            </a:r>
            <a:r>
              <a:rPr lang="en-US" sz="2000" dirty="0">
                <a:effectLst>
                  <a:outerShdw blurRad="38100" dist="38100" dir="2700000" algn="tl">
                    <a:srgbClr val="000000">
                      <a:alpha val="43137"/>
                    </a:srgbClr>
                  </a:outerShdw>
                </a:effectLst>
              </a:rPr>
              <a:t>: </a:t>
            </a:r>
          </a:p>
          <a:p>
            <a:pPr lvl="1" eaLnBrk="1" hangingPunct="1"/>
            <a:r>
              <a:rPr lang="en-US" sz="1800" dirty="0">
                <a:effectLst>
                  <a:outerShdw blurRad="38100" dist="38100" dir="2700000" algn="tl">
                    <a:srgbClr val="000000">
                      <a:alpha val="43137"/>
                    </a:srgbClr>
                  </a:outerShdw>
                </a:effectLst>
              </a:rPr>
              <a:t>Men cannot wear any sewn clothes such as a shirt, turban, hooded cloak, trousers, underwear, etc., socks or shoes. Women can wear their normal clothes, but without covering their faces or hands.</a:t>
            </a:r>
          </a:p>
          <a:p>
            <a:pPr lvl="1" eaLnBrk="1" hangingPunct="1"/>
            <a:r>
              <a:rPr lang="en-US" sz="1800" dirty="0">
                <a:effectLst>
                  <a:outerShdw blurRad="38100" dist="38100" dir="2700000" algn="tl">
                    <a:srgbClr val="000000">
                      <a:alpha val="43137"/>
                    </a:srgbClr>
                  </a:outerShdw>
                </a:effectLst>
              </a:rPr>
              <a:t>What is forbidden to wear during the state of Ihram is not stitched materials in themselves but those garments that are made to fit the limbs and are usually worn by people in normal state, such as shirts, pants and T-shirts. </a:t>
            </a:r>
          </a:p>
          <a:p>
            <a:pPr lvl="1" eaLnBrk="1" hangingPunct="1"/>
            <a:r>
              <a:rPr lang="en-US" sz="1800" dirty="0">
                <a:effectLst>
                  <a:outerShdw blurRad="38100" dist="38100" dir="2700000" algn="tl">
                    <a:srgbClr val="000000">
                      <a:alpha val="43137"/>
                    </a:srgbClr>
                  </a:outerShdw>
                </a:effectLst>
              </a:rPr>
              <a:t>You should not wear gloves, although there is no harm in wrapping the hands in cloth.</a:t>
            </a:r>
          </a:p>
          <a:p>
            <a:pPr lvl="1" eaLnBrk="1" hangingPunct="1"/>
            <a:r>
              <a:rPr lang="en-US" sz="1800" dirty="0">
                <a:effectLst>
                  <a:outerShdw blurRad="38100" dist="38100" dir="2700000" algn="tl">
                    <a:srgbClr val="000000">
                      <a:alpha val="43137"/>
                    </a:srgbClr>
                  </a:outerShdw>
                </a:effectLst>
              </a:rPr>
              <a:t>Men cannot cover their head with something that touches it.</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77859">
                                            <p:txEl>
                                              <p:pRg st="0" end="0"/>
                                            </p:txEl>
                                          </p:spTgt>
                                        </p:tgtEl>
                                        <p:attrNameLst>
                                          <p:attrName>style.visibility</p:attrName>
                                        </p:attrNameLst>
                                      </p:cBhvr>
                                      <p:to>
                                        <p:strVal val="visible"/>
                                      </p:to>
                                    </p:set>
                                    <p:anim calcmode="lin" valueType="num">
                                      <p:cBhvr additive="base">
                                        <p:cTn id="7" dur="500" fill="hold"/>
                                        <p:tgtEl>
                                          <p:spTgt spid="3778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78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77859">
                                            <p:txEl>
                                              <p:pRg st="1" end="1"/>
                                            </p:txEl>
                                          </p:spTgt>
                                        </p:tgtEl>
                                        <p:attrNameLst>
                                          <p:attrName>style.visibility</p:attrName>
                                        </p:attrNameLst>
                                      </p:cBhvr>
                                      <p:to>
                                        <p:strVal val="visible"/>
                                      </p:to>
                                    </p:set>
                                    <p:anim calcmode="lin" valueType="num">
                                      <p:cBhvr additive="base">
                                        <p:cTn id="13" dur="500" fill="hold"/>
                                        <p:tgtEl>
                                          <p:spTgt spid="37785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778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377859">
                                            <p:txEl>
                                              <p:pRg st="2" end="2"/>
                                            </p:txEl>
                                          </p:spTgt>
                                        </p:tgtEl>
                                        <p:attrNameLst>
                                          <p:attrName>style.visibility</p:attrName>
                                        </p:attrNameLst>
                                      </p:cBhvr>
                                      <p:to>
                                        <p:strVal val="visible"/>
                                      </p:to>
                                    </p:set>
                                    <p:anim calcmode="lin" valueType="num">
                                      <p:cBhvr additive="base">
                                        <p:cTn id="19" dur="500" fill="hold"/>
                                        <p:tgtEl>
                                          <p:spTgt spid="37785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78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377859">
                                            <p:txEl>
                                              <p:pRg st="3" end="3"/>
                                            </p:txEl>
                                          </p:spTgt>
                                        </p:tgtEl>
                                        <p:attrNameLst>
                                          <p:attrName>style.visibility</p:attrName>
                                        </p:attrNameLst>
                                      </p:cBhvr>
                                      <p:to>
                                        <p:strVal val="visible"/>
                                      </p:to>
                                    </p:set>
                                    <p:anim calcmode="lin" valueType="num">
                                      <p:cBhvr additive="base">
                                        <p:cTn id="25" dur="500" fill="hold"/>
                                        <p:tgtEl>
                                          <p:spTgt spid="37785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778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77859">
                                            <p:txEl>
                                              <p:pRg st="4" end="4"/>
                                            </p:txEl>
                                          </p:spTgt>
                                        </p:tgtEl>
                                        <p:attrNameLst>
                                          <p:attrName>style.visibility</p:attrName>
                                        </p:attrNameLst>
                                      </p:cBhvr>
                                      <p:to>
                                        <p:strVal val="visible"/>
                                      </p:to>
                                    </p:set>
                                    <p:anim calcmode="lin" valueType="num">
                                      <p:cBhvr additive="base">
                                        <p:cTn id="31" dur="500" fill="hold"/>
                                        <p:tgtEl>
                                          <p:spTgt spid="37785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7785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9" grpId="0" build="p" bldLvl="2"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p>
            <a:fld id="{4706A3E6-4CCA-4701-B6FA-48D72E54CD1D}" type="slidenum">
              <a:rPr lang="en-US"/>
              <a:pPr/>
              <a:t>32</a:t>
            </a:fld>
            <a:endParaRPr lang="en-US"/>
          </a:p>
        </p:txBody>
      </p:sp>
      <p:sp>
        <p:nvSpPr>
          <p:cNvPr id="152578" name="Rectangle 2"/>
          <p:cNvSpPr>
            <a:spLocks noGrp="1" noChangeArrowheads="1"/>
          </p:cNvSpPr>
          <p:nvPr>
            <p:ph type="title"/>
          </p:nvPr>
        </p:nvSpPr>
        <p:spPr>
          <a:xfrm>
            <a:off x="685800" y="979488"/>
            <a:ext cx="7772400" cy="669925"/>
          </a:xfrm>
        </p:spPr>
        <p:txBody>
          <a:bodyPr/>
          <a:lstStyle/>
          <a:p>
            <a:pPr eaLnBrk="1" hangingPunct="1">
              <a:defRPr/>
            </a:pPr>
            <a:r>
              <a:rPr lang="en-US" b="1">
                <a:solidFill>
                  <a:schemeClr val="hlink"/>
                </a:solidFill>
              </a:rPr>
              <a:t>Prohibitions</a:t>
            </a:r>
            <a:r>
              <a:rPr lang="en-US"/>
              <a:t> of Ihram (2)</a:t>
            </a:r>
            <a:br>
              <a:rPr lang="en-US"/>
            </a:br>
            <a:r>
              <a:rPr lang="ar-EG">
                <a:cs typeface="Times New Roman (Arabic)" charset="-78"/>
              </a:rPr>
              <a:t>محظورات الإحرام</a:t>
            </a:r>
            <a:endParaRPr lang="en-US">
              <a:cs typeface="Times New Roman (Arabic)" charset="-78"/>
            </a:endParaRPr>
          </a:p>
        </p:txBody>
      </p:sp>
      <p:sp>
        <p:nvSpPr>
          <p:cNvPr id="152579" name="Rectangle 3"/>
          <p:cNvSpPr>
            <a:spLocks noGrp="1" noChangeArrowheads="1"/>
          </p:cNvSpPr>
          <p:nvPr>
            <p:ph type="body" idx="1"/>
          </p:nvPr>
        </p:nvSpPr>
        <p:spPr>
          <a:xfrm>
            <a:off x="419100" y="2678113"/>
            <a:ext cx="8310563" cy="3586162"/>
          </a:xfrm>
        </p:spPr>
        <p:txBody>
          <a:bodyPr/>
          <a:lstStyle/>
          <a:p>
            <a:pPr eaLnBrk="1" hangingPunct="1"/>
            <a:r>
              <a:rPr lang="en-US" b="1" dirty="0">
                <a:solidFill>
                  <a:srgbClr val="FF0000"/>
                </a:solidFill>
                <a:effectLst>
                  <a:outerShdw blurRad="38100" dist="38100" dir="2700000" algn="tl">
                    <a:srgbClr val="000000">
                      <a:alpha val="43137"/>
                    </a:srgbClr>
                  </a:outerShdw>
                </a:effectLst>
              </a:rPr>
              <a:t>Fragrance</a:t>
            </a:r>
            <a:r>
              <a:rPr lang="en-US" dirty="0">
                <a:effectLst>
                  <a:outerShdw blurRad="38100" dist="38100" dir="2700000" algn="tl">
                    <a:srgbClr val="000000">
                      <a:alpha val="43137"/>
                    </a:srgbClr>
                  </a:outerShdw>
                </a:effectLst>
              </a:rPr>
              <a:t>:</a:t>
            </a:r>
          </a:p>
          <a:p>
            <a:pPr lvl="1" eaLnBrk="1" hangingPunct="1"/>
            <a:r>
              <a:rPr lang="en-US" dirty="0">
                <a:effectLst>
                  <a:outerShdw blurRad="38100" dist="38100" dir="2700000" algn="tl">
                    <a:srgbClr val="000000">
                      <a:alpha val="43137"/>
                    </a:srgbClr>
                  </a:outerShdw>
                </a:effectLst>
              </a:rPr>
              <a:t>You should not perfume yourself, your clothing, your food or drink after entering Ihram. You should also abstain from cleansing yourself with scented soap.</a:t>
            </a:r>
          </a:p>
          <a:p>
            <a:pPr lvl="1" eaLnBrk="1" hangingPunct="1"/>
            <a:r>
              <a:rPr lang="en-US" dirty="0">
                <a:effectLst>
                  <a:outerShdw blurRad="38100" dist="38100" dir="2700000" algn="tl">
                    <a:srgbClr val="000000">
                      <a:alpha val="43137"/>
                    </a:srgbClr>
                  </a:outerShdw>
                </a:effectLst>
              </a:rPr>
              <a:t>There is no harm in what remains of the effect of perfume used </a:t>
            </a:r>
            <a:r>
              <a:rPr lang="en-US" u="sng" dirty="0">
                <a:effectLst>
                  <a:outerShdw blurRad="38100" dist="38100" dir="2700000" algn="tl">
                    <a:srgbClr val="000000">
                      <a:alpha val="43137"/>
                    </a:srgbClr>
                  </a:outerShdw>
                </a:effectLst>
              </a:rPr>
              <a:t>prior</a:t>
            </a:r>
            <a:r>
              <a:rPr lang="en-US" dirty="0">
                <a:effectLst>
                  <a:outerShdw blurRad="38100" dist="38100" dir="2700000" algn="tl">
                    <a:srgbClr val="000000">
                      <a:alpha val="43137"/>
                    </a:srgbClr>
                  </a:outerShdw>
                </a:effectLst>
              </a:rPr>
              <a:t> to Ihram.</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 calcmode="lin" valueType="num">
                                      <p:cBhvr additive="base">
                                        <p:cTn id="7" dur="500" fill="hold"/>
                                        <p:tgtEl>
                                          <p:spTgt spid="1525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25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52579">
                                            <p:txEl>
                                              <p:pRg st="1" end="1"/>
                                            </p:txEl>
                                          </p:spTgt>
                                        </p:tgtEl>
                                        <p:attrNameLst>
                                          <p:attrName>style.visibility</p:attrName>
                                        </p:attrNameLst>
                                      </p:cBhvr>
                                      <p:to>
                                        <p:strVal val="visible"/>
                                      </p:to>
                                    </p:set>
                                    <p:anim calcmode="lin" valueType="num">
                                      <p:cBhvr additive="base">
                                        <p:cTn id="13" dur="500" fill="hold"/>
                                        <p:tgtEl>
                                          <p:spTgt spid="15257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2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52579">
                                            <p:txEl>
                                              <p:pRg st="2" end="2"/>
                                            </p:txEl>
                                          </p:spTgt>
                                        </p:tgtEl>
                                        <p:attrNameLst>
                                          <p:attrName>style.visibility</p:attrName>
                                        </p:attrNameLst>
                                      </p:cBhvr>
                                      <p:to>
                                        <p:strVal val="visible"/>
                                      </p:to>
                                    </p:set>
                                    <p:anim calcmode="lin" valueType="num">
                                      <p:cBhvr additive="base">
                                        <p:cTn id="19" dur="500" fill="hold"/>
                                        <p:tgtEl>
                                          <p:spTgt spid="15257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257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bldLvl="2"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p:spPr>
        <p:txBody>
          <a:bodyPr/>
          <a:lstStyle/>
          <a:p>
            <a:fld id="{0FB4E3EF-42E3-4EFC-B7D4-CAF1B8F49229}" type="slidenum">
              <a:rPr lang="en-US"/>
              <a:pPr/>
              <a:t>33</a:t>
            </a:fld>
            <a:endParaRPr lang="en-US"/>
          </a:p>
        </p:txBody>
      </p:sp>
      <p:sp>
        <p:nvSpPr>
          <p:cNvPr id="153602" name="Rectangle 2"/>
          <p:cNvSpPr>
            <a:spLocks noGrp="1" noChangeArrowheads="1"/>
          </p:cNvSpPr>
          <p:nvPr>
            <p:ph type="title"/>
          </p:nvPr>
        </p:nvSpPr>
        <p:spPr>
          <a:xfrm>
            <a:off x="685800" y="633413"/>
            <a:ext cx="7772400" cy="838200"/>
          </a:xfrm>
        </p:spPr>
        <p:txBody>
          <a:bodyPr/>
          <a:lstStyle/>
          <a:p>
            <a:pPr eaLnBrk="1" hangingPunct="1">
              <a:defRPr/>
            </a:pPr>
            <a:r>
              <a:rPr lang="en-US" b="1">
                <a:solidFill>
                  <a:schemeClr val="hlink"/>
                </a:solidFill>
              </a:rPr>
              <a:t>Prohibitions</a:t>
            </a:r>
            <a:r>
              <a:rPr lang="en-US"/>
              <a:t> of Ihram (3)</a:t>
            </a:r>
            <a:br>
              <a:rPr lang="ar-SA">
                <a:cs typeface="Times New Roman (Arabic)" charset="-78"/>
              </a:rPr>
            </a:br>
            <a:r>
              <a:rPr lang="ar-SA">
                <a:cs typeface="Times New Roman (Arabic)" charset="-78"/>
              </a:rPr>
              <a:t> </a:t>
            </a:r>
            <a:r>
              <a:rPr lang="ar-EG">
                <a:cs typeface="Times New Roman (Arabic)" charset="-78"/>
              </a:rPr>
              <a:t>محظورات الإحرام</a:t>
            </a:r>
            <a:endParaRPr lang="en-US">
              <a:cs typeface="Times New Roman (Arabic)" charset="-78"/>
            </a:endParaRPr>
          </a:p>
        </p:txBody>
      </p:sp>
      <p:sp>
        <p:nvSpPr>
          <p:cNvPr id="153603" name="Rectangle 3"/>
          <p:cNvSpPr>
            <a:spLocks noGrp="1" noChangeArrowheads="1"/>
          </p:cNvSpPr>
          <p:nvPr>
            <p:ph type="body" idx="1"/>
          </p:nvPr>
        </p:nvSpPr>
        <p:spPr>
          <a:xfrm>
            <a:off x="685800" y="2217738"/>
            <a:ext cx="7772400" cy="4114800"/>
          </a:xfrm>
        </p:spPr>
        <p:txBody>
          <a:bodyPr/>
          <a:lstStyle/>
          <a:p>
            <a:pPr eaLnBrk="1" hangingPunct="1">
              <a:lnSpc>
                <a:spcPct val="120000"/>
              </a:lnSpc>
            </a:pPr>
            <a:r>
              <a:rPr lang="en-US" sz="2000" b="1">
                <a:solidFill>
                  <a:srgbClr val="FF0000"/>
                </a:solidFill>
                <a:effectLst>
                  <a:outerShdw blurRad="38100" dist="38100" dir="2700000" algn="tl">
                    <a:srgbClr val="000000">
                      <a:alpha val="43137"/>
                    </a:srgbClr>
                  </a:outerShdw>
                </a:effectLst>
              </a:rPr>
              <a:t>Sexual intercourse</a:t>
            </a:r>
            <a:r>
              <a:rPr lang="en-US" sz="2000">
                <a:effectLst>
                  <a:outerShdw blurRad="38100" dist="38100" dir="2700000" algn="tl">
                    <a:srgbClr val="000000">
                      <a:alpha val="43137"/>
                    </a:srgbClr>
                  </a:outerShdw>
                </a:effectLst>
              </a:rPr>
              <a:t>:</a:t>
            </a:r>
          </a:p>
          <a:p>
            <a:pPr lvl="1" eaLnBrk="1" hangingPunct="1">
              <a:lnSpc>
                <a:spcPct val="120000"/>
              </a:lnSpc>
            </a:pPr>
            <a:r>
              <a:rPr lang="en-US" sz="1800">
                <a:effectLst>
                  <a:outerShdw blurRad="38100" dist="38100" dir="2700000" algn="tl">
                    <a:srgbClr val="000000">
                      <a:alpha val="43137"/>
                    </a:srgbClr>
                  </a:outerShdw>
                </a:effectLst>
              </a:rPr>
              <a:t>… and all matters leading to it such as kissing, touching, or talking with one's wife/husband about intercourse or related matters. </a:t>
            </a:r>
          </a:p>
          <a:p>
            <a:pPr eaLnBrk="1" hangingPunct="1">
              <a:lnSpc>
                <a:spcPct val="120000"/>
              </a:lnSpc>
            </a:pPr>
            <a:r>
              <a:rPr lang="en-US" sz="2000" b="1">
                <a:solidFill>
                  <a:srgbClr val="FF0000"/>
                </a:solidFill>
                <a:effectLst>
                  <a:outerShdw blurRad="38100" dist="38100" dir="2700000" algn="tl">
                    <a:srgbClr val="000000">
                      <a:alpha val="43137"/>
                    </a:srgbClr>
                  </a:outerShdw>
                </a:effectLst>
              </a:rPr>
              <a:t>Cleansing</a:t>
            </a:r>
            <a:r>
              <a:rPr lang="en-US" sz="2000">
                <a:effectLst>
                  <a:outerShdw blurRad="38100" dist="38100" dir="2700000" algn="tl">
                    <a:srgbClr val="000000">
                      <a:alpha val="43137"/>
                    </a:srgbClr>
                  </a:outerShdw>
                </a:effectLst>
              </a:rPr>
              <a:t>:</a:t>
            </a:r>
          </a:p>
          <a:p>
            <a:pPr lvl="1" eaLnBrk="1" hangingPunct="1">
              <a:lnSpc>
                <a:spcPct val="120000"/>
              </a:lnSpc>
            </a:pPr>
            <a:r>
              <a:rPr lang="en-US" sz="1800">
                <a:effectLst>
                  <a:outerShdw blurRad="38100" dist="38100" dir="2700000" algn="tl">
                    <a:srgbClr val="000000">
                      <a:alpha val="43137"/>
                    </a:srgbClr>
                  </a:outerShdw>
                </a:effectLst>
              </a:rPr>
              <a:t>You should not remove any hair from any part of the body. </a:t>
            </a:r>
          </a:p>
          <a:p>
            <a:pPr lvl="1" eaLnBrk="1" hangingPunct="1">
              <a:lnSpc>
                <a:spcPct val="120000"/>
              </a:lnSpc>
            </a:pPr>
            <a:r>
              <a:rPr lang="en-US" sz="1800">
                <a:effectLst>
                  <a:outerShdw blurRad="38100" dist="38100" dir="2700000" algn="tl">
                    <a:srgbClr val="000000">
                      <a:alpha val="43137"/>
                    </a:srgbClr>
                  </a:outerShdw>
                </a:effectLst>
              </a:rPr>
              <a:t>You should not clip your nails.</a:t>
            </a:r>
          </a:p>
          <a:p>
            <a:pPr lvl="1" eaLnBrk="1" hangingPunct="1">
              <a:lnSpc>
                <a:spcPct val="120000"/>
              </a:lnSpc>
            </a:pPr>
            <a:r>
              <a:rPr lang="en-US" sz="1800">
                <a:effectLst>
                  <a:outerShdw blurRad="38100" dist="38100" dir="2700000" algn="tl">
                    <a:srgbClr val="000000">
                      <a:alpha val="43137"/>
                    </a:srgbClr>
                  </a:outerShdw>
                </a:effectLst>
              </a:rPr>
              <a:t>You should not kill lice.</a:t>
            </a:r>
          </a:p>
          <a:p>
            <a:pPr lvl="1" eaLnBrk="1" hangingPunct="1">
              <a:lnSpc>
                <a:spcPct val="120000"/>
              </a:lnSpc>
            </a:pPr>
            <a:r>
              <a:rPr lang="en-US" sz="1800">
                <a:effectLst>
                  <a:outerShdw blurRad="38100" dist="38100" dir="2700000" algn="tl">
                    <a:srgbClr val="000000">
                      <a:alpha val="43137"/>
                    </a:srgbClr>
                  </a:outerShdw>
                </a:effectLst>
              </a:rPr>
              <a:t>Scholars differed about taking a bath, unless it is for Janabah</a:t>
            </a:r>
            <a:r>
              <a:rPr lang="en-US" sz="1800">
                <a:effectLst>
                  <a:outerShdw blurRad="38100" dist="38100" dir="2700000" algn="tl">
                    <a:srgbClr val="000000">
                      <a:alpha val="43137"/>
                    </a:srgbClr>
                  </a:outerShdw>
                </a:effectLst>
                <a:ea typeface="Times New Roman (Arabic)"/>
                <a:cs typeface="Times New Roman (Arabic)"/>
              </a:rPr>
              <a:t> (wet dream).</a:t>
            </a:r>
            <a:r>
              <a:rPr lang="en-US" sz="1800">
                <a:effectLst>
                  <a:outerShdw blurRad="38100" dist="38100" dir="2700000" algn="tl">
                    <a:srgbClr val="000000">
                      <a:alpha val="43137"/>
                    </a:srgbClr>
                  </a:outerShdw>
                </a:effectLst>
              </a:rPr>
              <a:t> But it is reported that the Prophet (</a:t>
            </a:r>
            <a:r>
              <a:rPr lang="ar-SA" sz="1800">
                <a:effectLst>
                  <a:outerShdw blurRad="38100" dist="38100" dir="2700000" algn="tl">
                    <a:srgbClr val="000000">
                      <a:alpha val="43137"/>
                    </a:srgbClr>
                  </a:outerShdw>
                </a:effectLst>
                <a:ea typeface="Times New Roman (Arabic)"/>
                <a:cs typeface="Times New Roman (Arabic)"/>
              </a:rPr>
              <a:t>صلى الله عليه وسلم</a:t>
            </a:r>
            <a:r>
              <a:rPr lang="en-US" sz="1800">
                <a:effectLst>
                  <a:outerShdw blurRad="38100" dist="38100" dir="2700000" algn="tl">
                    <a:srgbClr val="000000">
                      <a:alpha val="43137"/>
                    </a:srgbClr>
                  </a:outerShdw>
                </a:effectLst>
              </a:rPr>
              <a:t>) took a bath while in a state of Ihram.</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 calcmode="lin" valueType="num">
                                      <p:cBhvr additive="base">
                                        <p:cTn id="7" dur="500" fill="hold"/>
                                        <p:tgtEl>
                                          <p:spTgt spid="1536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53603">
                                            <p:txEl>
                                              <p:pRg st="1" end="1"/>
                                            </p:txEl>
                                          </p:spTgt>
                                        </p:tgtEl>
                                        <p:attrNameLst>
                                          <p:attrName>style.visibility</p:attrName>
                                        </p:attrNameLst>
                                      </p:cBhvr>
                                      <p:to>
                                        <p:strVal val="visible"/>
                                      </p:to>
                                    </p:set>
                                    <p:anim calcmode="lin" valueType="num">
                                      <p:cBhvr additive="base">
                                        <p:cTn id="13" dur="500" fill="hold"/>
                                        <p:tgtEl>
                                          <p:spTgt spid="15360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3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53603">
                                            <p:txEl>
                                              <p:pRg st="2" end="2"/>
                                            </p:txEl>
                                          </p:spTgt>
                                        </p:tgtEl>
                                        <p:attrNameLst>
                                          <p:attrName>style.visibility</p:attrName>
                                        </p:attrNameLst>
                                      </p:cBhvr>
                                      <p:to>
                                        <p:strVal val="visible"/>
                                      </p:to>
                                    </p:set>
                                    <p:anim calcmode="lin" valueType="num">
                                      <p:cBhvr additive="base">
                                        <p:cTn id="19" dur="500" fill="hold"/>
                                        <p:tgtEl>
                                          <p:spTgt spid="15360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3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53603">
                                            <p:txEl>
                                              <p:pRg st="3" end="3"/>
                                            </p:txEl>
                                          </p:spTgt>
                                        </p:tgtEl>
                                        <p:attrNameLst>
                                          <p:attrName>style.visibility</p:attrName>
                                        </p:attrNameLst>
                                      </p:cBhvr>
                                      <p:to>
                                        <p:strVal val="visible"/>
                                      </p:to>
                                    </p:set>
                                    <p:anim calcmode="lin" valueType="num">
                                      <p:cBhvr additive="base">
                                        <p:cTn id="25" dur="500" fill="hold"/>
                                        <p:tgtEl>
                                          <p:spTgt spid="15360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3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53603">
                                            <p:txEl>
                                              <p:pRg st="4" end="4"/>
                                            </p:txEl>
                                          </p:spTgt>
                                        </p:tgtEl>
                                        <p:attrNameLst>
                                          <p:attrName>style.visibility</p:attrName>
                                        </p:attrNameLst>
                                      </p:cBhvr>
                                      <p:to>
                                        <p:strVal val="visible"/>
                                      </p:to>
                                    </p:set>
                                    <p:anim calcmode="lin" valueType="num">
                                      <p:cBhvr additive="base">
                                        <p:cTn id="31" dur="500" fill="hold"/>
                                        <p:tgtEl>
                                          <p:spTgt spid="15360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3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53603">
                                            <p:txEl>
                                              <p:pRg st="5" end="5"/>
                                            </p:txEl>
                                          </p:spTgt>
                                        </p:tgtEl>
                                        <p:attrNameLst>
                                          <p:attrName>style.visibility</p:attrName>
                                        </p:attrNameLst>
                                      </p:cBhvr>
                                      <p:to>
                                        <p:strVal val="visible"/>
                                      </p:to>
                                    </p:set>
                                    <p:anim calcmode="lin" valueType="num">
                                      <p:cBhvr additive="base">
                                        <p:cTn id="37" dur="500" fill="hold"/>
                                        <p:tgtEl>
                                          <p:spTgt spid="15360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53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153603">
                                            <p:txEl>
                                              <p:pRg st="6" end="6"/>
                                            </p:txEl>
                                          </p:spTgt>
                                        </p:tgtEl>
                                        <p:attrNameLst>
                                          <p:attrName>style.visibility</p:attrName>
                                        </p:attrNameLst>
                                      </p:cBhvr>
                                      <p:to>
                                        <p:strVal val="visible"/>
                                      </p:to>
                                    </p:set>
                                    <p:anim calcmode="lin" valueType="num">
                                      <p:cBhvr additive="base">
                                        <p:cTn id="43" dur="500" fill="hold"/>
                                        <p:tgtEl>
                                          <p:spTgt spid="153603">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36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bldLvl="2"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p:spPr>
        <p:txBody>
          <a:bodyPr/>
          <a:lstStyle/>
          <a:p>
            <a:fld id="{AFF76000-09E8-4462-BDFB-777D03D5C034}" type="slidenum">
              <a:rPr lang="en-US"/>
              <a:pPr/>
              <a:t>34</a:t>
            </a:fld>
            <a:endParaRPr lang="en-US"/>
          </a:p>
        </p:txBody>
      </p:sp>
      <p:sp>
        <p:nvSpPr>
          <p:cNvPr id="244738" name="Rectangle 2"/>
          <p:cNvSpPr>
            <a:spLocks noGrp="1" noChangeArrowheads="1"/>
          </p:cNvSpPr>
          <p:nvPr>
            <p:ph type="title"/>
          </p:nvPr>
        </p:nvSpPr>
        <p:spPr>
          <a:xfrm>
            <a:off x="685800" y="762000"/>
            <a:ext cx="7772400" cy="838200"/>
          </a:xfrm>
        </p:spPr>
        <p:txBody>
          <a:bodyPr/>
          <a:lstStyle/>
          <a:p>
            <a:pPr eaLnBrk="1" hangingPunct="1">
              <a:defRPr/>
            </a:pPr>
            <a:r>
              <a:rPr lang="en-US" b="1">
                <a:solidFill>
                  <a:schemeClr val="hlink"/>
                </a:solidFill>
              </a:rPr>
              <a:t>Prohibitions</a:t>
            </a:r>
            <a:r>
              <a:rPr lang="en-US"/>
              <a:t> of Ihram (4)</a:t>
            </a:r>
            <a:br>
              <a:rPr lang="ar-SA">
                <a:cs typeface="Times New Roman (Arabic)" charset="-78"/>
              </a:rPr>
            </a:br>
            <a:r>
              <a:rPr lang="ar-SA">
                <a:cs typeface="Times New Roman (Arabic)" charset="-78"/>
              </a:rPr>
              <a:t> </a:t>
            </a:r>
            <a:r>
              <a:rPr lang="ar-EG">
                <a:cs typeface="Times New Roman (Arabic)" charset="-78"/>
              </a:rPr>
              <a:t>محظورات الإحرام</a:t>
            </a:r>
            <a:endParaRPr lang="en-US">
              <a:cs typeface="Times New Roman (Arabic)" charset="-78"/>
            </a:endParaRPr>
          </a:p>
        </p:txBody>
      </p:sp>
      <p:sp>
        <p:nvSpPr>
          <p:cNvPr id="244741" name="Rectangle 5"/>
          <p:cNvSpPr>
            <a:spLocks noGrp="1" noChangeArrowheads="1"/>
          </p:cNvSpPr>
          <p:nvPr>
            <p:ph type="body" idx="1"/>
          </p:nvPr>
        </p:nvSpPr>
        <p:spPr>
          <a:xfrm>
            <a:off x="685800" y="2316163"/>
            <a:ext cx="7772400" cy="4114800"/>
          </a:xfrm>
          <a:noFill/>
        </p:spPr>
        <p:txBody>
          <a:bodyPr/>
          <a:lstStyle/>
          <a:p>
            <a:pPr eaLnBrk="1" hangingPunct="1"/>
            <a:endParaRPr lang="en-US" dirty="0">
              <a:effectLst>
                <a:outerShdw blurRad="38100" dist="38100" dir="2700000" algn="tl">
                  <a:srgbClr val="000000">
                    <a:alpha val="43137"/>
                  </a:srgbClr>
                </a:outerShdw>
              </a:effectLst>
            </a:endParaRPr>
          </a:p>
          <a:p>
            <a:pPr eaLnBrk="1" hangingPunct="1"/>
            <a:r>
              <a:rPr lang="en-US" b="1" dirty="0">
                <a:solidFill>
                  <a:srgbClr val="FF0000"/>
                </a:solidFill>
                <a:effectLst>
                  <a:outerShdw blurRad="38100" dist="38100" dir="2700000" algn="tl">
                    <a:srgbClr val="000000">
                      <a:alpha val="43137"/>
                    </a:srgbClr>
                  </a:outerShdw>
                </a:effectLst>
              </a:rPr>
              <a:t>Hunting</a:t>
            </a:r>
            <a:r>
              <a:rPr lang="en-US" dirty="0">
                <a:effectLst>
                  <a:outerShdw blurRad="38100" dist="38100" dir="2700000" algn="tl">
                    <a:srgbClr val="000000">
                      <a:alpha val="43137"/>
                    </a:srgbClr>
                  </a:outerShdw>
                </a:effectLst>
              </a:rPr>
              <a:t>:</a:t>
            </a:r>
          </a:p>
          <a:p>
            <a:pPr lvl="1" eaLnBrk="1" hangingPunct="1"/>
            <a:r>
              <a:rPr lang="en-US" dirty="0">
                <a:effectLst>
                  <a:outerShdw blurRad="38100" dist="38100" dir="2700000" algn="tl">
                    <a:srgbClr val="000000">
                      <a:alpha val="43137"/>
                    </a:srgbClr>
                  </a:outerShdw>
                </a:effectLst>
              </a:rPr>
              <a:t>You should not hunt or assist someone in hunting. </a:t>
            </a:r>
          </a:p>
          <a:p>
            <a:pPr lvl="1" eaLnBrk="1" hangingPunct="1"/>
            <a:r>
              <a:rPr lang="en-US" dirty="0">
                <a:effectLst>
                  <a:outerShdw blurRad="38100" dist="38100" dir="2700000" algn="tl">
                    <a:srgbClr val="000000">
                      <a:alpha val="43137"/>
                    </a:srgbClr>
                  </a:outerShdw>
                </a:effectLst>
              </a:rPr>
              <a:t>You should not kill animals except those </a:t>
            </a:r>
            <a:r>
              <a:rPr lang="en-US" dirty="0">
                <a:effectLst>
                  <a:outerShdw blurRad="38100" dist="38100" dir="2700000" algn="tl">
                    <a:srgbClr val="000000">
                      <a:alpha val="43137"/>
                    </a:srgbClr>
                  </a:outerShdw>
                </a:effectLst>
                <a:latin typeface="Arial" charset="0"/>
              </a:rPr>
              <a:t>that are harmful or that would attack people, such as mice, snakes and scorpions.</a:t>
            </a:r>
            <a:endParaRPr lang="en-US" dirty="0">
              <a:effectLst>
                <a:outerShdw blurRad="38100" dist="38100" dir="2700000" algn="tl">
                  <a:srgbClr val="000000">
                    <a:alpha val="43137"/>
                  </a:srgbClr>
                </a:outerShdw>
              </a:effectLst>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44741">
                                            <p:txEl>
                                              <p:pRg st="1" end="1"/>
                                            </p:txEl>
                                          </p:spTgt>
                                        </p:tgtEl>
                                        <p:attrNameLst>
                                          <p:attrName>style.visibility</p:attrName>
                                        </p:attrNameLst>
                                      </p:cBhvr>
                                      <p:to>
                                        <p:strVal val="visible"/>
                                      </p:to>
                                    </p:set>
                                    <p:anim calcmode="lin" valueType="num">
                                      <p:cBhvr additive="base">
                                        <p:cTn id="7" dur="500" fill="hold"/>
                                        <p:tgtEl>
                                          <p:spTgt spid="244741">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47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44741">
                                            <p:txEl>
                                              <p:pRg st="2" end="2"/>
                                            </p:txEl>
                                          </p:spTgt>
                                        </p:tgtEl>
                                        <p:attrNameLst>
                                          <p:attrName>style.visibility</p:attrName>
                                        </p:attrNameLst>
                                      </p:cBhvr>
                                      <p:to>
                                        <p:strVal val="visible"/>
                                      </p:to>
                                    </p:set>
                                    <p:anim calcmode="lin" valueType="num">
                                      <p:cBhvr additive="base">
                                        <p:cTn id="13" dur="500" fill="hold"/>
                                        <p:tgtEl>
                                          <p:spTgt spid="244741">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447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44741">
                                            <p:txEl>
                                              <p:pRg st="3" end="3"/>
                                            </p:txEl>
                                          </p:spTgt>
                                        </p:tgtEl>
                                        <p:attrNameLst>
                                          <p:attrName>style.visibility</p:attrName>
                                        </p:attrNameLst>
                                      </p:cBhvr>
                                      <p:to>
                                        <p:strVal val="visible"/>
                                      </p:to>
                                    </p:set>
                                    <p:anim calcmode="lin" valueType="num">
                                      <p:cBhvr additive="base">
                                        <p:cTn id="19" dur="500" fill="hold"/>
                                        <p:tgtEl>
                                          <p:spTgt spid="244741">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4474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1"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p>
            <a:fld id="{624AC709-484E-4DE7-B6C1-66780525ED6F}" type="slidenum">
              <a:rPr lang="en-US"/>
              <a:pPr/>
              <a:t>35</a:t>
            </a:fld>
            <a:endParaRPr lang="en-US"/>
          </a:p>
        </p:txBody>
      </p:sp>
      <p:sp>
        <p:nvSpPr>
          <p:cNvPr id="154626" name="Rectangle 2"/>
          <p:cNvSpPr>
            <a:spLocks noGrp="1" noChangeArrowheads="1"/>
          </p:cNvSpPr>
          <p:nvPr>
            <p:ph type="title"/>
          </p:nvPr>
        </p:nvSpPr>
        <p:spPr>
          <a:xfrm>
            <a:off x="685800" y="276225"/>
            <a:ext cx="7772400" cy="838200"/>
          </a:xfrm>
        </p:spPr>
        <p:txBody>
          <a:bodyPr/>
          <a:lstStyle/>
          <a:p>
            <a:pPr eaLnBrk="1" hangingPunct="1">
              <a:defRPr/>
            </a:pPr>
            <a:r>
              <a:rPr lang="en-US">
                <a:solidFill>
                  <a:srgbClr val="66FF33"/>
                </a:solidFill>
              </a:rPr>
              <a:t>Permissible</a:t>
            </a:r>
            <a:r>
              <a:rPr lang="en-US"/>
              <a:t> of Ihram</a:t>
            </a:r>
            <a:endParaRPr lang="en-US">
              <a:cs typeface="Times New Roman (Arabic)" charset="-78"/>
            </a:endParaRPr>
          </a:p>
        </p:txBody>
      </p:sp>
      <p:sp>
        <p:nvSpPr>
          <p:cNvPr id="154627" name="Rectangle 3"/>
          <p:cNvSpPr>
            <a:spLocks noGrp="1" noChangeArrowheads="1"/>
          </p:cNvSpPr>
          <p:nvPr>
            <p:ph type="body" idx="1"/>
          </p:nvPr>
        </p:nvSpPr>
        <p:spPr>
          <a:xfrm>
            <a:off x="400050" y="1293813"/>
            <a:ext cx="8342313" cy="5321300"/>
          </a:xfrm>
        </p:spPr>
        <p:txBody>
          <a:bodyPr/>
          <a:lstStyle/>
          <a:p>
            <a:pPr eaLnBrk="1" hangingPunct="1">
              <a:lnSpc>
                <a:spcPct val="120000"/>
              </a:lnSpc>
              <a:buClr>
                <a:srgbClr val="00FF00"/>
              </a:buClr>
              <a:buSzPct val="125000"/>
              <a:buFont typeface="Wingdings" pitchFamily="2" charset="2"/>
              <a:buChar char="ü"/>
            </a:pPr>
            <a:r>
              <a:rPr lang="en-US" sz="1800" dirty="0">
                <a:effectLst>
                  <a:outerShdw blurRad="38100" dist="38100" dir="2700000" algn="tl">
                    <a:srgbClr val="000000">
                      <a:alpha val="43137"/>
                    </a:srgbClr>
                  </a:outerShdw>
                </a:effectLst>
              </a:rPr>
              <a:t>There is no harm in using an umbrella, the roof of a car or tent for shade. </a:t>
            </a:r>
          </a:p>
          <a:p>
            <a:pPr eaLnBrk="1" hangingPunct="1">
              <a:lnSpc>
                <a:spcPct val="120000"/>
              </a:lnSpc>
              <a:buClr>
                <a:srgbClr val="00FF00"/>
              </a:buClr>
              <a:buSzPct val="125000"/>
              <a:buFont typeface="Wingdings" pitchFamily="2" charset="2"/>
              <a:buChar char="ü"/>
            </a:pPr>
            <a:r>
              <a:rPr lang="en-US" sz="1800" dirty="0">
                <a:effectLst>
                  <a:outerShdw blurRad="38100" dist="38100" dir="2700000" algn="tl">
                    <a:srgbClr val="000000">
                      <a:alpha val="43137"/>
                    </a:srgbClr>
                  </a:outerShdw>
                </a:effectLst>
              </a:rPr>
              <a:t>There is also no harm in carrying your baggage atop your head, or carrying a backpack.</a:t>
            </a:r>
          </a:p>
          <a:p>
            <a:pPr eaLnBrk="1" hangingPunct="1">
              <a:lnSpc>
                <a:spcPct val="120000"/>
              </a:lnSpc>
              <a:buClr>
                <a:srgbClr val="00FF00"/>
              </a:buClr>
              <a:buSzPct val="125000"/>
              <a:buFont typeface="Wingdings" pitchFamily="2" charset="2"/>
              <a:buChar char="ü"/>
            </a:pPr>
            <a:r>
              <a:rPr lang="en-US" sz="1800" dirty="0">
                <a:effectLst>
                  <a:outerShdw blurRad="38100" dist="38100" dir="2700000" algn="tl">
                    <a:srgbClr val="000000">
                      <a:alpha val="43137"/>
                    </a:srgbClr>
                  </a:outerShdw>
                </a:effectLst>
              </a:rPr>
              <a:t>Wearing sandals that do not cover the ankles.</a:t>
            </a:r>
          </a:p>
          <a:p>
            <a:pPr eaLnBrk="1" hangingPunct="1">
              <a:lnSpc>
                <a:spcPct val="120000"/>
              </a:lnSpc>
              <a:buClr>
                <a:srgbClr val="00FF00"/>
              </a:buClr>
              <a:buSzPct val="125000"/>
              <a:buFont typeface="Wingdings" pitchFamily="2" charset="2"/>
              <a:buChar char="ü"/>
            </a:pPr>
            <a:r>
              <a:rPr lang="en-US" sz="1800" dirty="0">
                <a:effectLst>
                  <a:outerShdw blurRad="38100" dist="38100" dir="2700000" algn="tl">
                    <a:srgbClr val="000000">
                      <a:alpha val="43137"/>
                    </a:srgbClr>
                  </a:outerShdw>
                </a:effectLst>
              </a:rPr>
              <a:t>Wearing a ring or a watch (on your wrist or hung from your neck).</a:t>
            </a:r>
          </a:p>
          <a:p>
            <a:pPr eaLnBrk="1" hangingPunct="1">
              <a:lnSpc>
                <a:spcPct val="120000"/>
              </a:lnSpc>
              <a:buClr>
                <a:srgbClr val="00FF00"/>
              </a:buClr>
              <a:buSzPct val="125000"/>
              <a:buFont typeface="Wingdings" pitchFamily="2" charset="2"/>
              <a:buChar char="ü"/>
            </a:pPr>
            <a:r>
              <a:rPr lang="en-US" sz="1800" dirty="0">
                <a:effectLst>
                  <a:outerShdw blurRad="38100" dist="38100" dir="2700000" algn="tl">
                    <a:srgbClr val="000000">
                      <a:alpha val="43137"/>
                    </a:srgbClr>
                  </a:outerShdw>
                </a:effectLst>
              </a:rPr>
              <a:t>Wearing a hearing aid, a speech aid. </a:t>
            </a:r>
          </a:p>
          <a:p>
            <a:pPr eaLnBrk="1" hangingPunct="1">
              <a:lnSpc>
                <a:spcPct val="120000"/>
              </a:lnSpc>
              <a:buClr>
                <a:srgbClr val="00FF00"/>
              </a:buClr>
              <a:buSzPct val="125000"/>
              <a:buFont typeface="Wingdings" pitchFamily="2" charset="2"/>
              <a:buChar char="ü"/>
            </a:pPr>
            <a:r>
              <a:rPr lang="en-US" sz="1800" dirty="0">
                <a:effectLst>
                  <a:outerShdw blurRad="38100" dist="38100" dir="2700000" algn="tl">
                    <a:srgbClr val="000000">
                      <a:alpha val="43137"/>
                    </a:srgbClr>
                  </a:outerShdw>
                </a:effectLst>
              </a:rPr>
              <a:t>Wearing eye glasses or contact lenses.</a:t>
            </a:r>
          </a:p>
          <a:p>
            <a:pPr eaLnBrk="1" hangingPunct="1">
              <a:lnSpc>
                <a:spcPct val="120000"/>
              </a:lnSpc>
              <a:buClr>
                <a:srgbClr val="00FF00"/>
              </a:buClr>
              <a:buSzPct val="125000"/>
              <a:buFont typeface="Wingdings" pitchFamily="2" charset="2"/>
              <a:buChar char="ü"/>
            </a:pPr>
            <a:r>
              <a:rPr lang="en-US" sz="1800" dirty="0">
                <a:effectLst>
                  <a:outerShdw blurRad="38100" dist="38100" dir="2700000" algn="tl">
                    <a:srgbClr val="000000">
                      <a:alpha val="43137"/>
                    </a:srgbClr>
                  </a:outerShdw>
                </a:effectLst>
              </a:rPr>
              <a:t>According to most scholars, it is permissible for you to cleanse yourself with unscented cleansers and to wash and scratch your head and body, even if some of your hair falls unintentionally.</a:t>
            </a:r>
          </a:p>
          <a:p>
            <a:pPr eaLnBrk="1" hangingPunct="1">
              <a:lnSpc>
                <a:spcPct val="120000"/>
              </a:lnSpc>
              <a:buClr>
                <a:srgbClr val="00FF00"/>
              </a:buClr>
              <a:buSzPct val="125000"/>
              <a:buFont typeface="Wingdings" pitchFamily="2" charset="2"/>
              <a:buChar char="ü"/>
            </a:pPr>
            <a:r>
              <a:rPr lang="en-US" sz="1800" dirty="0">
                <a:effectLst>
                  <a:outerShdw blurRad="38100" dist="38100" dir="2700000" algn="tl">
                    <a:srgbClr val="000000">
                      <a:alpha val="43137"/>
                    </a:srgbClr>
                  </a:outerShdw>
                </a:effectLst>
              </a:rPr>
              <a:t>Washing your Ihram garments or put on new ones.</a:t>
            </a:r>
          </a:p>
          <a:p>
            <a:pPr eaLnBrk="1" hangingPunct="1">
              <a:lnSpc>
                <a:spcPct val="120000"/>
              </a:lnSpc>
              <a:buClr>
                <a:srgbClr val="00FF00"/>
              </a:buClr>
              <a:buSzPct val="125000"/>
              <a:buFont typeface="Wingdings" pitchFamily="2" charset="2"/>
              <a:buChar char="ü"/>
            </a:pPr>
            <a:r>
              <a:rPr lang="en-US" sz="1800" dirty="0">
                <a:effectLst>
                  <a:outerShdw blurRad="38100" dist="38100" dir="2700000" algn="tl">
                    <a:srgbClr val="000000">
                      <a:alpha val="43137"/>
                    </a:srgbClr>
                  </a:outerShdw>
                </a:effectLst>
              </a:rPr>
              <a:t>Wearing a belt to keep your money and documents, and to tie your </a:t>
            </a:r>
            <a:r>
              <a:rPr lang="en-US" sz="1800" dirty="0" err="1">
                <a:effectLst>
                  <a:outerShdw blurRad="38100" dist="38100" dir="2700000" algn="tl">
                    <a:srgbClr val="000000">
                      <a:alpha val="43137"/>
                    </a:srgbClr>
                  </a:outerShdw>
                </a:effectLst>
                <a:ea typeface="Times New Roman (Arabic)"/>
                <a:cs typeface="Times New Roman (Arabic)"/>
              </a:rPr>
              <a:t>E</a:t>
            </a:r>
            <a:r>
              <a:rPr lang="en-US" sz="1800" dirty="0" err="1">
                <a:effectLst>
                  <a:outerShdw blurRad="38100" dist="38100" dir="2700000" algn="tl">
                    <a:srgbClr val="000000">
                      <a:alpha val="43137"/>
                    </a:srgbClr>
                  </a:outerShdw>
                </a:effectLst>
              </a:rPr>
              <a:t>zar</a:t>
            </a:r>
            <a:r>
              <a:rPr lang="en-US" sz="1800" dirty="0">
                <a:effectLst>
                  <a:outerShdw blurRad="38100" dist="38100" dir="2700000" algn="tl">
                    <a:srgbClr val="000000">
                      <a:alpha val="43137"/>
                    </a:srgbClr>
                  </a:outerShdw>
                </a:effectLst>
              </a:rPr>
              <a:t> (the lower part of the Ihram). Stitched belts are permissible.</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 calcmode="lin" valueType="num">
                                      <p:cBhvr additive="base">
                                        <p:cTn id="7" dur="500" fill="hold"/>
                                        <p:tgtEl>
                                          <p:spTgt spid="1546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46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54627">
                                            <p:txEl>
                                              <p:pRg st="1" end="1"/>
                                            </p:txEl>
                                          </p:spTgt>
                                        </p:tgtEl>
                                        <p:attrNameLst>
                                          <p:attrName>style.visibility</p:attrName>
                                        </p:attrNameLst>
                                      </p:cBhvr>
                                      <p:to>
                                        <p:strVal val="visible"/>
                                      </p:to>
                                    </p:set>
                                    <p:anim calcmode="lin" valueType="num">
                                      <p:cBhvr additive="base">
                                        <p:cTn id="13" dur="500" fill="hold"/>
                                        <p:tgtEl>
                                          <p:spTgt spid="1546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46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54627">
                                            <p:txEl>
                                              <p:pRg st="2" end="2"/>
                                            </p:txEl>
                                          </p:spTgt>
                                        </p:tgtEl>
                                        <p:attrNameLst>
                                          <p:attrName>style.visibility</p:attrName>
                                        </p:attrNameLst>
                                      </p:cBhvr>
                                      <p:to>
                                        <p:strVal val="visible"/>
                                      </p:to>
                                    </p:set>
                                    <p:anim calcmode="lin" valueType="num">
                                      <p:cBhvr additive="base">
                                        <p:cTn id="19" dur="500" fill="hold"/>
                                        <p:tgtEl>
                                          <p:spTgt spid="1546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46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54627">
                                            <p:txEl>
                                              <p:pRg st="3" end="3"/>
                                            </p:txEl>
                                          </p:spTgt>
                                        </p:tgtEl>
                                        <p:attrNameLst>
                                          <p:attrName>style.visibility</p:attrName>
                                        </p:attrNameLst>
                                      </p:cBhvr>
                                      <p:to>
                                        <p:strVal val="visible"/>
                                      </p:to>
                                    </p:set>
                                    <p:anim calcmode="lin" valueType="num">
                                      <p:cBhvr additive="base">
                                        <p:cTn id="25" dur="500" fill="hold"/>
                                        <p:tgtEl>
                                          <p:spTgt spid="1546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46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54627">
                                            <p:txEl>
                                              <p:pRg st="4" end="4"/>
                                            </p:txEl>
                                          </p:spTgt>
                                        </p:tgtEl>
                                        <p:attrNameLst>
                                          <p:attrName>style.visibility</p:attrName>
                                        </p:attrNameLst>
                                      </p:cBhvr>
                                      <p:to>
                                        <p:strVal val="visible"/>
                                      </p:to>
                                    </p:set>
                                    <p:anim calcmode="lin" valueType="num">
                                      <p:cBhvr additive="base">
                                        <p:cTn id="31" dur="500" fill="hold"/>
                                        <p:tgtEl>
                                          <p:spTgt spid="1546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46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54627">
                                            <p:txEl>
                                              <p:pRg st="5" end="5"/>
                                            </p:txEl>
                                          </p:spTgt>
                                        </p:tgtEl>
                                        <p:attrNameLst>
                                          <p:attrName>style.visibility</p:attrName>
                                        </p:attrNameLst>
                                      </p:cBhvr>
                                      <p:to>
                                        <p:strVal val="visible"/>
                                      </p:to>
                                    </p:set>
                                    <p:anim calcmode="lin" valueType="num">
                                      <p:cBhvr additive="base">
                                        <p:cTn id="37" dur="500" fill="hold"/>
                                        <p:tgtEl>
                                          <p:spTgt spid="15462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546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154627">
                                            <p:txEl>
                                              <p:pRg st="6" end="6"/>
                                            </p:txEl>
                                          </p:spTgt>
                                        </p:tgtEl>
                                        <p:attrNameLst>
                                          <p:attrName>style.visibility</p:attrName>
                                        </p:attrNameLst>
                                      </p:cBhvr>
                                      <p:to>
                                        <p:strVal val="visible"/>
                                      </p:to>
                                    </p:set>
                                    <p:anim calcmode="lin" valueType="num">
                                      <p:cBhvr additive="base">
                                        <p:cTn id="43" dur="500" fill="hold"/>
                                        <p:tgtEl>
                                          <p:spTgt spid="15462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46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154627">
                                            <p:txEl>
                                              <p:pRg st="7" end="7"/>
                                            </p:txEl>
                                          </p:spTgt>
                                        </p:tgtEl>
                                        <p:attrNameLst>
                                          <p:attrName>style.visibility</p:attrName>
                                        </p:attrNameLst>
                                      </p:cBhvr>
                                      <p:to>
                                        <p:strVal val="visible"/>
                                      </p:to>
                                    </p:set>
                                    <p:anim calcmode="lin" valueType="num">
                                      <p:cBhvr additive="base">
                                        <p:cTn id="49" dur="500" fill="hold"/>
                                        <p:tgtEl>
                                          <p:spTgt spid="154627">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5462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6" fill="hold" grpId="0" nodeType="clickEffect">
                                  <p:stCondLst>
                                    <p:cond delay="0"/>
                                  </p:stCondLst>
                                  <p:childTnLst>
                                    <p:set>
                                      <p:cBhvr>
                                        <p:cTn id="54" dur="1" fill="hold">
                                          <p:stCondLst>
                                            <p:cond delay="0"/>
                                          </p:stCondLst>
                                        </p:cTn>
                                        <p:tgtEl>
                                          <p:spTgt spid="154627">
                                            <p:txEl>
                                              <p:pRg st="8" end="8"/>
                                            </p:txEl>
                                          </p:spTgt>
                                        </p:tgtEl>
                                        <p:attrNameLst>
                                          <p:attrName>style.visibility</p:attrName>
                                        </p:attrNameLst>
                                      </p:cBhvr>
                                      <p:to>
                                        <p:strVal val="visible"/>
                                      </p:to>
                                    </p:set>
                                    <p:anim calcmode="lin" valueType="num">
                                      <p:cBhvr additive="base">
                                        <p:cTn id="55" dur="500" fill="hold"/>
                                        <p:tgtEl>
                                          <p:spTgt spid="154627">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546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build="p" bldLvl="2"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Slide Number Placeholder 5"/>
          <p:cNvSpPr>
            <a:spLocks noGrp="1"/>
          </p:cNvSpPr>
          <p:nvPr>
            <p:ph type="sldNum" sz="quarter" idx="12"/>
          </p:nvPr>
        </p:nvSpPr>
        <p:spPr>
          <a:noFill/>
        </p:spPr>
        <p:txBody>
          <a:bodyPr/>
          <a:lstStyle/>
          <a:p>
            <a:fld id="{4CD7740A-2CAD-4D90-8B84-4391DE979DB2}" type="slidenum">
              <a:rPr lang="en-US"/>
              <a:pPr/>
              <a:t>36</a:t>
            </a:fld>
            <a:endParaRPr lang="en-US"/>
          </a:p>
        </p:txBody>
      </p:sp>
      <p:sp>
        <p:nvSpPr>
          <p:cNvPr id="441346" name="Rectangle 2"/>
          <p:cNvSpPr>
            <a:spLocks noGrp="1" noChangeArrowheads="1"/>
          </p:cNvSpPr>
          <p:nvPr>
            <p:ph type="title"/>
          </p:nvPr>
        </p:nvSpPr>
        <p:spPr/>
        <p:txBody>
          <a:bodyPr/>
          <a:lstStyle/>
          <a:p>
            <a:pPr eaLnBrk="1" hangingPunct="1">
              <a:defRPr/>
            </a:pPr>
            <a:r>
              <a:rPr lang="en-US">
                <a:solidFill>
                  <a:srgbClr val="FF3300"/>
                </a:solidFill>
              </a:rPr>
              <a:t>Pitfalls</a:t>
            </a:r>
            <a:r>
              <a:rPr lang="en-US"/>
              <a:t> of Ihram (1)</a:t>
            </a:r>
          </a:p>
        </p:txBody>
      </p:sp>
      <p:sp>
        <p:nvSpPr>
          <p:cNvPr id="441347" name="Rectangle 3"/>
          <p:cNvSpPr>
            <a:spLocks noGrp="1" noChangeArrowheads="1"/>
          </p:cNvSpPr>
          <p:nvPr>
            <p:ph type="body" idx="1"/>
          </p:nvPr>
        </p:nvSpPr>
        <p:spPr>
          <a:xfrm>
            <a:off x="685800" y="1154113"/>
            <a:ext cx="7772400" cy="5445125"/>
          </a:xfrm>
          <a:noFill/>
        </p:spPr>
        <p:txBody>
          <a:bodyPr/>
          <a:lstStyle/>
          <a:p>
            <a:pPr eaLnBrk="1" hangingPunct="1">
              <a:lnSpc>
                <a:spcPct val="120000"/>
              </a:lnSpc>
              <a:buSzPct val="250000"/>
              <a:buFont typeface="Wingdings" pitchFamily="2" charset="2"/>
              <a:buBlip>
                <a:blip r:embed="rId3"/>
              </a:buBlip>
            </a:pPr>
            <a:r>
              <a:rPr lang="en-US" sz="2000" dirty="0">
                <a:effectLst>
                  <a:outerShdw blurRad="38100" dist="38100" dir="2700000" algn="tl">
                    <a:srgbClr val="000000">
                      <a:alpha val="43137"/>
                    </a:srgbClr>
                  </a:outerShdw>
                </a:effectLst>
              </a:rPr>
              <a:t>Crossing the </a:t>
            </a:r>
            <a:r>
              <a:rPr lang="en-US" sz="2000" dirty="0" err="1">
                <a:effectLst>
                  <a:outerShdw blurRad="38100" dist="38100" dir="2700000" algn="tl">
                    <a:srgbClr val="000000">
                      <a:alpha val="43137"/>
                    </a:srgbClr>
                  </a:outerShdw>
                </a:effectLst>
              </a:rPr>
              <a:t>Meeqat</a:t>
            </a:r>
            <a:r>
              <a:rPr lang="en-US" sz="2000" dirty="0">
                <a:effectLst>
                  <a:outerShdw blurRad="38100" dist="38100" dir="2700000" algn="tl">
                    <a:srgbClr val="000000">
                      <a:alpha val="43137"/>
                    </a:srgbClr>
                  </a:outerShdw>
                </a:effectLst>
              </a:rPr>
              <a:t> without Ihram. </a:t>
            </a:r>
            <a:r>
              <a:rPr lang="en-US" sz="2000" dirty="0">
                <a:solidFill>
                  <a:schemeClr val="folHlink"/>
                </a:solidFill>
                <a:effectLst>
                  <a:outerShdw blurRad="38100" dist="38100" dir="2700000" algn="tl">
                    <a:srgbClr val="000000">
                      <a:alpha val="43137"/>
                    </a:srgbClr>
                  </a:outerShdw>
                </a:effectLst>
              </a:rPr>
              <a:t>This violates a </a:t>
            </a:r>
            <a:r>
              <a:rPr lang="en-US" sz="2000" dirty="0" err="1">
                <a:solidFill>
                  <a:schemeClr val="folHlink"/>
                </a:solidFill>
                <a:effectLst>
                  <a:outerShdw blurRad="38100" dist="38100" dir="2700000" algn="tl">
                    <a:srgbClr val="000000">
                      <a:alpha val="43137"/>
                    </a:srgbClr>
                  </a:outerShdw>
                </a:effectLst>
              </a:rPr>
              <a:t>Wajib</a:t>
            </a:r>
            <a:r>
              <a:rPr lang="en-US" sz="2000" dirty="0">
                <a:solidFill>
                  <a:schemeClr val="folHlink"/>
                </a:solidFill>
                <a:effectLst>
                  <a:outerShdw blurRad="38100" dist="38100" dir="2700000" algn="tl">
                    <a:srgbClr val="000000">
                      <a:alpha val="43137"/>
                    </a:srgbClr>
                  </a:outerShdw>
                </a:effectLst>
              </a:rPr>
              <a:t> and requires an </a:t>
            </a:r>
            <a:r>
              <a:rPr lang="en-US" sz="2000">
                <a:solidFill>
                  <a:schemeClr val="folHlink"/>
                </a:solidFill>
                <a:effectLst>
                  <a:outerShdw blurRad="38100" dist="38100" dir="2700000" algn="tl">
                    <a:srgbClr val="000000">
                      <a:alpha val="43137"/>
                    </a:srgbClr>
                  </a:outerShdw>
                </a:effectLst>
              </a:rPr>
              <a:t>animal sacrifice.</a:t>
            </a:r>
            <a:endParaRPr lang="en-US" sz="2000" dirty="0">
              <a:solidFill>
                <a:schemeClr val="folHlink"/>
              </a:solidFill>
              <a:effectLst>
                <a:outerShdw blurRad="38100" dist="38100" dir="2700000" algn="tl">
                  <a:srgbClr val="000000">
                    <a:alpha val="43137"/>
                  </a:srgbClr>
                </a:outerShdw>
              </a:effectLst>
            </a:endParaRPr>
          </a:p>
          <a:p>
            <a:pPr eaLnBrk="1" hangingPunct="1">
              <a:lnSpc>
                <a:spcPct val="120000"/>
              </a:lnSpc>
              <a:buSzPct val="250000"/>
              <a:buFont typeface="Wingdings" pitchFamily="2" charset="2"/>
              <a:buBlip>
                <a:blip r:embed="rId3"/>
              </a:buBlip>
            </a:pPr>
            <a:r>
              <a:rPr lang="en-US" sz="2000" dirty="0">
                <a:effectLst>
                  <a:outerShdw blurRad="38100" dist="38100" dir="2700000" algn="tl">
                    <a:srgbClr val="000000">
                      <a:alpha val="43137"/>
                    </a:srgbClr>
                  </a:outerShdw>
                </a:effectLst>
              </a:rPr>
              <a:t>Thinking that Ihram is putting the 2 towels. </a:t>
            </a:r>
            <a:r>
              <a:rPr lang="en-US" sz="2000" dirty="0">
                <a:solidFill>
                  <a:schemeClr val="folHlink"/>
                </a:solidFill>
                <a:effectLst>
                  <a:outerShdw blurRad="38100" dist="38100" dir="2700000" algn="tl">
                    <a:srgbClr val="000000">
                      <a:alpha val="43137"/>
                    </a:srgbClr>
                  </a:outerShdw>
                </a:effectLst>
              </a:rPr>
              <a:t>Making the intention of Hajj or </a:t>
            </a:r>
            <a:r>
              <a:rPr lang="en-US" sz="2000" dirty="0" err="1">
                <a:solidFill>
                  <a:schemeClr val="folHlink"/>
                </a:solidFill>
                <a:effectLst>
                  <a:outerShdw blurRad="38100" dist="38100" dir="2700000" algn="tl">
                    <a:srgbClr val="000000">
                      <a:alpha val="43137"/>
                    </a:srgbClr>
                  </a:outerShdw>
                </a:effectLst>
              </a:rPr>
              <a:t>Umra</a:t>
            </a:r>
            <a:r>
              <a:rPr lang="en-US" sz="2000" dirty="0">
                <a:solidFill>
                  <a:schemeClr val="folHlink"/>
                </a:solidFill>
                <a:effectLst>
                  <a:outerShdw blurRad="38100" dist="38100" dir="2700000" algn="tl">
                    <a:srgbClr val="000000">
                      <a:alpha val="43137"/>
                    </a:srgbClr>
                  </a:outerShdw>
                </a:effectLst>
              </a:rPr>
              <a:t> or both is the essence of Ihram.</a:t>
            </a:r>
          </a:p>
          <a:p>
            <a:pPr eaLnBrk="1" hangingPunct="1">
              <a:lnSpc>
                <a:spcPct val="120000"/>
              </a:lnSpc>
              <a:buSzPct val="250000"/>
              <a:buFont typeface="Wingdings" pitchFamily="2" charset="2"/>
              <a:buBlip>
                <a:blip r:embed="rId3"/>
              </a:buBlip>
            </a:pPr>
            <a:r>
              <a:rPr lang="en-US" sz="2000" dirty="0">
                <a:effectLst>
                  <a:outerShdw blurRad="38100" dist="38100" dir="2700000" algn="tl">
                    <a:srgbClr val="000000">
                      <a:alpha val="43137"/>
                    </a:srgbClr>
                  </a:outerShdw>
                </a:effectLst>
              </a:rPr>
              <a:t>Thinking that the 2 </a:t>
            </a:r>
            <a:r>
              <a:rPr lang="en-US" sz="2000" dirty="0" err="1">
                <a:effectLst>
                  <a:outerShdw blurRad="38100" dist="38100" dir="2700000" algn="tl">
                    <a:srgbClr val="000000">
                      <a:alpha val="43137"/>
                    </a:srgbClr>
                  </a:outerShdw>
                </a:effectLst>
              </a:rPr>
              <a:t>Rak’at</a:t>
            </a:r>
            <a:r>
              <a:rPr lang="en-US" sz="2000" dirty="0">
                <a:effectLst>
                  <a:outerShdw blurRad="38100" dist="38100" dir="2700000" algn="tl">
                    <a:srgbClr val="000000">
                      <a:alpha val="43137"/>
                    </a:srgbClr>
                  </a:outerShdw>
                </a:effectLst>
              </a:rPr>
              <a:t> before Ihram are a condition to Ihram or a </a:t>
            </a:r>
            <a:r>
              <a:rPr lang="en-US" sz="2000" dirty="0" err="1">
                <a:effectLst>
                  <a:outerShdw blurRad="38100" dist="38100" dir="2700000" algn="tl">
                    <a:srgbClr val="000000">
                      <a:alpha val="43137"/>
                    </a:srgbClr>
                  </a:outerShdw>
                </a:effectLst>
              </a:rPr>
              <a:t>Wajib</a:t>
            </a:r>
            <a:r>
              <a:rPr lang="en-US" sz="2000" dirty="0">
                <a:effectLst>
                  <a:outerShdw blurRad="38100" dist="38100" dir="2700000" algn="tl">
                    <a:srgbClr val="000000">
                      <a:alpha val="43137"/>
                    </a:srgbClr>
                  </a:outerShdw>
                </a:effectLst>
              </a:rPr>
              <a:t>. </a:t>
            </a:r>
            <a:r>
              <a:rPr lang="en-US" sz="2000" dirty="0">
                <a:solidFill>
                  <a:schemeClr val="folHlink"/>
                </a:solidFill>
                <a:effectLst>
                  <a:outerShdw blurRad="38100" dist="38100" dir="2700000" algn="tl">
                    <a:srgbClr val="000000">
                      <a:alpha val="43137"/>
                    </a:srgbClr>
                  </a:outerShdw>
                </a:effectLst>
              </a:rPr>
              <a:t>Ihram is valid even without any </a:t>
            </a:r>
            <a:r>
              <a:rPr lang="en-US" sz="2000" dirty="0" err="1">
                <a:solidFill>
                  <a:schemeClr val="folHlink"/>
                </a:solidFill>
                <a:effectLst>
                  <a:outerShdw blurRad="38100" dist="38100" dir="2700000" algn="tl">
                    <a:srgbClr val="000000">
                      <a:alpha val="43137"/>
                    </a:srgbClr>
                  </a:outerShdw>
                </a:effectLst>
              </a:rPr>
              <a:t>Salat</a:t>
            </a:r>
            <a:r>
              <a:rPr lang="en-US" sz="2000" dirty="0">
                <a:solidFill>
                  <a:schemeClr val="folHlink"/>
                </a:solidFill>
                <a:effectLst>
                  <a:outerShdw blurRad="38100" dist="38100" dir="2700000" algn="tl">
                    <a:srgbClr val="000000">
                      <a:alpha val="43137"/>
                    </a:srgbClr>
                  </a:outerShdw>
                </a:effectLst>
              </a:rPr>
              <a:t>.</a:t>
            </a:r>
          </a:p>
          <a:p>
            <a:pPr eaLnBrk="1" hangingPunct="1">
              <a:lnSpc>
                <a:spcPct val="120000"/>
              </a:lnSpc>
              <a:buSzPct val="250000"/>
              <a:buFont typeface="Wingdings" pitchFamily="2" charset="2"/>
              <a:buBlip>
                <a:blip r:embed="rId3"/>
              </a:buBlip>
            </a:pPr>
            <a:r>
              <a:rPr lang="en-US" sz="2000" dirty="0">
                <a:effectLst>
                  <a:outerShdw blurRad="38100" dist="38100" dir="2700000" algn="tl">
                    <a:srgbClr val="000000">
                      <a:alpha val="43137"/>
                    </a:srgbClr>
                  </a:outerShdw>
                </a:effectLst>
              </a:rPr>
              <a:t>Thinking that </a:t>
            </a:r>
            <a:r>
              <a:rPr lang="en-US" sz="2000" dirty="0" err="1">
                <a:effectLst>
                  <a:outerShdw blurRad="38100" dist="38100" dir="2700000" algn="tl">
                    <a:srgbClr val="000000">
                      <a:alpha val="43137"/>
                    </a:srgbClr>
                  </a:outerShdw>
                </a:effectLst>
              </a:rPr>
              <a:t>Ghusl</a:t>
            </a:r>
            <a:r>
              <a:rPr lang="en-US" sz="2000" dirty="0">
                <a:effectLst>
                  <a:outerShdw blurRad="38100" dist="38100" dir="2700000" algn="tl">
                    <a:srgbClr val="000000">
                      <a:alpha val="43137"/>
                    </a:srgbClr>
                  </a:outerShdw>
                </a:effectLst>
              </a:rPr>
              <a:t> (shower) or </a:t>
            </a:r>
            <a:r>
              <a:rPr lang="en-US" sz="2000" dirty="0" err="1">
                <a:effectLst>
                  <a:outerShdw blurRad="38100" dist="38100" dir="2700000" algn="tl">
                    <a:srgbClr val="000000">
                      <a:alpha val="43137"/>
                    </a:srgbClr>
                  </a:outerShdw>
                </a:effectLst>
              </a:rPr>
              <a:t>Wudu</a:t>
            </a:r>
            <a:r>
              <a:rPr lang="en-US" sz="2000" dirty="0">
                <a:effectLst>
                  <a:outerShdw blurRad="38100" dist="38100" dir="2700000" algn="tl">
                    <a:srgbClr val="000000">
                      <a:alpha val="43137"/>
                    </a:srgbClr>
                  </a:outerShdw>
                </a:effectLst>
              </a:rPr>
              <a:t> is a condition of Ihram. </a:t>
            </a:r>
            <a:r>
              <a:rPr lang="en-US" sz="2000" dirty="0">
                <a:solidFill>
                  <a:schemeClr val="folHlink"/>
                </a:solidFill>
                <a:effectLst>
                  <a:outerShdw blurRad="38100" dist="38100" dir="2700000" algn="tl">
                    <a:srgbClr val="000000">
                      <a:alpha val="43137"/>
                    </a:srgbClr>
                  </a:outerShdw>
                </a:effectLst>
              </a:rPr>
              <a:t>It is only a </a:t>
            </a:r>
            <a:r>
              <a:rPr lang="en-US" sz="2000" dirty="0" err="1">
                <a:solidFill>
                  <a:schemeClr val="folHlink"/>
                </a:solidFill>
                <a:effectLst>
                  <a:outerShdw blurRad="38100" dist="38100" dir="2700000" algn="tl">
                    <a:srgbClr val="000000">
                      <a:alpha val="43137"/>
                    </a:srgbClr>
                  </a:outerShdw>
                </a:effectLst>
              </a:rPr>
              <a:t>Sunnah</a:t>
            </a:r>
            <a:r>
              <a:rPr lang="en-US" sz="2000" dirty="0">
                <a:solidFill>
                  <a:schemeClr val="folHlink"/>
                </a:solidFill>
                <a:effectLst>
                  <a:outerShdw blurRad="38100" dist="38100" dir="2700000" algn="tl">
                    <a:srgbClr val="000000">
                      <a:alpha val="43137"/>
                    </a:srgbClr>
                  </a:outerShdw>
                </a:effectLst>
              </a:rPr>
              <a:t>, and the Ihram is valid without it.</a:t>
            </a:r>
          </a:p>
          <a:p>
            <a:pPr eaLnBrk="1" hangingPunct="1">
              <a:lnSpc>
                <a:spcPct val="120000"/>
              </a:lnSpc>
              <a:buSzPct val="250000"/>
              <a:buFont typeface="Wingdings" pitchFamily="2" charset="2"/>
              <a:buBlip>
                <a:blip r:embed="rId3"/>
              </a:buBlip>
            </a:pPr>
            <a:r>
              <a:rPr lang="en-US" sz="2000" dirty="0">
                <a:effectLst>
                  <a:outerShdw blurRad="38100" dist="38100" dir="2700000" algn="tl">
                    <a:srgbClr val="000000">
                      <a:alpha val="43137"/>
                    </a:srgbClr>
                  </a:outerShdw>
                </a:effectLst>
              </a:rPr>
              <a:t>Uncovering the right shoulder (</a:t>
            </a:r>
            <a:r>
              <a:rPr lang="en-US" sz="2000" dirty="0" err="1">
                <a:effectLst>
                  <a:outerShdw blurRad="38100" dist="38100" dir="2700000" algn="tl">
                    <a:srgbClr val="000000">
                      <a:alpha val="43137"/>
                    </a:srgbClr>
                  </a:outerShdw>
                </a:effectLst>
              </a:rPr>
              <a:t>Idtiba</a:t>
            </a:r>
            <a:r>
              <a:rPr lang="en-US" sz="2000" dirty="0">
                <a:effectLst>
                  <a:outerShdw blurRad="38100" dist="38100" dir="2700000" algn="tl">
                    <a:srgbClr val="000000">
                      <a:alpha val="43137"/>
                    </a:srgbClr>
                  </a:outerShdw>
                </a:effectLst>
              </a:rPr>
              <a:t>’) at the Ihram and during all the Hajj and </a:t>
            </a:r>
            <a:r>
              <a:rPr lang="en-US" sz="2000" dirty="0" err="1">
                <a:effectLst>
                  <a:outerShdw blurRad="38100" dist="38100" dir="2700000" algn="tl">
                    <a:srgbClr val="000000">
                      <a:alpha val="43137"/>
                    </a:srgbClr>
                  </a:outerShdw>
                </a:effectLst>
              </a:rPr>
              <a:t>Umra</a:t>
            </a:r>
            <a:r>
              <a:rPr lang="en-US" sz="2000" dirty="0">
                <a:effectLst>
                  <a:outerShdw blurRad="38100" dist="38100" dir="2700000" algn="tl">
                    <a:srgbClr val="000000">
                      <a:alpha val="43137"/>
                    </a:srgbClr>
                  </a:outerShdw>
                </a:effectLst>
              </a:rPr>
              <a:t>. </a:t>
            </a:r>
            <a:r>
              <a:rPr lang="en-US" sz="2000" dirty="0" err="1">
                <a:solidFill>
                  <a:schemeClr val="folHlink"/>
                </a:solidFill>
                <a:effectLst>
                  <a:outerShdw blurRad="38100" dist="38100" dir="2700000" algn="tl">
                    <a:srgbClr val="000000">
                      <a:alpha val="43137"/>
                    </a:srgbClr>
                  </a:outerShdw>
                </a:effectLst>
              </a:rPr>
              <a:t>Idtiba</a:t>
            </a:r>
            <a:r>
              <a:rPr lang="en-US" sz="2000" dirty="0">
                <a:solidFill>
                  <a:schemeClr val="folHlink"/>
                </a:solidFill>
                <a:effectLst>
                  <a:outerShdw blurRad="38100" dist="38100" dir="2700000" algn="tl">
                    <a:srgbClr val="000000">
                      <a:alpha val="43137"/>
                    </a:srgbClr>
                  </a:outerShdw>
                </a:effectLst>
              </a:rPr>
              <a:t>’ is a </a:t>
            </a:r>
            <a:r>
              <a:rPr lang="en-US" sz="2000" dirty="0" err="1">
                <a:solidFill>
                  <a:schemeClr val="folHlink"/>
                </a:solidFill>
                <a:effectLst>
                  <a:outerShdw blurRad="38100" dist="38100" dir="2700000" algn="tl">
                    <a:srgbClr val="000000">
                      <a:alpha val="43137"/>
                    </a:srgbClr>
                  </a:outerShdw>
                </a:effectLst>
              </a:rPr>
              <a:t>Sunnah</a:t>
            </a:r>
            <a:r>
              <a:rPr lang="en-US" sz="2000" dirty="0">
                <a:solidFill>
                  <a:schemeClr val="folHlink"/>
                </a:solidFill>
                <a:effectLst>
                  <a:outerShdw blurRad="38100" dist="38100" dir="2700000" algn="tl">
                    <a:srgbClr val="000000">
                      <a:alpha val="43137"/>
                    </a:srgbClr>
                  </a:outerShdw>
                </a:effectLst>
              </a:rPr>
              <a:t> during the </a:t>
            </a:r>
            <a:r>
              <a:rPr lang="en-US" sz="2000" dirty="0" err="1">
                <a:solidFill>
                  <a:schemeClr val="folHlink"/>
                </a:solidFill>
                <a:effectLst>
                  <a:outerShdw blurRad="38100" dist="38100" dir="2700000" algn="tl">
                    <a:srgbClr val="000000">
                      <a:alpha val="43137"/>
                    </a:srgbClr>
                  </a:outerShdw>
                </a:effectLst>
              </a:rPr>
              <a:t>Tawaf</a:t>
            </a:r>
            <a:r>
              <a:rPr lang="en-US" sz="2000" dirty="0">
                <a:solidFill>
                  <a:schemeClr val="folHlink"/>
                </a:solidFill>
                <a:effectLst>
                  <a:outerShdw blurRad="38100" dist="38100" dir="2700000" algn="tl">
                    <a:srgbClr val="000000">
                      <a:alpha val="43137"/>
                    </a:srgbClr>
                  </a:outerShdw>
                </a:effectLst>
              </a:rPr>
              <a:t> of arrival ONLY.</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41347">
                                            <p:txEl>
                                              <p:pRg st="0" end="0"/>
                                            </p:txEl>
                                          </p:spTgt>
                                        </p:tgtEl>
                                        <p:attrNameLst>
                                          <p:attrName>style.visibility</p:attrName>
                                        </p:attrNameLst>
                                      </p:cBhvr>
                                      <p:to>
                                        <p:strVal val="visible"/>
                                      </p:to>
                                    </p:set>
                                    <p:anim calcmode="lin" valueType="num">
                                      <p:cBhvr additive="base">
                                        <p:cTn id="7" dur="500" fill="hold"/>
                                        <p:tgtEl>
                                          <p:spTgt spid="4413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13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41347">
                                            <p:txEl>
                                              <p:pRg st="1" end="1"/>
                                            </p:txEl>
                                          </p:spTgt>
                                        </p:tgtEl>
                                        <p:attrNameLst>
                                          <p:attrName>style.visibility</p:attrName>
                                        </p:attrNameLst>
                                      </p:cBhvr>
                                      <p:to>
                                        <p:strVal val="visible"/>
                                      </p:to>
                                    </p:set>
                                    <p:anim calcmode="lin" valueType="num">
                                      <p:cBhvr additive="base">
                                        <p:cTn id="13" dur="500" fill="hold"/>
                                        <p:tgtEl>
                                          <p:spTgt spid="44134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413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41347">
                                            <p:txEl>
                                              <p:pRg st="2" end="2"/>
                                            </p:txEl>
                                          </p:spTgt>
                                        </p:tgtEl>
                                        <p:attrNameLst>
                                          <p:attrName>style.visibility</p:attrName>
                                        </p:attrNameLst>
                                      </p:cBhvr>
                                      <p:to>
                                        <p:strVal val="visible"/>
                                      </p:to>
                                    </p:set>
                                    <p:anim calcmode="lin" valueType="num">
                                      <p:cBhvr additive="base">
                                        <p:cTn id="19" dur="500" fill="hold"/>
                                        <p:tgtEl>
                                          <p:spTgt spid="44134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413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41347">
                                            <p:txEl>
                                              <p:pRg st="3" end="3"/>
                                            </p:txEl>
                                          </p:spTgt>
                                        </p:tgtEl>
                                        <p:attrNameLst>
                                          <p:attrName>style.visibility</p:attrName>
                                        </p:attrNameLst>
                                      </p:cBhvr>
                                      <p:to>
                                        <p:strVal val="visible"/>
                                      </p:to>
                                    </p:set>
                                    <p:anim calcmode="lin" valueType="num">
                                      <p:cBhvr additive="base">
                                        <p:cTn id="25" dur="500" fill="hold"/>
                                        <p:tgtEl>
                                          <p:spTgt spid="44134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413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441347">
                                            <p:txEl>
                                              <p:pRg st="4" end="4"/>
                                            </p:txEl>
                                          </p:spTgt>
                                        </p:tgtEl>
                                        <p:attrNameLst>
                                          <p:attrName>style.visibility</p:attrName>
                                        </p:attrNameLst>
                                      </p:cBhvr>
                                      <p:to>
                                        <p:strVal val="visible"/>
                                      </p:to>
                                    </p:set>
                                    <p:anim calcmode="lin" valueType="num">
                                      <p:cBhvr additive="base">
                                        <p:cTn id="31" dur="500" fill="hold"/>
                                        <p:tgtEl>
                                          <p:spTgt spid="44134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413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7"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p:spPr>
        <p:txBody>
          <a:bodyPr/>
          <a:lstStyle/>
          <a:p>
            <a:fld id="{FD89DFE2-CDBD-4178-8921-08F8C9B22AA2}" type="slidenum">
              <a:rPr lang="en-US"/>
              <a:pPr/>
              <a:t>37</a:t>
            </a:fld>
            <a:endParaRPr lang="en-US"/>
          </a:p>
        </p:txBody>
      </p:sp>
      <p:sp>
        <p:nvSpPr>
          <p:cNvPr id="442370" name="Rectangle 2"/>
          <p:cNvSpPr>
            <a:spLocks noGrp="1" noChangeArrowheads="1"/>
          </p:cNvSpPr>
          <p:nvPr>
            <p:ph type="title"/>
          </p:nvPr>
        </p:nvSpPr>
        <p:spPr>
          <a:xfrm>
            <a:off x="685800" y="411163"/>
            <a:ext cx="7772400" cy="838200"/>
          </a:xfrm>
        </p:spPr>
        <p:txBody>
          <a:bodyPr/>
          <a:lstStyle/>
          <a:p>
            <a:pPr eaLnBrk="1" hangingPunct="1">
              <a:defRPr/>
            </a:pPr>
            <a:r>
              <a:rPr lang="en-US">
                <a:solidFill>
                  <a:srgbClr val="FF3300"/>
                </a:solidFill>
              </a:rPr>
              <a:t>Pitfalls</a:t>
            </a:r>
            <a:r>
              <a:rPr lang="en-US"/>
              <a:t> of Ihram (2)</a:t>
            </a:r>
          </a:p>
        </p:txBody>
      </p:sp>
      <p:sp>
        <p:nvSpPr>
          <p:cNvPr id="442371" name="Rectangle 3"/>
          <p:cNvSpPr>
            <a:spLocks noGrp="1" noChangeArrowheads="1"/>
          </p:cNvSpPr>
          <p:nvPr>
            <p:ph type="body" idx="1"/>
          </p:nvPr>
        </p:nvSpPr>
        <p:spPr>
          <a:xfrm>
            <a:off x="685800" y="1651000"/>
            <a:ext cx="7772400" cy="4727575"/>
          </a:xfrm>
        </p:spPr>
        <p:txBody>
          <a:bodyPr/>
          <a:lstStyle/>
          <a:p>
            <a:pPr eaLnBrk="1" hangingPunct="1">
              <a:buSzPct val="250000"/>
              <a:buFont typeface="Wingdings" pitchFamily="2" charset="2"/>
              <a:buBlip>
                <a:blip r:embed="rId3"/>
              </a:buBlip>
            </a:pPr>
            <a:r>
              <a:rPr lang="en-US" sz="1800">
                <a:effectLst>
                  <a:outerShdw blurRad="38100" dist="38100" dir="2700000" algn="tl">
                    <a:srgbClr val="000000">
                      <a:alpha val="43137"/>
                    </a:srgbClr>
                  </a:outerShdw>
                </a:effectLst>
              </a:rPr>
              <a:t>Thinking that anything that has stitches is forbidden to wear during Ihram. </a:t>
            </a:r>
            <a:r>
              <a:rPr lang="en-US" sz="1800">
                <a:solidFill>
                  <a:schemeClr val="folHlink"/>
                </a:solidFill>
                <a:effectLst>
                  <a:outerShdw blurRad="38100" dist="38100" dir="2700000" algn="tl">
                    <a:srgbClr val="000000">
                      <a:alpha val="43137"/>
                    </a:srgbClr>
                  </a:outerShdw>
                </a:effectLst>
              </a:rPr>
              <a:t>Only sewn clothes made to fit the limbs are forbidden.</a:t>
            </a:r>
          </a:p>
          <a:p>
            <a:pPr eaLnBrk="1" hangingPunct="1">
              <a:buSzPct val="250000"/>
              <a:buFont typeface="Wingdings" pitchFamily="2" charset="2"/>
              <a:buBlip>
                <a:blip r:embed="rId3"/>
              </a:buBlip>
            </a:pPr>
            <a:r>
              <a:rPr lang="en-US" sz="1800">
                <a:effectLst>
                  <a:outerShdw blurRad="38100" dist="38100" dir="2700000" algn="tl">
                    <a:srgbClr val="000000">
                      <a:alpha val="43137"/>
                    </a:srgbClr>
                  </a:outerShdw>
                </a:effectLst>
              </a:rPr>
              <a:t>Women in their menses thinking that they cannot assume Ihram and pass the Meeqat without Ihram. </a:t>
            </a:r>
            <a:r>
              <a:rPr lang="en-US" sz="1800">
                <a:solidFill>
                  <a:schemeClr val="folHlink"/>
                </a:solidFill>
                <a:effectLst>
                  <a:outerShdw blurRad="38100" dist="38100" dir="2700000" algn="tl">
                    <a:srgbClr val="000000">
                      <a:alpha val="43137"/>
                    </a:srgbClr>
                  </a:outerShdw>
                </a:effectLst>
              </a:rPr>
              <a:t>The only ritual a woman in her menses cannot perform is Tawaf.</a:t>
            </a:r>
          </a:p>
          <a:p>
            <a:pPr eaLnBrk="1" hangingPunct="1">
              <a:buSzPct val="250000"/>
              <a:buFont typeface="Wingdings" pitchFamily="2" charset="2"/>
              <a:buBlip>
                <a:blip r:embed="rId3"/>
              </a:buBlip>
            </a:pPr>
            <a:r>
              <a:rPr lang="en-US" sz="1800">
                <a:effectLst>
                  <a:outerShdw blurRad="38100" dist="38100" dir="2700000" algn="tl">
                    <a:srgbClr val="000000">
                      <a:alpha val="43137"/>
                    </a:srgbClr>
                  </a:outerShdw>
                </a:effectLst>
              </a:rPr>
              <a:t>Women thinking that Ihram requires particular clothes or white clothes. </a:t>
            </a:r>
            <a:r>
              <a:rPr lang="en-US" sz="1800">
                <a:solidFill>
                  <a:schemeClr val="folHlink"/>
                </a:solidFill>
                <a:effectLst>
                  <a:outerShdw blurRad="38100" dist="38100" dir="2700000" algn="tl">
                    <a:srgbClr val="000000">
                      <a:alpha val="43137"/>
                    </a:srgbClr>
                  </a:outerShdw>
                </a:effectLst>
              </a:rPr>
              <a:t>The only Ihram requirement for women is to uncover their face and hands.</a:t>
            </a:r>
          </a:p>
          <a:p>
            <a:pPr eaLnBrk="1" hangingPunct="1">
              <a:buSzPct val="250000"/>
              <a:buFont typeface="Wingdings" pitchFamily="2" charset="2"/>
              <a:buBlip>
                <a:blip r:embed="rId3"/>
              </a:buBlip>
            </a:pPr>
            <a:r>
              <a:rPr lang="en-US" sz="1800">
                <a:effectLst>
                  <a:outerShdw blurRad="38100" dist="38100" dir="2700000" algn="tl">
                    <a:srgbClr val="000000">
                      <a:alpha val="43137"/>
                    </a:srgbClr>
                  </a:outerShdw>
                </a:effectLst>
              </a:rPr>
              <a:t>Starting a Hajj or Umra and quitting before completing it. </a:t>
            </a:r>
            <a:r>
              <a:rPr lang="en-US" sz="1800">
                <a:solidFill>
                  <a:schemeClr val="folHlink"/>
                </a:solidFill>
                <a:effectLst>
                  <a:outerShdw blurRad="38100" dist="38100" dir="2700000" algn="tl">
                    <a:srgbClr val="000000">
                      <a:alpha val="43137"/>
                    </a:srgbClr>
                  </a:outerShdw>
                </a:effectLst>
              </a:rPr>
              <a:t>After Ihram is made the Hajj or Umra must be completed, regardless of whether it’s the Fardh Hajj or Nafl (optional).</a:t>
            </a:r>
            <a:endParaRPr lang="en-US" sz="1800">
              <a:effectLst>
                <a:outerShdw blurRad="38100" dist="38100" dir="2700000" algn="tl">
                  <a:srgbClr val="000000">
                    <a:alpha val="43137"/>
                  </a:srgbClr>
                </a:outerShdw>
              </a:effectLst>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42371">
                                            <p:txEl>
                                              <p:pRg st="0" end="0"/>
                                            </p:txEl>
                                          </p:spTgt>
                                        </p:tgtEl>
                                        <p:attrNameLst>
                                          <p:attrName>style.visibility</p:attrName>
                                        </p:attrNameLst>
                                      </p:cBhvr>
                                      <p:to>
                                        <p:strVal val="visible"/>
                                      </p:to>
                                    </p:set>
                                    <p:anim calcmode="lin" valueType="num">
                                      <p:cBhvr additive="base">
                                        <p:cTn id="7" dur="500" fill="hold"/>
                                        <p:tgtEl>
                                          <p:spTgt spid="44237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23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42371">
                                            <p:txEl>
                                              <p:pRg st="1" end="1"/>
                                            </p:txEl>
                                          </p:spTgt>
                                        </p:tgtEl>
                                        <p:attrNameLst>
                                          <p:attrName>style.visibility</p:attrName>
                                        </p:attrNameLst>
                                      </p:cBhvr>
                                      <p:to>
                                        <p:strVal val="visible"/>
                                      </p:to>
                                    </p:set>
                                    <p:anim calcmode="lin" valueType="num">
                                      <p:cBhvr additive="base">
                                        <p:cTn id="13" dur="500" fill="hold"/>
                                        <p:tgtEl>
                                          <p:spTgt spid="44237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423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42371">
                                            <p:txEl>
                                              <p:pRg st="2" end="2"/>
                                            </p:txEl>
                                          </p:spTgt>
                                        </p:tgtEl>
                                        <p:attrNameLst>
                                          <p:attrName>style.visibility</p:attrName>
                                        </p:attrNameLst>
                                      </p:cBhvr>
                                      <p:to>
                                        <p:strVal val="visible"/>
                                      </p:to>
                                    </p:set>
                                    <p:anim calcmode="lin" valueType="num">
                                      <p:cBhvr additive="base">
                                        <p:cTn id="19" dur="500" fill="hold"/>
                                        <p:tgtEl>
                                          <p:spTgt spid="44237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423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42371">
                                            <p:txEl>
                                              <p:pRg st="3" end="3"/>
                                            </p:txEl>
                                          </p:spTgt>
                                        </p:tgtEl>
                                        <p:attrNameLst>
                                          <p:attrName>style.visibility</p:attrName>
                                        </p:attrNameLst>
                                      </p:cBhvr>
                                      <p:to>
                                        <p:strVal val="visible"/>
                                      </p:to>
                                    </p:set>
                                    <p:anim calcmode="lin" valueType="num">
                                      <p:cBhvr additive="base">
                                        <p:cTn id="25" dur="500" fill="hold"/>
                                        <p:tgtEl>
                                          <p:spTgt spid="44237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4237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a:spLocks noGrp="1"/>
          </p:cNvSpPr>
          <p:nvPr>
            <p:ph type="sldNum" sz="quarter" idx="12"/>
          </p:nvPr>
        </p:nvSpPr>
        <p:spPr>
          <a:noFill/>
        </p:spPr>
        <p:txBody>
          <a:bodyPr/>
          <a:lstStyle/>
          <a:p>
            <a:fld id="{C849D371-1F38-4156-9CFB-CAB7DB2BD62A}" type="slidenum">
              <a:rPr lang="en-US"/>
              <a:pPr/>
              <a:t>38</a:t>
            </a:fld>
            <a:endParaRPr lang="en-US"/>
          </a:p>
        </p:txBody>
      </p:sp>
      <p:sp>
        <p:nvSpPr>
          <p:cNvPr id="335874" name="Rectangle 2"/>
          <p:cNvSpPr>
            <a:spLocks noGrp="1" noChangeArrowheads="1"/>
          </p:cNvSpPr>
          <p:nvPr>
            <p:ph type="title"/>
          </p:nvPr>
        </p:nvSpPr>
        <p:spPr>
          <a:xfrm>
            <a:off x="657225" y="2628900"/>
            <a:ext cx="7829550" cy="838200"/>
          </a:xfrm>
        </p:spPr>
        <p:txBody>
          <a:bodyPr/>
          <a:lstStyle/>
          <a:p>
            <a:pPr eaLnBrk="1" hangingPunct="1">
              <a:defRPr/>
            </a:pPr>
            <a:r>
              <a:rPr lang="en-US" sz="3600"/>
              <a:t>Going to al-Masjid al-Haram…</a:t>
            </a:r>
          </a:p>
        </p:txBody>
      </p:sp>
    </p:spTree>
  </p:cSld>
  <p:clrMapOvr>
    <a:masterClrMapping/>
  </p:clrMapOvr>
  <p:transition advTm="2000">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4"/>
          <p:cNvSpPr>
            <a:spLocks noGrp="1"/>
          </p:cNvSpPr>
          <p:nvPr>
            <p:ph type="sldNum" sz="quarter" idx="12"/>
          </p:nvPr>
        </p:nvSpPr>
        <p:spPr>
          <a:noFill/>
        </p:spPr>
        <p:txBody>
          <a:bodyPr/>
          <a:lstStyle/>
          <a:p>
            <a:fld id="{40BCB537-EBF5-4B89-ADA0-7986AF321D0F}" type="slidenum">
              <a:rPr lang="en-US"/>
              <a:pPr/>
              <a:t>39</a:t>
            </a:fld>
            <a:endParaRPr lang="en-US"/>
          </a:p>
        </p:txBody>
      </p:sp>
      <p:sp>
        <p:nvSpPr>
          <p:cNvPr id="460802" name="Rectangle 2"/>
          <p:cNvSpPr>
            <a:spLocks noGrp="1" noChangeArrowheads="1"/>
          </p:cNvSpPr>
          <p:nvPr>
            <p:ph type="title"/>
          </p:nvPr>
        </p:nvSpPr>
        <p:spPr>
          <a:xfrm>
            <a:off x="685800" y="2636838"/>
            <a:ext cx="7772400" cy="838200"/>
          </a:xfrm>
        </p:spPr>
        <p:txBody>
          <a:bodyPr/>
          <a:lstStyle/>
          <a:p>
            <a:pPr eaLnBrk="1" hangingPunct="1">
              <a:defRPr/>
            </a:pPr>
            <a:r>
              <a:rPr lang="en-US" sz="4800" dirty="0" err="1"/>
              <a:t>Makkah</a:t>
            </a:r>
            <a:r>
              <a:rPr lang="en-US" sz="4800" dirty="0"/>
              <a:t>…</a:t>
            </a:r>
          </a:p>
        </p:txBody>
      </p:sp>
    </p:spTree>
  </p:cSld>
  <p:clrMapOvr>
    <a:masterClrMapping/>
  </p:clrMapOvr>
  <p:transition advTm="2000">
    <p:pull/>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22530" name="Slide Number Placeholder 6"/>
          <p:cNvSpPr>
            <a:spLocks noGrp="1"/>
          </p:cNvSpPr>
          <p:nvPr>
            <p:ph type="sldNum" sz="quarter" idx="12"/>
          </p:nvPr>
        </p:nvSpPr>
        <p:spPr>
          <a:noFill/>
        </p:spPr>
        <p:txBody>
          <a:bodyPr/>
          <a:lstStyle/>
          <a:p>
            <a:fld id="{6F1D7F5E-8944-425F-8475-807D078E2C1B}" type="slidenum">
              <a:rPr lang="en-US"/>
              <a:pPr/>
              <a:t>4</a:t>
            </a:fld>
            <a:endParaRPr lang="en-US"/>
          </a:p>
        </p:txBody>
      </p:sp>
      <p:sp>
        <p:nvSpPr>
          <p:cNvPr id="263170" name="Rectangle 2"/>
          <p:cNvSpPr>
            <a:spLocks noGrp="1" noChangeArrowheads="1"/>
          </p:cNvSpPr>
          <p:nvPr>
            <p:ph type="title"/>
          </p:nvPr>
        </p:nvSpPr>
        <p:spPr>
          <a:xfrm>
            <a:off x="685800" y="323850"/>
            <a:ext cx="7772400" cy="669925"/>
          </a:xfrm>
        </p:spPr>
        <p:txBody>
          <a:bodyPr/>
          <a:lstStyle/>
          <a:p>
            <a:pPr eaLnBrk="1" hangingPunct="1">
              <a:defRPr/>
            </a:pPr>
            <a:r>
              <a:rPr lang="en-US"/>
              <a:t>Excellence of Hajj (2)</a:t>
            </a:r>
          </a:p>
        </p:txBody>
      </p:sp>
      <p:graphicFrame>
        <p:nvGraphicFramePr>
          <p:cNvPr id="263196" name="Group 28"/>
          <p:cNvGraphicFramePr>
            <a:graphicFrameLocks noGrp="1"/>
          </p:cNvGraphicFramePr>
          <p:nvPr/>
        </p:nvGraphicFramePr>
        <p:xfrm>
          <a:off x="723900" y="1466850"/>
          <a:ext cx="7696200" cy="4872864"/>
        </p:xfrm>
        <a:graphic>
          <a:graphicData uri="http://schemas.openxmlformats.org/drawingml/2006/table">
            <a:tbl>
              <a:tblPr/>
              <a:tblGrid>
                <a:gridCol w="3848100">
                  <a:extLst>
                    <a:ext uri="{9D8B030D-6E8A-4147-A177-3AD203B41FA5}">
                      <a16:colId xmlns:a16="http://schemas.microsoft.com/office/drawing/2014/main" val="20000"/>
                    </a:ext>
                  </a:extLst>
                </a:gridCol>
                <a:gridCol w="3848100">
                  <a:extLst>
                    <a:ext uri="{9D8B030D-6E8A-4147-A177-3AD203B41FA5}">
                      <a16:colId xmlns:a16="http://schemas.microsoft.com/office/drawing/2014/main" val="20001"/>
                    </a:ext>
                  </a:extLst>
                </a:gridCol>
              </a:tblGrid>
              <a:tr h="2133600">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latin typeface="Verdana" pitchFamily="34" charset="0"/>
                        </a:rPr>
                        <a:t>The Prophet (</a:t>
                      </a:r>
                      <a:r>
                        <a:rPr kumimoji="0" lang="ar-SA" sz="1400" b="0" i="0" u="none" strike="noStrike" cap="none" normalizeH="0" baseline="0" dirty="0">
                          <a:ln>
                            <a:noFill/>
                          </a:ln>
                          <a:solidFill>
                            <a:srgbClr val="FFFFFF"/>
                          </a:solidFill>
                          <a:effectLst/>
                          <a:latin typeface="Times New Roman" pitchFamily="18" charset="0"/>
                          <a:cs typeface="Times New Roman" pitchFamily="18" charset="0"/>
                        </a:rPr>
                        <a:t>صلى الله عليه وسلم</a:t>
                      </a:r>
                      <a:r>
                        <a:rPr kumimoji="0" lang="en-US" sz="1400" b="0" i="0" u="none" strike="noStrike" cap="none" normalizeH="0" baseline="0" dirty="0">
                          <a:ln>
                            <a:noFill/>
                          </a:ln>
                          <a:solidFill>
                            <a:schemeClr val="tx1"/>
                          </a:solidFill>
                          <a:effectLst/>
                          <a:latin typeface="Verdana" pitchFamily="34" charset="0"/>
                        </a:rPr>
                        <a:t>) was asked: Which deed is the best? He (</a:t>
                      </a:r>
                      <a:r>
                        <a:rPr kumimoji="0" lang="ar-SA" sz="1400" b="0" i="0" u="none" strike="noStrike" cap="none" normalizeH="0" baseline="0" dirty="0">
                          <a:ln>
                            <a:noFill/>
                          </a:ln>
                          <a:solidFill>
                            <a:srgbClr val="FFFFFF"/>
                          </a:solidFill>
                          <a:effectLst/>
                          <a:latin typeface="Times New Roman" pitchFamily="18" charset="0"/>
                          <a:cs typeface="Times New Roman" pitchFamily="18" charset="0"/>
                        </a:rPr>
                        <a:t>صلى الله عليه وسلم</a:t>
                      </a:r>
                      <a:r>
                        <a:rPr kumimoji="0" lang="en-US" sz="1400" b="0" i="0" u="none" strike="noStrike" cap="none" normalizeH="0" baseline="0" dirty="0">
                          <a:ln>
                            <a:noFill/>
                          </a:ln>
                          <a:solidFill>
                            <a:schemeClr val="tx1"/>
                          </a:solidFill>
                          <a:effectLst/>
                          <a:latin typeface="Verdana" pitchFamily="34" charset="0"/>
                        </a:rPr>
                        <a:t>) replied: </a:t>
                      </a:r>
                      <a:r>
                        <a:rPr kumimoji="0" lang="en-US" sz="1400" b="0" i="0" u="none" strike="noStrike" cap="none" normalizeH="0" baseline="0" dirty="0">
                          <a:ln>
                            <a:noFill/>
                          </a:ln>
                          <a:solidFill>
                            <a:schemeClr val="folHlink"/>
                          </a:solidFill>
                          <a:effectLst/>
                          <a:latin typeface="Verdana" pitchFamily="34" charset="0"/>
                        </a:rPr>
                        <a:t>Faith in Allah and His Messenger</a:t>
                      </a:r>
                      <a:r>
                        <a:rPr kumimoji="0" lang="en-US" sz="1400" b="0" i="0" u="none" strike="noStrike" cap="none" normalizeH="0" baseline="0" dirty="0">
                          <a:ln>
                            <a:noFill/>
                          </a:ln>
                          <a:solidFill>
                            <a:schemeClr val="tx1"/>
                          </a:solidFill>
                          <a:effectLst/>
                          <a:latin typeface="Verdana" pitchFamily="34" charset="0"/>
                        </a:rPr>
                        <a:t>. Then he was asked: What is next? He replied: </a:t>
                      </a:r>
                      <a:r>
                        <a:rPr kumimoji="0" lang="en-US" sz="1400" b="0" i="0" u="none" strike="noStrike" cap="none" normalizeH="0" baseline="0" dirty="0">
                          <a:ln>
                            <a:noFill/>
                          </a:ln>
                          <a:solidFill>
                            <a:schemeClr val="folHlink"/>
                          </a:solidFill>
                          <a:effectLst/>
                          <a:latin typeface="Verdana" pitchFamily="34" charset="0"/>
                        </a:rPr>
                        <a:t>Jihad (fighting) in the Cause of Allah</a:t>
                      </a:r>
                      <a:r>
                        <a:rPr kumimoji="0" lang="en-US" sz="1400" b="0" i="0" u="none" strike="noStrike" cap="none" normalizeH="0" baseline="0" dirty="0">
                          <a:ln>
                            <a:noFill/>
                          </a:ln>
                          <a:solidFill>
                            <a:schemeClr val="tx1"/>
                          </a:solidFill>
                          <a:effectLst/>
                          <a:latin typeface="Verdana" pitchFamily="34" charset="0"/>
                        </a:rPr>
                        <a:t>. Then he was asked: What is after that? He replied: </a:t>
                      </a:r>
                      <a:r>
                        <a:rPr kumimoji="0" lang="en-US" sz="1400" b="0" i="0" u="none" strike="noStrike" cap="none" normalizeH="0" baseline="0" dirty="0">
                          <a:ln>
                            <a:noFill/>
                          </a:ln>
                          <a:solidFill>
                            <a:schemeClr val="folHlink"/>
                          </a:solidFill>
                          <a:effectLst/>
                          <a:latin typeface="Verdana" pitchFamily="34" charset="0"/>
                        </a:rPr>
                        <a:t>Hajj</a:t>
                      </a:r>
                      <a:r>
                        <a:rPr kumimoji="0" lang="ar-SY" sz="1400" b="0" i="0" u="none" strike="noStrike" cap="none" normalizeH="0" baseline="0" dirty="0">
                          <a:ln>
                            <a:noFill/>
                          </a:ln>
                          <a:solidFill>
                            <a:schemeClr val="folHlink"/>
                          </a:solidFill>
                          <a:effectLst/>
                          <a:latin typeface="Verdana" pitchFamily="34" charset="0"/>
                        </a:rPr>
                        <a:t> </a:t>
                      </a:r>
                      <a:r>
                        <a:rPr kumimoji="0" lang="en-US" sz="1400" b="0" i="0" u="none" strike="noStrike" cap="none" normalizeH="0" baseline="0" dirty="0" err="1">
                          <a:ln>
                            <a:noFill/>
                          </a:ln>
                          <a:solidFill>
                            <a:schemeClr val="folHlink"/>
                          </a:solidFill>
                          <a:effectLst/>
                          <a:latin typeface="Verdana" pitchFamily="34" charset="0"/>
                        </a:rPr>
                        <a:t>Mabrur</a:t>
                      </a:r>
                      <a:r>
                        <a:rPr kumimoji="0" lang="en-US" sz="1400" b="0" i="0" u="none" strike="noStrike" cap="none" normalizeH="0" baseline="0" dirty="0">
                          <a:ln>
                            <a:noFill/>
                          </a:ln>
                          <a:solidFill>
                            <a:schemeClr val="tx1"/>
                          </a:solidFill>
                          <a:effectLst/>
                          <a:latin typeface="Verdana" pitchFamily="34" charset="0"/>
                        </a:rPr>
                        <a:t>.</a:t>
                      </a:r>
                      <a:endParaRPr kumimoji="0" lang="ar-SY" sz="1400" b="0" i="0" u="none" strike="noStrike" cap="none" normalizeH="0" baseline="0" dirty="0">
                        <a:ln>
                          <a:noFill/>
                        </a:ln>
                        <a:solidFill>
                          <a:schemeClr val="tx1"/>
                        </a:solidFill>
                        <a:effectLst/>
                        <a:latin typeface="Verdana" pitchFamily="34" charset="0"/>
                      </a:endParaRP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latin typeface="Verdana" pitchFamily="34" charset="0"/>
                        </a:rPr>
                        <a:t>[</a:t>
                      </a:r>
                      <a:r>
                        <a:rPr kumimoji="0" lang="en-US" sz="1400" b="0" i="0" u="none" strike="noStrike" cap="none" normalizeH="0" baseline="0" dirty="0" err="1">
                          <a:ln>
                            <a:noFill/>
                          </a:ln>
                          <a:solidFill>
                            <a:schemeClr val="tx1"/>
                          </a:solidFill>
                          <a:effectLst/>
                          <a:latin typeface="Verdana" pitchFamily="34" charset="0"/>
                        </a:rPr>
                        <a:t>Bukhari</a:t>
                      </a:r>
                      <a:r>
                        <a:rPr kumimoji="0" lang="en-US" sz="1400" b="0" i="0" u="none" strike="noStrike" cap="none" normalizeH="0" baseline="0" dirty="0">
                          <a:ln>
                            <a:noFill/>
                          </a:ln>
                          <a:solidFill>
                            <a:schemeClr val="tx1"/>
                          </a:solidFill>
                          <a:effectLst/>
                          <a:latin typeface="Verdana" pitchFamily="34" charset="0"/>
                        </a:rPr>
                        <a:t> and Muslim]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عن ‏ ‏أبي هريرة ‏رضي الله عنه ‏ ‏قال:‏ </a:t>
                      </a:r>
                      <a:br>
                        <a:rPr kumimoji="0" lang="en-US" sz="2000" b="0" i="0" u="none" strike="noStrike" cap="none" normalizeH="0" baseline="0" dirty="0">
                          <a:ln>
                            <a:noFill/>
                          </a:ln>
                          <a:solidFill>
                            <a:schemeClr val="tx1"/>
                          </a:solidFill>
                          <a:effectLst/>
                          <a:latin typeface="Simplified Arabic" pitchFamily="2" charset="-78"/>
                          <a:cs typeface="Traditional Arabic" pitchFamily="2" charset="-78"/>
                        </a:rPr>
                      </a:b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‏سئل النبي ‏ ‏صلى الله عليه وسلم</a:t>
                      </a:r>
                      <a:r>
                        <a:rPr kumimoji="0" lang="ar-SY" sz="2000" b="0" i="0" u="none" strike="noStrike" cap="none" normalizeH="0" baseline="0" dirty="0">
                          <a:ln>
                            <a:noFill/>
                          </a:ln>
                          <a:solidFill>
                            <a:schemeClr val="tx1"/>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 ‏أي الأعمال أفضل</a:t>
                      </a:r>
                      <a:r>
                        <a:rPr kumimoji="0" lang="ar-SY" sz="2000" b="0" i="0" u="none" strike="noStrike" cap="none" normalizeH="0" baseline="0" dirty="0">
                          <a:ln>
                            <a:noFill/>
                          </a:ln>
                          <a:solidFill>
                            <a:schemeClr val="tx1"/>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 قال: ‏ </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‏إيمان بالله ورسوله</a:t>
                      </a:r>
                      <a:r>
                        <a:rPr kumimoji="0" lang="ar-SY" sz="2000" b="0" i="0" u="none" strike="noStrike" cap="none" normalizeH="0" baseline="0" dirty="0">
                          <a:ln>
                            <a:noFill/>
                          </a:ln>
                          <a:solidFill>
                            <a:schemeClr val="folHlink"/>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قيل</a:t>
                      </a:r>
                      <a:r>
                        <a:rPr kumimoji="0" lang="ar-SY" sz="2000" b="0" i="0" u="none" strike="noStrike" cap="none" normalizeH="0" baseline="0" dirty="0">
                          <a:ln>
                            <a:noFill/>
                          </a:ln>
                          <a:solidFill>
                            <a:schemeClr val="tx1"/>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 ثم ماذا</a:t>
                      </a:r>
                      <a:r>
                        <a:rPr kumimoji="0" lang="ar-SY" sz="2000" b="0" i="0" u="none" strike="noStrike" cap="none" normalizeH="0" baseline="0" dirty="0">
                          <a:ln>
                            <a:noFill/>
                          </a:ln>
                          <a:solidFill>
                            <a:schemeClr val="tx1"/>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 قال</a:t>
                      </a:r>
                      <a:r>
                        <a:rPr kumimoji="0" lang="ar-SY" sz="2000" b="0" i="0" u="none" strike="noStrike" cap="none" normalizeH="0" baseline="0" dirty="0">
                          <a:ln>
                            <a:noFill/>
                          </a:ln>
                          <a:solidFill>
                            <a:schemeClr val="tx1"/>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 جهاد في سبيل الله</a:t>
                      </a:r>
                      <a:r>
                        <a:rPr kumimoji="0" lang="ar-SY" sz="2000" b="0" i="0" u="none" strike="noStrike" cap="none" normalizeH="0" baseline="0" dirty="0">
                          <a:ln>
                            <a:noFill/>
                          </a:ln>
                          <a:solidFill>
                            <a:schemeClr val="folHlink"/>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قيل</a:t>
                      </a:r>
                      <a:r>
                        <a:rPr kumimoji="0" lang="ar-SY" sz="2000" b="0" i="0" u="none" strike="noStrike" cap="none" normalizeH="0" baseline="0" dirty="0">
                          <a:ln>
                            <a:noFill/>
                          </a:ln>
                          <a:solidFill>
                            <a:schemeClr val="tx1"/>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 ثم ماذا</a:t>
                      </a:r>
                      <a:r>
                        <a:rPr kumimoji="0" lang="ar-SY" sz="2000" b="0" i="0" u="none" strike="noStrike" cap="none" normalizeH="0" baseline="0" dirty="0">
                          <a:ln>
                            <a:noFill/>
                          </a:ln>
                          <a:solidFill>
                            <a:schemeClr val="tx1"/>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 قال</a:t>
                      </a:r>
                      <a:r>
                        <a:rPr kumimoji="0" lang="ar-SY" sz="2000" b="0" i="0" u="none" strike="noStrike" cap="none" normalizeH="0" baseline="0" dirty="0">
                          <a:ln>
                            <a:noFill/>
                          </a:ln>
                          <a:solidFill>
                            <a:schemeClr val="tx1"/>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 حج ‏‏ مبرور</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 </a:t>
                      </a:r>
                      <a:endParaRPr kumimoji="0" lang="en-US" sz="2000" b="0" i="0" u="none" strike="noStrike" cap="none" normalizeH="0" baseline="0" dirty="0">
                        <a:ln>
                          <a:noFill/>
                        </a:ln>
                        <a:solidFill>
                          <a:schemeClr val="tx1"/>
                        </a:solidFill>
                        <a:effectLst/>
                        <a:latin typeface="Simplified Arabic" pitchFamily="2" charset="-78"/>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defRPr/>
                      </a:pPr>
                      <a:r>
                        <a:rPr kumimoji="0" lang="ar-EG" sz="2000" b="0" i="0" u="none" strike="noStrike" cap="none" normalizeH="0" baseline="0" dirty="0">
                          <a:ln>
                            <a:noFill/>
                          </a:ln>
                          <a:solidFill>
                            <a:schemeClr val="tx1"/>
                          </a:solidFill>
                          <a:effectLst/>
                          <a:latin typeface="Simplified Arabic" pitchFamily="2" charset="-78"/>
                          <a:cs typeface="Traditional Arabic" pitchFamily="2" charset="-78"/>
                        </a:rPr>
                        <a:t>( البخاري ومسلم )</a:t>
                      </a:r>
                      <a:endParaRPr kumimoji="0" lang="en-US" sz="2000" b="0" i="0" u="none" strike="noStrike" cap="none" normalizeH="0" baseline="0" dirty="0">
                        <a:ln>
                          <a:noFill/>
                        </a:ln>
                        <a:solidFill>
                          <a:schemeClr val="tx1"/>
                        </a:solidFill>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74888">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latin typeface="Verdana" pitchFamily="34" charset="0"/>
                          <a:cs typeface="Times New Roman (Arabic)" charset="-78"/>
                        </a:rPr>
                        <a:t>Ai</a:t>
                      </a:r>
                      <a:r>
                        <a:rPr kumimoji="0" lang="en-US" sz="1400" b="0" i="0" u="none" strike="noStrike" cap="none" normalizeH="0" baseline="0" dirty="0">
                          <a:ln>
                            <a:noFill/>
                          </a:ln>
                          <a:solidFill>
                            <a:schemeClr val="tx1"/>
                          </a:solidFill>
                          <a:effectLst/>
                          <a:latin typeface="Verdana" pitchFamily="34" charset="0"/>
                        </a:rPr>
                        <a:t>sha (</a:t>
                      </a:r>
                      <a:r>
                        <a:rPr kumimoji="0" lang="ar-EG" sz="1400" b="0" i="0" u="none" strike="noStrike" cap="none" normalizeH="0" baseline="0" dirty="0">
                          <a:ln>
                            <a:noFill/>
                          </a:ln>
                          <a:solidFill>
                            <a:schemeClr val="tx1"/>
                          </a:solidFill>
                          <a:effectLst/>
                          <a:latin typeface="Verdana" pitchFamily="34" charset="0"/>
                          <a:cs typeface="Times New Roman (Arabic)" charset="-78"/>
                        </a:rPr>
                        <a:t>رضي الله عنها</a:t>
                      </a:r>
                      <a:r>
                        <a:rPr kumimoji="0" lang="en-US" sz="1400" b="0" i="0" u="none" strike="noStrike" cap="none" normalizeH="0" baseline="0" dirty="0">
                          <a:ln>
                            <a:noFill/>
                          </a:ln>
                          <a:solidFill>
                            <a:schemeClr val="tx1"/>
                          </a:solidFill>
                          <a:effectLst/>
                          <a:latin typeface="Verdana" pitchFamily="34" charset="0"/>
                        </a:rPr>
                        <a:t>) reported that she said: O Messenger of Allah! We consider jihad as the best deed. Should we not fight in Allah's Cause? He (</a:t>
                      </a:r>
                      <a:r>
                        <a:rPr kumimoji="0" lang="ar-SA" sz="1400" b="0" i="0" u="none" strike="noStrike" cap="none" normalizeH="0" baseline="0" dirty="0">
                          <a:ln>
                            <a:noFill/>
                          </a:ln>
                          <a:solidFill>
                            <a:srgbClr val="FFFFFF"/>
                          </a:solidFill>
                          <a:effectLst/>
                          <a:latin typeface="Times New Roman" pitchFamily="18" charset="0"/>
                          <a:cs typeface="Times New Roman" pitchFamily="18" charset="0"/>
                        </a:rPr>
                        <a:t>صلى الله عليه وسلم</a:t>
                      </a:r>
                      <a:r>
                        <a:rPr kumimoji="0" lang="en-US" sz="1400" b="0" i="0" u="none" strike="noStrike" cap="none" normalizeH="0" baseline="0" dirty="0">
                          <a:ln>
                            <a:noFill/>
                          </a:ln>
                          <a:solidFill>
                            <a:schemeClr val="tx1"/>
                          </a:solidFill>
                          <a:effectLst/>
                          <a:latin typeface="Verdana" pitchFamily="34" charset="0"/>
                        </a:rPr>
                        <a:t>) replied: </a:t>
                      </a:r>
                      <a:r>
                        <a:rPr kumimoji="0" lang="en-US" sz="1400" b="0" i="0" u="none" strike="noStrike" cap="none" normalizeH="0" baseline="0" dirty="0">
                          <a:ln>
                            <a:noFill/>
                          </a:ln>
                          <a:solidFill>
                            <a:schemeClr val="folHlink"/>
                          </a:solidFill>
                          <a:effectLst/>
                          <a:latin typeface="Verdana" pitchFamily="34" charset="0"/>
                        </a:rPr>
                        <a:t>For you (women) the best jihad: Hajj </a:t>
                      </a:r>
                      <a:r>
                        <a:rPr kumimoji="0" lang="en-US" sz="1400" b="0" i="0" u="none" strike="noStrike" cap="none" normalizeH="0" baseline="0" dirty="0" err="1">
                          <a:ln>
                            <a:noFill/>
                          </a:ln>
                          <a:solidFill>
                            <a:schemeClr val="folHlink"/>
                          </a:solidFill>
                          <a:effectLst/>
                          <a:latin typeface="Verdana" pitchFamily="34" charset="0"/>
                        </a:rPr>
                        <a:t>Mabrur</a:t>
                      </a:r>
                      <a:r>
                        <a:rPr kumimoji="0" lang="en-US" sz="1400" b="0" i="0" u="none" strike="noStrike" cap="none" normalizeH="0" baseline="0" dirty="0">
                          <a:ln>
                            <a:noFill/>
                          </a:ln>
                          <a:solidFill>
                            <a:schemeClr val="tx1"/>
                          </a:solidFill>
                          <a:effectLst/>
                          <a:latin typeface="Verdana" pitchFamily="34"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latin typeface="Verdana" pitchFamily="34" charset="0"/>
                        </a:rPr>
                        <a:t>[</a:t>
                      </a:r>
                      <a:r>
                        <a:rPr kumimoji="0" lang="en-US" sz="1400" b="0" i="0" u="none" strike="noStrike" cap="none" normalizeH="0" baseline="0" dirty="0" err="1">
                          <a:ln>
                            <a:noFill/>
                          </a:ln>
                          <a:solidFill>
                            <a:schemeClr val="tx1"/>
                          </a:solidFill>
                          <a:effectLst/>
                          <a:latin typeface="Verdana" pitchFamily="34" charset="0"/>
                        </a:rPr>
                        <a:t>Bukhari</a:t>
                      </a:r>
                      <a:r>
                        <a:rPr kumimoji="0" lang="en-US" sz="1400" b="0" i="0" u="none" strike="noStrike" cap="none" normalizeH="0" baseline="0" dirty="0">
                          <a:ln>
                            <a:noFill/>
                          </a:ln>
                          <a:solidFill>
                            <a:schemeClr val="tx1"/>
                          </a:solidFill>
                          <a:effectLst/>
                          <a:latin typeface="Verdana" pitchFamily="34"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عن عائشة رضي الله عنها قالت: قلت يا رسول الله نرى الجهاد أفضل الأعمال، أفلا نجاهد؟ فقال: </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ل</a:t>
                      </a:r>
                      <a:r>
                        <a:rPr kumimoji="0" lang="ar-SY" sz="2000" b="0" i="0" u="none" strike="noStrike" cap="none" normalizeH="0" baseline="0" dirty="0">
                          <a:ln>
                            <a:noFill/>
                          </a:ln>
                          <a:solidFill>
                            <a:schemeClr val="folHlink"/>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ك</a:t>
                      </a:r>
                      <a:r>
                        <a:rPr kumimoji="0" lang="ar-SY" sz="2000" b="0" i="0" u="none" strike="noStrike" cap="none" normalizeH="0" baseline="0" dirty="0">
                          <a:ln>
                            <a:noFill/>
                          </a:ln>
                          <a:solidFill>
                            <a:schemeClr val="folHlink"/>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ن</a:t>
                      </a:r>
                      <a:r>
                        <a:rPr kumimoji="0" lang="ar-SY" sz="2000" b="0" i="0" u="none" strike="noStrike" cap="none" normalizeH="0" baseline="0" dirty="0">
                          <a:ln>
                            <a:noFill/>
                          </a:ln>
                          <a:solidFill>
                            <a:schemeClr val="folHlink"/>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 أفضل الجهاد</a:t>
                      </a:r>
                      <a:r>
                        <a:rPr kumimoji="0" lang="ar-EG" sz="2000" b="0" i="0" u="none" strike="noStrike" cap="none" normalizeH="0" baseline="0" dirty="0">
                          <a:ln>
                            <a:noFill/>
                          </a:ln>
                          <a:solidFill>
                            <a:schemeClr val="folHlink"/>
                          </a:solidFill>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latin typeface="Simplified Arabic" pitchFamily="2" charset="-78"/>
                          <a:cs typeface="Traditional Arabic" pitchFamily="2" charset="-78"/>
                        </a:rPr>
                        <a:t> حج مبرور</a:t>
                      </a:r>
                      <a:r>
                        <a:rPr kumimoji="0" lang="ar-SA" sz="2000" b="0" i="0" u="none" strike="noStrike" cap="none" normalizeH="0" baseline="0" dirty="0">
                          <a:ln>
                            <a:noFill/>
                          </a:ln>
                          <a:solidFill>
                            <a:schemeClr val="tx1"/>
                          </a:solidFill>
                          <a:effectLst/>
                          <a:latin typeface="Simplified Arabic" pitchFamily="2" charset="-78"/>
                          <a:cs typeface="Traditional Arabic" pitchFamily="2" charset="-78"/>
                        </a:rPr>
                        <a:t>. </a:t>
                      </a:r>
                      <a:endParaRPr kumimoji="0" lang="ar-EG" sz="2000" b="0" i="0" u="none" strike="noStrike" cap="none" normalizeH="0" baseline="0" dirty="0">
                        <a:ln>
                          <a:noFill/>
                        </a:ln>
                        <a:solidFill>
                          <a:schemeClr val="tx1"/>
                        </a:solidFill>
                        <a:effectLst/>
                        <a:latin typeface="Simplified Arabic" pitchFamily="2" charset="-78"/>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defRPr/>
                      </a:pPr>
                      <a:r>
                        <a:rPr kumimoji="0" lang="ar-EG" sz="2000" b="0" i="0" u="none" strike="noStrike" cap="none" normalizeH="0" baseline="0" dirty="0">
                          <a:ln>
                            <a:noFill/>
                          </a:ln>
                          <a:solidFill>
                            <a:schemeClr val="tx1"/>
                          </a:solidFill>
                          <a:effectLst/>
                          <a:latin typeface="Simplified Arabic" pitchFamily="2" charset="-78"/>
                          <a:cs typeface="Traditional Arabic" pitchFamily="2" charset="-78"/>
                        </a:rPr>
                        <a:t>( البخاري )</a:t>
                      </a:r>
                      <a:endParaRPr kumimoji="0" lang="en-US" sz="2000" b="0" i="0" u="none" strike="noStrike" cap="none" normalizeH="0" baseline="0" dirty="0">
                        <a:ln>
                          <a:noFill/>
                        </a:ln>
                        <a:solidFill>
                          <a:schemeClr val="tx1"/>
                        </a:solidFill>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3196"/>
                                        </p:tgtEl>
                                        <p:attrNameLst>
                                          <p:attrName>style.visibility</p:attrName>
                                        </p:attrNameLst>
                                      </p:cBhvr>
                                      <p:to>
                                        <p:strVal val="visible"/>
                                      </p:to>
                                    </p:set>
                                    <p:anim calcmode="lin" valueType="num">
                                      <p:cBhvr>
                                        <p:cTn id="7" dur="500" fill="hold"/>
                                        <p:tgtEl>
                                          <p:spTgt spid="263196"/>
                                        </p:tgtEl>
                                        <p:attrNameLst>
                                          <p:attrName>ppt_w</p:attrName>
                                        </p:attrNameLst>
                                      </p:cBhvr>
                                      <p:tavLst>
                                        <p:tav tm="0">
                                          <p:val>
                                            <p:fltVal val="0"/>
                                          </p:val>
                                        </p:tav>
                                        <p:tav tm="100000">
                                          <p:val>
                                            <p:strVal val="#ppt_w"/>
                                          </p:val>
                                        </p:tav>
                                      </p:tavLst>
                                    </p:anim>
                                    <p:anim calcmode="lin" valueType="num">
                                      <p:cBhvr>
                                        <p:cTn id="8" dur="500" fill="hold"/>
                                        <p:tgtEl>
                                          <p:spTgt spid="263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Text Box 3"/>
          <p:cNvSpPr txBox="1">
            <a:spLocks noChangeArrowheads="1"/>
          </p:cNvSpPr>
          <p:nvPr/>
        </p:nvSpPr>
        <p:spPr bwMode="auto">
          <a:xfrm>
            <a:off x="2444655" y="6101527"/>
            <a:ext cx="4254691" cy="496867"/>
          </a:xfrm>
          <a:prstGeom prst="rect">
            <a:avLst/>
          </a:prstGeom>
          <a:noFill/>
          <a:ln w="12700">
            <a:noFill/>
            <a:miter lim="800000"/>
            <a:headEnd/>
            <a:tailEnd/>
          </a:ln>
        </p:spPr>
        <p:txBody>
          <a:bodyPr wrap="none">
            <a:spAutoFit/>
          </a:bodyPr>
          <a:lstStyle/>
          <a:p>
            <a:pPr algn="l">
              <a:lnSpc>
                <a:spcPct val="120000"/>
              </a:lnSpc>
            </a:pPr>
            <a:r>
              <a:rPr lang="en-US" sz="2400" b="0" i="1" dirty="0" err="1"/>
              <a:t>Haram</a:t>
            </a:r>
            <a:r>
              <a:rPr lang="en-US" sz="2400" b="0" i="1" dirty="0"/>
              <a:t> Expansion (1430H/2009)</a:t>
            </a:r>
          </a:p>
        </p:txBody>
      </p:sp>
      <p:sp>
        <p:nvSpPr>
          <p:cNvPr id="163842" name="Slide Number Placeholder 6"/>
          <p:cNvSpPr>
            <a:spLocks noGrp="1"/>
          </p:cNvSpPr>
          <p:nvPr>
            <p:ph type="sldNum" sz="quarter" idx="12"/>
          </p:nvPr>
        </p:nvSpPr>
        <p:spPr>
          <a:xfrm>
            <a:off x="7220614" y="6400800"/>
            <a:ext cx="1905000" cy="457200"/>
          </a:xfrm>
          <a:noFill/>
        </p:spPr>
        <p:txBody>
          <a:bodyPr/>
          <a:lstStyle/>
          <a:p>
            <a:fld id="{888D2870-B2D1-4B30-8E7F-8E42D6761329}" type="slidenum">
              <a:rPr lang="en-US"/>
              <a:pPr/>
              <a:t>40</a:t>
            </a:fld>
            <a:endParaRPr lang="en-US" dirty="0"/>
          </a:p>
        </p:txBody>
      </p:sp>
      <p:pic>
        <p:nvPicPr>
          <p:cNvPr id="12" name="Picture 11" descr="big picture.jpg"/>
          <p:cNvPicPr>
            <a:picLocks noChangeAspect="1"/>
          </p:cNvPicPr>
          <p:nvPr/>
        </p:nvPicPr>
        <p:blipFill>
          <a:blip r:embed="rId3" cstate="print"/>
          <a:stretch>
            <a:fillRect/>
          </a:stretch>
        </p:blipFill>
        <p:spPr>
          <a:xfrm>
            <a:off x="125519" y="280175"/>
            <a:ext cx="8892963" cy="566814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2000">
    <p:pull/>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Slide Number Placeholder 6"/>
          <p:cNvSpPr>
            <a:spLocks noGrp="1"/>
          </p:cNvSpPr>
          <p:nvPr>
            <p:ph type="sldNum" sz="quarter" idx="12"/>
          </p:nvPr>
        </p:nvSpPr>
        <p:spPr>
          <a:noFill/>
        </p:spPr>
        <p:txBody>
          <a:bodyPr/>
          <a:lstStyle/>
          <a:p>
            <a:fld id="{77C45B9C-FB0E-4331-A4B2-2FB16DE56486}" type="slidenum">
              <a:rPr lang="en-US"/>
              <a:pPr/>
              <a:t>41</a:t>
            </a:fld>
            <a:endParaRPr lang="en-US" dirty="0"/>
          </a:p>
        </p:txBody>
      </p:sp>
      <p:sp>
        <p:nvSpPr>
          <p:cNvPr id="188419" name="Rectangle 3"/>
          <p:cNvSpPr>
            <a:spLocks noGrp="1" noChangeArrowheads="1"/>
          </p:cNvSpPr>
          <p:nvPr>
            <p:ph type="body" sz="half" idx="1"/>
          </p:nvPr>
        </p:nvSpPr>
        <p:spPr>
          <a:xfrm>
            <a:off x="2541760" y="6334824"/>
            <a:ext cx="4060480" cy="646423"/>
          </a:xfrm>
        </p:spPr>
        <p:txBody>
          <a:bodyPr/>
          <a:lstStyle/>
          <a:p>
            <a:pPr algn="ctr" eaLnBrk="1" hangingPunct="1">
              <a:buFont typeface="Arial" pitchFamily="34" charset="0"/>
              <a:buChar char="•"/>
            </a:pPr>
            <a:r>
              <a:rPr lang="en-US" sz="1800" i="1" dirty="0" err="1"/>
              <a:t>Mas'aa</a:t>
            </a:r>
            <a:r>
              <a:rPr lang="en-US" sz="1800" i="1" dirty="0"/>
              <a:t> Before the Expansion</a:t>
            </a:r>
          </a:p>
          <a:p>
            <a:pPr eaLnBrk="1" hangingPunct="1">
              <a:buNone/>
            </a:pPr>
            <a:endParaRPr lang="en-US" sz="1800" i="1" dirty="0"/>
          </a:p>
        </p:txBody>
      </p:sp>
      <p:pic>
        <p:nvPicPr>
          <p:cNvPr id="156677" name="Picture 7" descr="E:\My Documents\Hajj\Makkah\Safa &amp; Marwa 2006.jpg"/>
          <p:cNvPicPr>
            <a:picLocks noGrp="1" noChangeAspect="1" noChangeArrowheads="1"/>
          </p:cNvPicPr>
          <p:nvPr>
            <p:ph type="clipArt" sz="half" idx="2"/>
          </p:nvPr>
        </p:nvPicPr>
        <p:blipFill>
          <a:blip r:embed="rId3" cstate="print"/>
          <a:srcRect/>
          <a:stretch>
            <a:fillRect/>
          </a:stretch>
        </p:blipFill>
        <p:spPr>
          <a:xfrm>
            <a:off x="577368" y="127195"/>
            <a:ext cx="7989264" cy="616048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 calcmode="lin" valueType="num">
                                      <p:cBhvr additive="base">
                                        <p:cTn id="7" dur="500" fill="hold"/>
                                        <p:tgtEl>
                                          <p:spTgt spid="188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84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Text Box 3"/>
          <p:cNvSpPr txBox="1">
            <a:spLocks noChangeArrowheads="1"/>
          </p:cNvSpPr>
          <p:nvPr/>
        </p:nvSpPr>
        <p:spPr bwMode="auto">
          <a:xfrm>
            <a:off x="2152107" y="6327775"/>
            <a:ext cx="4839786" cy="535531"/>
          </a:xfrm>
          <a:prstGeom prst="rect">
            <a:avLst/>
          </a:prstGeom>
          <a:noFill/>
          <a:ln w="12700">
            <a:noFill/>
            <a:miter lim="800000"/>
            <a:headEnd/>
            <a:tailEnd/>
          </a:ln>
        </p:spPr>
        <p:txBody>
          <a:bodyPr wrap="none">
            <a:spAutoFit/>
          </a:bodyPr>
          <a:lstStyle/>
          <a:p>
            <a:pPr algn="l">
              <a:lnSpc>
                <a:spcPct val="120000"/>
              </a:lnSpc>
            </a:pPr>
            <a:r>
              <a:rPr lang="en-US" sz="2400" b="0" i="1" dirty="0"/>
              <a:t>New Expanded </a:t>
            </a:r>
            <a:r>
              <a:rPr lang="en-US" sz="2400" b="0" i="1" dirty="0" err="1"/>
              <a:t>Mas'aa</a:t>
            </a:r>
            <a:r>
              <a:rPr lang="en-US" sz="2400" b="0" i="1" dirty="0"/>
              <a:t> (1431H/2010)</a:t>
            </a:r>
          </a:p>
        </p:txBody>
      </p:sp>
      <p:sp>
        <p:nvSpPr>
          <p:cNvPr id="163842" name="Slide Number Placeholder 6"/>
          <p:cNvSpPr>
            <a:spLocks noGrp="1"/>
          </p:cNvSpPr>
          <p:nvPr>
            <p:ph type="sldNum" sz="quarter" idx="12"/>
          </p:nvPr>
        </p:nvSpPr>
        <p:spPr>
          <a:xfrm>
            <a:off x="7220614" y="6400800"/>
            <a:ext cx="1905000" cy="457200"/>
          </a:xfrm>
          <a:noFill/>
        </p:spPr>
        <p:txBody>
          <a:bodyPr/>
          <a:lstStyle/>
          <a:p>
            <a:fld id="{888D2870-B2D1-4B30-8E7F-8E42D6761329}" type="slidenum">
              <a:rPr lang="en-US"/>
              <a:pPr/>
              <a:t>42</a:t>
            </a:fld>
            <a:endParaRPr lang="en-US" dirty="0"/>
          </a:p>
        </p:txBody>
      </p:sp>
      <p:pic>
        <p:nvPicPr>
          <p:cNvPr id="10" name="Picture 9" descr="Safa to Marwah - First Floor.jpg"/>
          <p:cNvPicPr>
            <a:picLocks noChangeAspect="1"/>
          </p:cNvPicPr>
          <p:nvPr/>
        </p:nvPicPr>
        <p:blipFill>
          <a:blip r:embed="rId3" cstate="print"/>
          <a:stretch>
            <a:fillRect/>
          </a:stretch>
        </p:blipFill>
        <p:spPr>
          <a:xfrm>
            <a:off x="442872" y="126978"/>
            <a:ext cx="8258257" cy="61936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2000">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6"/>
          <p:cNvSpPr>
            <a:spLocks noGrp="1"/>
          </p:cNvSpPr>
          <p:nvPr>
            <p:ph type="sldNum" sz="quarter" idx="12"/>
          </p:nvPr>
        </p:nvSpPr>
        <p:spPr>
          <a:noFill/>
        </p:spPr>
        <p:txBody>
          <a:bodyPr/>
          <a:lstStyle/>
          <a:p>
            <a:fld id="{888D2870-B2D1-4B30-8E7F-8E42D6761329}" type="slidenum">
              <a:rPr lang="en-US"/>
              <a:pPr/>
              <a:t>43</a:t>
            </a:fld>
            <a:endParaRPr lang="en-US"/>
          </a:p>
        </p:txBody>
      </p:sp>
      <p:sp>
        <p:nvSpPr>
          <p:cNvPr id="354310" name="Rectangle 6"/>
          <p:cNvSpPr>
            <a:spLocks noGrp="1" noChangeArrowheads="1"/>
          </p:cNvSpPr>
          <p:nvPr>
            <p:ph type="title"/>
          </p:nvPr>
        </p:nvSpPr>
        <p:spPr/>
        <p:txBody>
          <a:bodyPr/>
          <a:lstStyle/>
          <a:p>
            <a:pPr eaLnBrk="1" hangingPunct="1">
              <a:defRPr/>
            </a:pPr>
            <a:r>
              <a:rPr lang="en-US" dirty="0"/>
              <a:t>New Wheelchair </a:t>
            </a:r>
            <a:r>
              <a:rPr lang="en-US" dirty="0" err="1"/>
              <a:t>mas'aa</a:t>
            </a:r>
            <a:endParaRPr lang="en-US" dirty="0"/>
          </a:p>
        </p:txBody>
      </p:sp>
      <p:sp>
        <p:nvSpPr>
          <p:cNvPr id="163844" name="Text Box 3"/>
          <p:cNvSpPr txBox="1">
            <a:spLocks noChangeArrowheads="1"/>
          </p:cNvSpPr>
          <p:nvPr/>
        </p:nvSpPr>
        <p:spPr bwMode="auto">
          <a:xfrm>
            <a:off x="2315613" y="6327775"/>
            <a:ext cx="4512774" cy="535531"/>
          </a:xfrm>
          <a:prstGeom prst="rect">
            <a:avLst/>
          </a:prstGeom>
          <a:noFill/>
          <a:ln w="12700">
            <a:noFill/>
            <a:miter lim="800000"/>
            <a:headEnd/>
            <a:tailEnd/>
          </a:ln>
        </p:spPr>
        <p:txBody>
          <a:bodyPr wrap="none">
            <a:spAutoFit/>
          </a:bodyPr>
          <a:lstStyle/>
          <a:p>
            <a:pPr algn="l">
              <a:lnSpc>
                <a:spcPct val="120000"/>
              </a:lnSpc>
            </a:pPr>
            <a:r>
              <a:rPr lang="en-US" sz="2400" b="0" i="1" dirty="0"/>
              <a:t>New Expanded Wheelchair </a:t>
            </a:r>
            <a:r>
              <a:rPr lang="en-US" sz="2400" b="0" i="1" dirty="0" err="1"/>
              <a:t>Mas'aa</a:t>
            </a:r>
            <a:endParaRPr lang="en-US" sz="2400" b="0" i="1" dirty="0"/>
          </a:p>
        </p:txBody>
      </p:sp>
      <p:pic>
        <p:nvPicPr>
          <p:cNvPr id="7" name="ClipArt Placeholder 6" descr="sai-21.jpg"/>
          <p:cNvPicPr>
            <a:picLocks noGrp="1" noChangeAspect="1"/>
          </p:cNvPicPr>
          <p:nvPr>
            <p:ph type="clipArt" sz="half" idx="2"/>
          </p:nvPr>
        </p:nvPicPr>
        <p:blipFill>
          <a:blip r:embed="rId3" cstate="print"/>
          <a:stretch>
            <a:fillRect/>
          </a:stretch>
        </p:blipFill>
        <p:spPr>
          <a:xfrm>
            <a:off x="452879" y="125200"/>
            <a:ext cx="8238242" cy="618165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2000">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6"/>
          <p:cNvSpPr>
            <a:spLocks noGrp="1"/>
          </p:cNvSpPr>
          <p:nvPr>
            <p:ph type="sldNum" sz="quarter" idx="12"/>
          </p:nvPr>
        </p:nvSpPr>
        <p:spPr>
          <a:noFill/>
        </p:spPr>
        <p:txBody>
          <a:bodyPr/>
          <a:lstStyle/>
          <a:p>
            <a:fld id="{888D2870-B2D1-4B30-8E7F-8E42D6761329}" type="slidenum">
              <a:rPr lang="en-US"/>
              <a:pPr/>
              <a:t>44</a:t>
            </a:fld>
            <a:endParaRPr lang="en-US"/>
          </a:p>
        </p:txBody>
      </p:sp>
      <p:sp>
        <p:nvSpPr>
          <p:cNvPr id="354310" name="Rectangle 6"/>
          <p:cNvSpPr>
            <a:spLocks noGrp="1" noChangeArrowheads="1"/>
          </p:cNvSpPr>
          <p:nvPr>
            <p:ph type="title"/>
          </p:nvPr>
        </p:nvSpPr>
        <p:spPr/>
        <p:txBody>
          <a:bodyPr/>
          <a:lstStyle/>
          <a:p>
            <a:pPr eaLnBrk="1" hangingPunct="1">
              <a:defRPr/>
            </a:pPr>
            <a:r>
              <a:rPr lang="en-US" dirty="0"/>
              <a:t>New Wheelchair </a:t>
            </a:r>
            <a:r>
              <a:rPr lang="en-US" dirty="0" err="1"/>
              <a:t>mas'aa</a:t>
            </a:r>
            <a:endParaRPr lang="en-US" dirty="0"/>
          </a:p>
        </p:txBody>
      </p:sp>
      <p:sp>
        <p:nvSpPr>
          <p:cNvPr id="163844" name="Text Box 3"/>
          <p:cNvSpPr txBox="1">
            <a:spLocks noChangeArrowheads="1"/>
          </p:cNvSpPr>
          <p:nvPr/>
        </p:nvSpPr>
        <p:spPr bwMode="auto">
          <a:xfrm>
            <a:off x="2655129" y="6327775"/>
            <a:ext cx="3833742" cy="496867"/>
          </a:xfrm>
          <a:prstGeom prst="rect">
            <a:avLst/>
          </a:prstGeom>
          <a:noFill/>
          <a:ln w="12700">
            <a:noFill/>
            <a:miter lim="800000"/>
            <a:headEnd/>
            <a:tailEnd/>
          </a:ln>
        </p:spPr>
        <p:txBody>
          <a:bodyPr wrap="none">
            <a:spAutoFit/>
          </a:bodyPr>
          <a:lstStyle/>
          <a:p>
            <a:pPr algn="l">
              <a:lnSpc>
                <a:spcPct val="120000"/>
              </a:lnSpc>
            </a:pPr>
            <a:r>
              <a:rPr lang="en-US" sz="2400" b="0" i="1" dirty="0"/>
              <a:t>New </a:t>
            </a:r>
            <a:r>
              <a:rPr lang="en-US" sz="2400" b="0" i="1" dirty="0" err="1"/>
              <a:t>Safa</a:t>
            </a:r>
            <a:r>
              <a:rPr lang="en-US" sz="2400" b="0" i="1" dirty="0"/>
              <a:t> Area (1431H/2010)</a:t>
            </a:r>
          </a:p>
        </p:txBody>
      </p:sp>
      <p:pic>
        <p:nvPicPr>
          <p:cNvPr id="6" name="Picture 5" descr="4807991995_e897a610fc_o.jpg"/>
          <p:cNvPicPr>
            <a:picLocks noChangeAspect="1"/>
          </p:cNvPicPr>
          <p:nvPr/>
        </p:nvPicPr>
        <p:blipFill>
          <a:blip r:embed="rId3" cstate="print"/>
          <a:stretch>
            <a:fillRect/>
          </a:stretch>
        </p:blipFill>
        <p:spPr>
          <a:xfrm>
            <a:off x="447773" y="122551"/>
            <a:ext cx="8248454" cy="6186341"/>
          </a:xfrm>
          <a:prstGeom prst="rect">
            <a:avLst/>
          </a:prstGeom>
        </p:spPr>
      </p:pic>
    </p:spTree>
  </p:cSld>
  <p:clrMapOvr>
    <a:masterClrMapping/>
  </p:clrMapOvr>
  <p:transition advTm="2000">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4"/>
          <p:cNvSpPr>
            <a:spLocks noGrp="1"/>
          </p:cNvSpPr>
          <p:nvPr>
            <p:ph type="sldNum" sz="quarter" idx="12"/>
          </p:nvPr>
        </p:nvSpPr>
        <p:spPr>
          <a:noFill/>
        </p:spPr>
        <p:txBody>
          <a:bodyPr/>
          <a:lstStyle/>
          <a:p>
            <a:fld id="{37075936-0CE1-4A79-81E0-C881C28D4EAE}" type="slidenum">
              <a:rPr lang="en-US"/>
              <a:pPr/>
              <a:t>45</a:t>
            </a:fld>
            <a:endParaRPr lang="en-US"/>
          </a:p>
        </p:txBody>
      </p:sp>
      <p:sp>
        <p:nvSpPr>
          <p:cNvPr id="317442" name="Rectangle 2"/>
          <p:cNvSpPr>
            <a:spLocks noGrp="1" noChangeArrowheads="1"/>
          </p:cNvSpPr>
          <p:nvPr>
            <p:ph type="title"/>
          </p:nvPr>
        </p:nvSpPr>
        <p:spPr>
          <a:xfrm>
            <a:off x="685800" y="0"/>
            <a:ext cx="7772400" cy="838200"/>
          </a:xfrm>
        </p:spPr>
        <p:txBody>
          <a:bodyPr/>
          <a:lstStyle/>
          <a:p>
            <a:pPr eaLnBrk="1" hangingPunct="1">
              <a:defRPr/>
            </a:pPr>
            <a:r>
              <a:rPr lang="en-US"/>
              <a:t>Al-Masjid Al-haram (1)</a:t>
            </a:r>
          </a:p>
        </p:txBody>
      </p:sp>
      <p:graphicFrame>
        <p:nvGraphicFramePr>
          <p:cNvPr id="7170" name="Object 3"/>
          <p:cNvGraphicFramePr>
            <a:graphicFrameLocks noChangeAspect="1"/>
          </p:cNvGraphicFramePr>
          <p:nvPr/>
        </p:nvGraphicFramePr>
        <p:xfrm>
          <a:off x="412750" y="117475"/>
          <a:ext cx="8318500" cy="6621463"/>
        </p:xfrm>
        <a:graphic>
          <a:graphicData uri="http://schemas.openxmlformats.org/presentationml/2006/ole">
            <mc:AlternateContent xmlns:mc="http://schemas.openxmlformats.org/markup-compatibility/2006">
              <mc:Choice xmlns:v="urn:schemas-microsoft-com:vml" Requires="v">
                <p:oleObj spid="_x0000_s41991" name="Photo Editor Photo" r:id="rId4" imgW="9152381" imgH="7287642" progId="">
                  <p:embed/>
                </p:oleObj>
              </mc:Choice>
              <mc:Fallback>
                <p:oleObj name="Photo Editor Photo" r:id="rId4" imgW="9152381" imgH="7287642" progId="">
                  <p:embed/>
                  <p:pic>
                    <p:nvPicPr>
                      <p:cNvPr id="0" name="Object 3"/>
                      <p:cNvPicPr>
                        <a:picLocks noChangeAspect="1" noChangeArrowheads="1"/>
                      </p:cNvPicPr>
                      <p:nvPr/>
                    </p:nvPicPr>
                    <p:blipFill>
                      <a:blip r:embed="rId5">
                        <a:lum bright="6000" contrast="30000"/>
                        <a:extLst>
                          <a:ext uri="{28A0092B-C50C-407E-A947-70E740481C1C}">
                            <a14:useLocalDpi xmlns:a14="http://schemas.microsoft.com/office/drawing/2010/main" val="0"/>
                          </a:ext>
                        </a:extLst>
                      </a:blip>
                      <a:srcRect/>
                      <a:stretch>
                        <a:fillRect/>
                      </a:stretch>
                    </p:blipFill>
                    <p:spPr bwMode="auto">
                      <a:xfrm>
                        <a:off x="412750" y="117475"/>
                        <a:ext cx="8318500" cy="662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9"/>
          <p:cNvGrpSpPr>
            <a:grpSpLocks/>
          </p:cNvGrpSpPr>
          <p:nvPr/>
        </p:nvGrpSpPr>
        <p:grpSpPr bwMode="auto">
          <a:xfrm>
            <a:off x="4894263" y="1189038"/>
            <a:ext cx="2038350" cy="874712"/>
            <a:chOff x="3083" y="749"/>
            <a:chExt cx="1284" cy="551"/>
          </a:xfrm>
        </p:grpSpPr>
        <p:sp>
          <p:nvSpPr>
            <p:cNvPr id="7221" name="Line 7"/>
            <p:cNvSpPr>
              <a:spLocks noChangeShapeType="1"/>
            </p:cNvSpPr>
            <p:nvPr/>
          </p:nvSpPr>
          <p:spPr bwMode="auto">
            <a:xfrm flipH="1">
              <a:off x="3083" y="854"/>
              <a:ext cx="904" cy="446"/>
            </a:xfrm>
            <a:prstGeom prst="line">
              <a:avLst/>
            </a:prstGeom>
            <a:noFill/>
            <a:ln w="38100">
              <a:solidFill>
                <a:schemeClr val="hlink"/>
              </a:solidFill>
              <a:round/>
              <a:headEnd/>
              <a:tailEnd type="stealth" w="med" len="med"/>
            </a:ln>
          </p:spPr>
          <p:txBody>
            <a:bodyPr wrap="none"/>
            <a:lstStyle/>
            <a:p>
              <a:endParaRPr lang="en-US"/>
            </a:p>
          </p:txBody>
        </p:sp>
        <p:sp>
          <p:nvSpPr>
            <p:cNvPr id="7222" name="Text Box 11"/>
            <p:cNvSpPr txBox="1">
              <a:spLocks noChangeArrowheads="1"/>
            </p:cNvSpPr>
            <p:nvPr/>
          </p:nvSpPr>
          <p:spPr bwMode="auto">
            <a:xfrm>
              <a:off x="3988" y="749"/>
              <a:ext cx="379" cy="185"/>
            </a:xfrm>
            <a:prstGeom prst="rect">
              <a:avLst/>
            </a:prstGeom>
            <a:solidFill>
              <a:schemeClr val="accent2"/>
            </a:solidFill>
            <a:ln w="38100">
              <a:noFill/>
              <a:miter lim="800000"/>
              <a:headEnd/>
              <a:tailEnd/>
            </a:ln>
          </p:spPr>
          <p:txBody>
            <a:bodyPr wrap="none" lIns="18288" tIns="9144" rIns="18288" bIns="9144">
              <a:spAutoFit/>
            </a:bodyPr>
            <a:lstStyle/>
            <a:p>
              <a:pPr algn="r">
                <a:lnSpc>
                  <a:spcPct val="100000"/>
                </a:lnSpc>
                <a:spcBef>
                  <a:spcPct val="0"/>
                </a:spcBef>
                <a:buClrTx/>
                <a:buSzTx/>
              </a:pPr>
              <a:r>
                <a:rPr lang="en-US">
                  <a:solidFill>
                    <a:srgbClr val="FFFF1B"/>
                  </a:solidFill>
                  <a:latin typeface="Verdana" pitchFamily="34" charset="0"/>
                </a:rPr>
                <a:t>Safa</a:t>
              </a:r>
            </a:p>
          </p:txBody>
        </p:sp>
      </p:grpSp>
      <p:grpSp>
        <p:nvGrpSpPr>
          <p:cNvPr id="3" name="Group 54"/>
          <p:cNvGrpSpPr>
            <a:grpSpLocks/>
          </p:cNvGrpSpPr>
          <p:nvPr/>
        </p:nvGrpSpPr>
        <p:grpSpPr bwMode="auto">
          <a:xfrm>
            <a:off x="665163" y="3006725"/>
            <a:ext cx="1038225" cy="1497013"/>
            <a:chOff x="419" y="1894"/>
            <a:chExt cx="654" cy="943"/>
          </a:xfrm>
        </p:grpSpPr>
        <p:sp>
          <p:nvSpPr>
            <p:cNvPr id="7219" name="Line 8"/>
            <p:cNvSpPr>
              <a:spLocks noChangeShapeType="1"/>
            </p:cNvSpPr>
            <p:nvPr/>
          </p:nvSpPr>
          <p:spPr bwMode="auto">
            <a:xfrm flipV="1">
              <a:off x="638" y="1894"/>
              <a:ext cx="435" cy="817"/>
            </a:xfrm>
            <a:prstGeom prst="line">
              <a:avLst/>
            </a:prstGeom>
            <a:noFill/>
            <a:ln w="38100">
              <a:solidFill>
                <a:schemeClr val="hlink"/>
              </a:solidFill>
              <a:round/>
              <a:headEnd/>
              <a:tailEnd type="stealth" w="med" len="med"/>
            </a:ln>
          </p:spPr>
          <p:txBody>
            <a:bodyPr wrap="none"/>
            <a:lstStyle/>
            <a:p>
              <a:endParaRPr lang="en-US"/>
            </a:p>
          </p:txBody>
        </p:sp>
        <p:sp>
          <p:nvSpPr>
            <p:cNvPr id="7220" name="Text Box 12"/>
            <p:cNvSpPr txBox="1">
              <a:spLocks noChangeArrowheads="1"/>
            </p:cNvSpPr>
            <p:nvPr/>
          </p:nvSpPr>
          <p:spPr bwMode="auto">
            <a:xfrm>
              <a:off x="419" y="2652"/>
              <a:ext cx="565" cy="185"/>
            </a:xfrm>
            <a:prstGeom prst="rect">
              <a:avLst/>
            </a:prstGeom>
            <a:solidFill>
              <a:schemeClr val="accent2"/>
            </a:solidFill>
            <a:ln w="38100">
              <a:noFill/>
              <a:miter lim="800000"/>
              <a:headEnd/>
              <a:tailEnd/>
            </a:ln>
          </p:spPr>
          <p:txBody>
            <a:bodyPr wrap="none" lIns="18288" tIns="9144" rIns="18288" bIns="9144">
              <a:spAutoFit/>
            </a:bodyPr>
            <a:lstStyle/>
            <a:p>
              <a:pPr algn="r">
                <a:lnSpc>
                  <a:spcPct val="100000"/>
                </a:lnSpc>
                <a:spcBef>
                  <a:spcPct val="0"/>
                </a:spcBef>
                <a:buClrTx/>
                <a:buSzTx/>
              </a:pPr>
              <a:r>
                <a:rPr lang="en-US">
                  <a:solidFill>
                    <a:srgbClr val="FFFF1B"/>
                  </a:solidFill>
                  <a:latin typeface="Verdana" pitchFamily="34" charset="0"/>
                </a:rPr>
                <a:t>Marwa</a:t>
              </a:r>
            </a:p>
          </p:txBody>
        </p:sp>
      </p:grpSp>
      <p:grpSp>
        <p:nvGrpSpPr>
          <p:cNvPr id="4" name="Group 53"/>
          <p:cNvGrpSpPr>
            <a:grpSpLocks/>
          </p:cNvGrpSpPr>
          <p:nvPr/>
        </p:nvGrpSpPr>
        <p:grpSpPr bwMode="auto">
          <a:xfrm>
            <a:off x="1409700" y="3194050"/>
            <a:ext cx="1665288" cy="2132013"/>
            <a:chOff x="888" y="2012"/>
            <a:chExt cx="1049" cy="1343"/>
          </a:xfrm>
        </p:grpSpPr>
        <p:sp>
          <p:nvSpPr>
            <p:cNvPr id="7217" name="Line 10"/>
            <p:cNvSpPr>
              <a:spLocks noChangeShapeType="1"/>
            </p:cNvSpPr>
            <p:nvPr/>
          </p:nvSpPr>
          <p:spPr bwMode="auto">
            <a:xfrm flipV="1">
              <a:off x="1477" y="2012"/>
              <a:ext cx="401" cy="1228"/>
            </a:xfrm>
            <a:prstGeom prst="line">
              <a:avLst/>
            </a:prstGeom>
            <a:noFill/>
            <a:ln w="38100">
              <a:solidFill>
                <a:schemeClr val="hlink"/>
              </a:solidFill>
              <a:round/>
              <a:headEnd/>
              <a:tailEnd type="stealth" w="med" len="med"/>
            </a:ln>
          </p:spPr>
          <p:txBody>
            <a:bodyPr wrap="none"/>
            <a:lstStyle/>
            <a:p>
              <a:endParaRPr lang="en-US"/>
            </a:p>
          </p:txBody>
        </p:sp>
        <p:sp>
          <p:nvSpPr>
            <p:cNvPr id="7218" name="Text Box 13"/>
            <p:cNvSpPr txBox="1">
              <a:spLocks noChangeArrowheads="1"/>
            </p:cNvSpPr>
            <p:nvPr/>
          </p:nvSpPr>
          <p:spPr bwMode="auto">
            <a:xfrm>
              <a:off x="888" y="3209"/>
              <a:ext cx="1049" cy="146"/>
            </a:xfrm>
            <a:prstGeom prst="rect">
              <a:avLst/>
            </a:prstGeom>
            <a:solidFill>
              <a:schemeClr val="accent2"/>
            </a:solidFill>
            <a:ln w="38100">
              <a:noFill/>
              <a:miter lim="800000"/>
              <a:headEnd/>
              <a:tailEnd/>
            </a:ln>
          </p:spPr>
          <p:txBody>
            <a:bodyPr wrap="none" lIns="18288" tIns="9144" rIns="18288" bIns="9144">
              <a:spAutoFit/>
            </a:bodyPr>
            <a:lstStyle/>
            <a:p>
              <a:pPr algn="r">
                <a:lnSpc>
                  <a:spcPct val="100000"/>
                </a:lnSpc>
                <a:spcBef>
                  <a:spcPct val="0"/>
                </a:spcBef>
                <a:buClrTx/>
                <a:buSzTx/>
              </a:pPr>
              <a:r>
                <a:rPr lang="en-US" sz="1400">
                  <a:solidFill>
                    <a:srgbClr val="FFFF1B"/>
                  </a:solidFill>
                  <a:latin typeface="Verdana" pitchFamily="34" charset="0"/>
                </a:rPr>
                <a:t>Fath Gate (#45)</a:t>
              </a:r>
            </a:p>
          </p:txBody>
        </p:sp>
      </p:grpSp>
      <p:grpSp>
        <p:nvGrpSpPr>
          <p:cNvPr id="5" name="Group 52"/>
          <p:cNvGrpSpPr>
            <a:grpSpLocks/>
          </p:cNvGrpSpPr>
          <p:nvPr/>
        </p:nvGrpSpPr>
        <p:grpSpPr bwMode="auto">
          <a:xfrm>
            <a:off x="2455863" y="4746625"/>
            <a:ext cx="1916112" cy="1430338"/>
            <a:chOff x="1547" y="2990"/>
            <a:chExt cx="1207" cy="901"/>
          </a:xfrm>
        </p:grpSpPr>
        <p:sp>
          <p:nvSpPr>
            <p:cNvPr id="7215" name="Line 9"/>
            <p:cNvSpPr>
              <a:spLocks noChangeShapeType="1"/>
            </p:cNvSpPr>
            <p:nvPr/>
          </p:nvSpPr>
          <p:spPr bwMode="auto">
            <a:xfrm flipV="1">
              <a:off x="2272" y="2990"/>
              <a:ext cx="482" cy="742"/>
            </a:xfrm>
            <a:prstGeom prst="line">
              <a:avLst/>
            </a:prstGeom>
            <a:noFill/>
            <a:ln w="38100">
              <a:solidFill>
                <a:schemeClr val="hlink"/>
              </a:solidFill>
              <a:round/>
              <a:headEnd/>
              <a:tailEnd type="stealth" w="med" len="med"/>
            </a:ln>
          </p:spPr>
          <p:txBody>
            <a:bodyPr wrap="none"/>
            <a:lstStyle/>
            <a:p>
              <a:endParaRPr lang="en-US"/>
            </a:p>
          </p:txBody>
        </p:sp>
        <p:sp>
          <p:nvSpPr>
            <p:cNvPr id="7216" name="Text Box 14"/>
            <p:cNvSpPr txBox="1">
              <a:spLocks noChangeArrowheads="1"/>
            </p:cNvSpPr>
            <p:nvPr/>
          </p:nvSpPr>
          <p:spPr bwMode="auto">
            <a:xfrm>
              <a:off x="1547" y="3745"/>
              <a:ext cx="1111" cy="146"/>
            </a:xfrm>
            <a:prstGeom prst="rect">
              <a:avLst/>
            </a:prstGeom>
            <a:solidFill>
              <a:schemeClr val="accent2"/>
            </a:solidFill>
            <a:ln w="38100">
              <a:noFill/>
              <a:miter lim="800000"/>
              <a:headEnd/>
              <a:tailEnd/>
            </a:ln>
          </p:spPr>
          <p:txBody>
            <a:bodyPr wrap="none" lIns="18288" tIns="9144" rIns="18288" bIns="9144">
              <a:spAutoFit/>
            </a:bodyPr>
            <a:lstStyle/>
            <a:p>
              <a:pPr algn="r">
                <a:lnSpc>
                  <a:spcPct val="100000"/>
                </a:lnSpc>
                <a:spcBef>
                  <a:spcPct val="0"/>
                </a:spcBef>
                <a:buClrTx/>
                <a:buSzTx/>
              </a:pPr>
              <a:r>
                <a:rPr lang="en-US" sz="1400">
                  <a:solidFill>
                    <a:srgbClr val="FFFF1B"/>
                  </a:solidFill>
                  <a:latin typeface="Verdana" pitchFamily="34" charset="0"/>
                </a:rPr>
                <a:t>Umra Gate (#62)</a:t>
              </a:r>
            </a:p>
          </p:txBody>
        </p:sp>
      </p:grpSp>
      <p:grpSp>
        <p:nvGrpSpPr>
          <p:cNvPr id="6" name="Group 50"/>
          <p:cNvGrpSpPr>
            <a:grpSpLocks/>
          </p:cNvGrpSpPr>
          <p:nvPr/>
        </p:nvGrpSpPr>
        <p:grpSpPr bwMode="auto">
          <a:xfrm>
            <a:off x="5822950" y="2743200"/>
            <a:ext cx="2905125" cy="457200"/>
            <a:chOff x="3668" y="1728"/>
            <a:chExt cx="1830" cy="288"/>
          </a:xfrm>
        </p:grpSpPr>
        <p:sp>
          <p:nvSpPr>
            <p:cNvPr id="7213" name="Line 6"/>
            <p:cNvSpPr>
              <a:spLocks noChangeShapeType="1"/>
            </p:cNvSpPr>
            <p:nvPr/>
          </p:nvSpPr>
          <p:spPr bwMode="auto">
            <a:xfrm flipH="1">
              <a:off x="3668" y="1796"/>
              <a:ext cx="558" cy="220"/>
            </a:xfrm>
            <a:prstGeom prst="line">
              <a:avLst/>
            </a:prstGeom>
            <a:noFill/>
            <a:ln w="38100">
              <a:solidFill>
                <a:schemeClr val="hlink"/>
              </a:solidFill>
              <a:round/>
              <a:headEnd/>
              <a:tailEnd type="stealth" w="med" len="med"/>
            </a:ln>
          </p:spPr>
          <p:txBody>
            <a:bodyPr wrap="none"/>
            <a:lstStyle/>
            <a:p>
              <a:endParaRPr lang="en-US"/>
            </a:p>
          </p:txBody>
        </p:sp>
        <p:sp>
          <p:nvSpPr>
            <p:cNvPr id="7214" name="Text Box 16"/>
            <p:cNvSpPr txBox="1">
              <a:spLocks noChangeArrowheads="1"/>
            </p:cNvSpPr>
            <p:nvPr/>
          </p:nvSpPr>
          <p:spPr bwMode="auto">
            <a:xfrm>
              <a:off x="4188" y="1728"/>
              <a:ext cx="1310" cy="146"/>
            </a:xfrm>
            <a:prstGeom prst="rect">
              <a:avLst/>
            </a:prstGeom>
            <a:solidFill>
              <a:schemeClr val="accent2"/>
            </a:solidFill>
            <a:ln w="38100">
              <a:noFill/>
              <a:miter lim="800000"/>
              <a:headEnd/>
              <a:tailEnd/>
            </a:ln>
          </p:spPr>
          <p:txBody>
            <a:bodyPr wrap="none" lIns="18288" tIns="9144" rIns="18288" bIns="9144">
              <a:spAutoFit/>
            </a:bodyPr>
            <a:lstStyle/>
            <a:p>
              <a:pPr>
                <a:lnSpc>
                  <a:spcPct val="100000"/>
                </a:lnSpc>
                <a:spcBef>
                  <a:spcPct val="0"/>
                </a:spcBef>
                <a:buClrTx/>
                <a:buSzTx/>
              </a:pPr>
              <a:r>
                <a:rPr lang="en-US" sz="1400">
                  <a:solidFill>
                    <a:srgbClr val="FFFF1B"/>
                  </a:solidFill>
                  <a:latin typeface="Verdana" pitchFamily="34" charset="0"/>
                </a:rPr>
                <a:t>AbdulAziz Gate (#1)</a:t>
              </a:r>
            </a:p>
          </p:txBody>
        </p:sp>
      </p:grpSp>
      <p:grpSp>
        <p:nvGrpSpPr>
          <p:cNvPr id="7" name="Group 48"/>
          <p:cNvGrpSpPr>
            <a:grpSpLocks/>
          </p:cNvGrpSpPr>
          <p:nvPr/>
        </p:nvGrpSpPr>
        <p:grpSpPr bwMode="auto">
          <a:xfrm>
            <a:off x="2173288" y="1195388"/>
            <a:ext cx="2057400" cy="1155700"/>
            <a:chOff x="1369" y="753"/>
            <a:chExt cx="1296" cy="728"/>
          </a:xfrm>
        </p:grpSpPr>
        <p:sp>
          <p:nvSpPr>
            <p:cNvPr id="7211" name="Line 23"/>
            <p:cNvSpPr>
              <a:spLocks noChangeShapeType="1"/>
            </p:cNvSpPr>
            <p:nvPr/>
          </p:nvSpPr>
          <p:spPr bwMode="auto">
            <a:xfrm flipH="1">
              <a:off x="2066" y="897"/>
              <a:ext cx="94" cy="584"/>
            </a:xfrm>
            <a:prstGeom prst="line">
              <a:avLst/>
            </a:prstGeom>
            <a:noFill/>
            <a:ln w="38100">
              <a:solidFill>
                <a:schemeClr val="hlink"/>
              </a:solidFill>
              <a:round/>
              <a:headEnd/>
              <a:tailEnd type="stealth" w="med" len="med"/>
            </a:ln>
          </p:spPr>
          <p:txBody>
            <a:bodyPr wrap="none"/>
            <a:lstStyle/>
            <a:p>
              <a:endParaRPr lang="en-US"/>
            </a:p>
          </p:txBody>
        </p:sp>
        <p:sp>
          <p:nvSpPr>
            <p:cNvPr id="7212" name="Text Box 24"/>
            <p:cNvSpPr txBox="1">
              <a:spLocks noChangeArrowheads="1"/>
            </p:cNvSpPr>
            <p:nvPr/>
          </p:nvSpPr>
          <p:spPr bwMode="auto">
            <a:xfrm>
              <a:off x="1369" y="753"/>
              <a:ext cx="1296" cy="146"/>
            </a:xfrm>
            <a:prstGeom prst="rect">
              <a:avLst/>
            </a:prstGeom>
            <a:solidFill>
              <a:schemeClr val="accent2"/>
            </a:solidFill>
            <a:ln w="38100">
              <a:noFill/>
              <a:miter lim="800000"/>
              <a:headEnd/>
              <a:tailEnd/>
            </a:ln>
          </p:spPr>
          <p:txBody>
            <a:bodyPr wrap="none" lIns="18288" tIns="9144" rIns="18288" bIns="9144">
              <a:spAutoFit/>
            </a:bodyPr>
            <a:lstStyle/>
            <a:p>
              <a:pPr algn="r">
                <a:lnSpc>
                  <a:spcPct val="100000"/>
                </a:lnSpc>
                <a:spcBef>
                  <a:spcPct val="0"/>
                </a:spcBef>
                <a:buClrTx/>
                <a:buSzTx/>
              </a:pPr>
              <a:r>
                <a:rPr lang="en-US" sz="1400">
                  <a:solidFill>
                    <a:srgbClr val="F1FE76"/>
                  </a:solidFill>
                  <a:latin typeface="Verdana" pitchFamily="34" charset="0"/>
                </a:rPr>
                <a:t>Assalam Gate (#24)</a:t>
              </a:r>
            </a:p>
          </p:txBody>
        </p:sp>
      </p:grpSp>
      <p:grpSp>
        <p:nvGrpSpPr>
          <p:cNvPr id="8" name="Group 52"/>
          <p:cNvGrpSpPr/>
          <p:nvPr/>
        </p:nvGrpSpPr>
        <p:grpSpPr>
          <a:xfrm>
            <a:off x="696913" y="541421"/>
            <a:ext cx="1716087" cy="1799598"/>
            <a:chOff x="696913" y="541421"/>
            <a:chExt cx="1716087" cy="1799598"/>
          </a:xfrm>
        </p:grpSpPr>
        <p:sp>
          <p:nvSpPr>
            <p:cNvPr id="7209" name="Line 28"/>
            <p:cNvSpPr>
              <a:spLocks noChangeShapeType="1"/>
            </p:cNvSpPr>
            <p:nvPr/>
          </p:nvSpPr>
          <p:spPr bwMode="auto">
            <a:xfrm flipH="1" flipV="1">
              <a:off x="1462823" y="541421"/>
              <a:ext cx="45719" cy="1123323"/>
            </a:xfrm>
            <a:prstGeom prst="line">
              <a:avLst/>
            </a:prstGeom>
            <a:noFill/>
            <a:ln w="28575">
              <a:solidFill>
                <a:schemeClr val="hlink"/>
              </a:solidFill>
              <a:round/>
              <a:headEnd/>
              <a:tailEnd type="stealth" w="med" len="med"/>
            </a:ln>
          </p:spPr>
          <p:txBody>
            <a:bodyPr wrap="square">
              <a:spAutoFit/>
            </a:bodyPr>
            <a:lstStyle/>
            <a:p>
              <a:endParaRPr lang="en-US"/>
            </a:p>
          </p:txBody>
        </p:sp>
        <p:sp>
          <p:nvSpPr>
            <p:cNvPr id="7210" name="Text Box 29"/>
            <p:cNvSpPr txBox="1">
              <a:spLocks noChangeArrowheads="1"/>
            </p:cNvSpPr>
            <p:nvPr/>
          </p:nvSpPr>
          <p:spPr bwMode="auto">
            <a:xfrm>
              <a:off x="696913" y="1666332"/>
              <a:ext cx="1716087" cy="674687"/>
            </a:xfrm>
            <a:prstGeom prst="rect">
              <a:avLst/>
            </a:prstGeom>
            <a:solidFill>
              <a:schemeClr val="accent2"/>
            </a:solidFill>
            <a:ln w="9525">
              <a:noFill/>
              <a:miter lim="800000"/>
              <a:headEnd/>
              <a:tailEnd/>
            </a:ln>
          </p:spPr>
          <p:txBody>
            <a:bodyPr wrap="none" tIns="91440">
              <a:spAutoFit/>
            </a:bodyPr>
            <a:lstStyle/>
            <a:p>
              <a:r>
                <a:rPr lang="en-US" sz="1600" dirty="0">
                  <a:solidFill>
                    <a:schemeClr val="folHlink"/>
                  </a:solidFill>
                  <a:latin typeface="Verdana" pitchFamily="34" charset="0"/>
                </a:rPr>
                <a:t>Birthplace of </a:t>
              </a:r>
            </a:p>
            <a:p>
              <a:r>
                <a:rPr lang="en-US" sz="1600" dirty="0">
                  <a:solidFill>
                    <a:schemeClr val="folHlink"/>
                  </a:solidFill>
                  <a:latin typeface="Verdana" pitchFamily="34" charset="0"/>
                </a:rPr>
                <a:t>the Prophet </a:t>
              </a:r>
            </a:p>
            <a:p>
              <a:r>
                <a:rPr lang="en-US" sz="1600" dirty="0">
                  <a:solidFill>
                    <a:schemeClr val="folHlink"/>
                  </a:solidFill>
                  <a:latin typeface="Verdana" pitchFamily="34" charset="0"/>
                </a:rPr>
                <a:t>(</a:t>
              </a:r>
              <a:r>
                <a:rPr lang="ar-SA" sz="1600" dirty="0">
                  <a:solidFill>
                    <a:schemeClr val="folHlink"/>
                  </a:solidFill>
                  <a:latin typeface="Verdana" pitchFamily="34" charset="0"/>
                  <a:ea typeface="Times New Roman (Arabic)"/>
                  <a:cs typeface="Times New Roman (Arabic)"/>
                </a:rPr>
                <a:t>صلى الله عليه وسلم</a:t>
              </a:r>
              <a:r>
                <a:rPr lang="en-US" sz="1600" dirty="0">
                  <a:solidFill>
                    <a:schemeClr val="folHlink"/>
                  </a:solidFill>
                  <a:latin typeface="Verdana" pitchFamily="34" charset="0"/>
                  <a:ea typeface="Times New Roman (Arabic)"/>
                  <a:cs typeface="Times New Roman (Arabic)"/>
                </a:rPr>
                <a:t>)</a:t>
              </a:r>
            </a:p>
          </p:txBody>
        </p:sp>
      </p:grpSp>
      <p:sp>
        <p:nvSpPr>
          <p:cNvPr id="317476" name="Freeform 36"/>
          <p:cNvSpPr>
            <a:spLocks/>
          </p:cNvSpPr>
          <p:nvPr/>
        </p:nvSpPr>
        <p:spPr bwMode="auto">
          <a:xfrm>
            <a:off x="3328988" y="2362200"/>
            <a:ext cx="1974850" cy="1741488"/>
          </a:xfrm>
          <a:custGeom>
            <a:avLst/>
            <a:gdLst>
              <a:gd name="T0" fmla="*/ 60 w 1244"/>
              <a:gd name="T1" fmla="*/ 516 h 1097"/>
              <a:gd name="T2" fmla="*/ 0 w 1244"/>
              <a:gd name="T3" fmla="*/ 424 h 1097"/>
              <a:gd name="T4" fmla="*/ 0 w 1244"/>
              <a:gd name="T5" fmla="*/ 364 h 1097"/>
              <a:gd name="T6" fmla="*/ 46 w 1244"/>
              <a:gd name="T7" fmla="*/ 291 h 1097"/>
              <a:gd name="T8" fmla="*/ 189 w 1244"/>
              <a:gd name="T9" fmla="*/ 162 h 1097"/>
              <a:gd name="T10" fmla="*/ 272 w 1244"/>
              <a:gd name="T11" fmla="*/ 106 h 1097"/>
              <a:gd name="T12" fmla="*/ 493 w 1244"/>
              <a:gd name="T13" fmla="*/ 33 h 1097"/>
              <a:gd name="T14" fmla="*/ 622 w 1244"/>
              <a:gd name="T15" fmla="*/ 0 h 1097"/>
              <a:gd name="T16" fmla="*/ 723 w 1244"/>
              <a:gd name="T17" fmla="*/ 19 h 1097"/>
              <a:gd name="T18" fmla="*/ 912 w 1244"/>
              <a:gd name="T19" fmla="*/ 175 h 1097"/>
              <a:gd name="T20" fmla="*/ 1216 w 1244"/>
              <a:gd name="T21" fmla="*/ 493 h 1097"/>
              <a:gd name="T22" fmla="*/ 1244 w 1244"/>
              <a:gd name="T23" fmla="*/ 664 h 1097"/>
              <a:gd name="T24" fmla="*/ 1239 w 1244"/>
              <a:gd name="T25" fmla="*/ 770 h 1097"/>
              <a:gd name="T26" fmla="*/ 1124 w 1244"/>
              <a:gd name="T27" fmla="*/ 899 h 1097"/>
              <a:gd name="T28" fmla="*/ 930 w 1244"/>
              <a:gd name="T29" fmla="*/ 1092 h 1097"/>
              <a:gd name="T30" fmla="*/ 824 w 1244"/>
              <a:gd name="T31" fmla="*/ 1097 h 1097"/>
              <a:gd name="T32" fmla="*/ 589 w 1244"/>
              <a:gd name="T33" fmla="*/ 1051 h 1097"/>
              <a:gd name="T34" fmla="*/ 341 w 1244"/>
              <a:gd name="T35" fmla="*/ 825 h 1097"/>
              <a:gd name="T36" fmla="*/ 101 w 1244"/>
              <a:gd name="T37" fmla="*/ 599 h 1097"/>
              <a:gd name="T38" fmla="*/ 60 w 1244"/>
              <a:gd name="T39" fmla="*/ 516 h 10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44"/>
              <a:gd name="T61" fmla="*/ 0 h 1097"/>
              <a:gd name="T62" fmla="*/ 1244 w 1244"/>
              <a:gd name="T63" fmla="*/ 1097 h 10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44" h="1097">
                <a:moveTo>
                  <a:pt x="60" y="516"/>
                </a:moveTo>
                <a:lnTo>
                  <a:pt x="0" y="424"/>
                </a:lnTo>
                <a:lnTo>
                  <a:pt x="0" y="364"/>
                </a:lnTo>
                <a:lnTo>
                  <a:pt x="46" y="291"/>
                </a:lnTo>
                <a:lnTo>
                  <a:pt x="189" y="162"/>
                </a:lnTo>
                <a:lnTo>
                  <a:pt x="272" y="106"/>
                </a:lnTo>
                <a:lnTo>
                  <a:pt x="493" y="33"/>
                </a:lnTo>
                <a:lnTo>
                  <a:pt x="622" y="0"/>
                </a:lnTo>
                <a:lnTo>
                  <a:pt x="723" y="19"/>
                </a:lnTo>
                <a:lnTo>
                  <a:pt x="912" y="175"/>
                </a:lnTo>
                <a:lnTo>
                  <a:pt x="1216" y="493"/>
                </a:lnTo>
                <a:lnTo>
                  <a:pt x="1244" y="664"/>
                </a:lnTo>
                <a:lnTo>
                  <a:pt x="1239" y="770"/>
                </a:lnTo>
                <a:lnTo>
                  <a:pt x="1124" y="899"/>
                </a:lnTo>
                <a:lnTo>
                  <a:pt x="930" y="1092"/>
                </a:lnTo>
                <a:lnTo>
                  <a:pt x="824" y="1097"/>
                </a:lnTo>
                <a:lnTo>
                  <a:pt x="589" y="1051"/>
                </a:lnTo>
                <a:lnTo>
                  <a:pt x="341" y="825"/>
                </a:lnTo>
                <a:lnTo>
                  <a:pt x="101" y="599"/>
                </a:lnTo>
                <a:lnTo>
                  <a:pt x="60" y="516"/>
                </a:lnTo>
                <a:close/>
              </a:path>
            </a:pathLst>
          </a:custGeom>
          <a:noFill/>
          <a:ln w="28575">
            <a:solidFill>
              <a:schemeClr val="bg1"/>
            </a:solidFill>
            <a:round/>
            <a:headEnd/>
            <a:tailEnd/>
          </a:ln>
        </p:spPr>
        <p:txBody>
          <a:bodyPr>
            <a:spAutoFit/>
          </a:bodyPr>
          <a:lstStyle/>
          <a:p>
            <a:endParaRPr lang="en-US"/>
          </a:p>
        </p:txBody>
      </p:sp>
      <p:sp>
        <p:nvSpPr>
          <p:cNvPr id="317477" name="Freeform 37"/>
          <p:cNvSpPr>
            <a:spLocks/>
          </p:cNvSpPr>
          <p:nvPr/>
        </p:nvSpPr>
        <p:spPr bwMode="auto">
          <a:xfrm>
            <a:off x="3181350" y="2246313"/>
            <a:ext cx="2414588" cy="2185987"/>
          </a:xfrm>
          <a:custGeom>
            <a:avLst/>
            <a:gdLst>
              <a:gd name="T0" fmla="*/ 14 w 1521"/>
              <a:gd name="T1" fmla="*/ 617 h 1377"/>
              <a:gd name="T2" fmla="*/ 0 w 1521"/>
              <a:gd name="T3" fmla="*/ 433 h 1377"/>
              <a:gd name="T4" fmla="*/ 65 w 1521"/>
              <a:gd name="T5" fmla="*/ 267 h 1377"/>
              <a:gd name="T6" fmla="*/ 291 w 1521"/>
              <a:gd name="T7" fmla="*/ 143 h 1377"/>
              <a:gd name="T8" fmla="*/ 613 w 1521"/>
              <a:gd name="T9" fmla="*/ 50 h 1377"/>
              <a:gd name="T10" fmla="*/ 844 w 1521"/>
              <a:gd name="T11" fmla="*/ 0 h 1377"/>
              <a:gd name="T12" fmla="*/ 1093 w 1521"/>
              <a:gd name="T13" fmla="*/ 46 h 1377"/>
              <a:gd name="T14" fmla="*/ 1328 w 1521"/>
              <a:gd name="T15" fmla="*/ 276 h 1377"/>
              <a:gd name="T16" fmla="*/ 1438 w 1521"/>
              <a:gd name="T17" fmla="*/ 401 h 1377"/>
              <a:gd name="T18" fmla="*/ 1503 w 1521"/>
              <a:gd name="T19" fmla="*/ 493 h 1377"/>
              <a:gd name="T20" fmla="*/ 1521 w 1521"/>
              <a:gd name="T21" fmla="*/ 626 h 1377"/>
              <a:gd name="T22" fmla="*/ 1512 w 1521"/>
              <a:gd name="T23" fmla="*/ 792 h 1377"/>
              <a:gd name="T24" fmla="*/ 1466 w 1521"/>
              <a:gd name="T25" fmla="*/ 958 h 1377"/>
              <a:gd name="T26" fmla="*/ 1401 w 1521"/>
              <a:gd name="T27" fmla="*/ 1101 h 1377"/>
              <a:gd name="T28" fmla="*/ 1245 w 1521"/>
              <a:gd name="T29" fmla="*/ 1258 h 1377"/>
              <a:gd name="T30" fmla="*/ 1125 w 1521"/>
              <a:gd name="T31" fmla="*/ 1327 h 1377"/>
              <a:gd name="T32" fmla="*/ 959 w 1521"/>
              <a:gd name="T33" fmla="*/ 1377 h 1377"/>
              <a:gd name="T34" fmla="*/ 858 w 1521"/>
              <a:gd name="T35" fmla="*/ 1373 h 1377"/>
              <a:gd name="T36" fmla="*/ 636 w 1521"/>
              <a:gd name="T37" fmla="*/ 1345 h 1377"/>
              <a:gd name="T38" fmla="*/ 507 w 1521"/>
              <a:gd name="T39" fmla="*/ 1267 h 1377"/>
              <a:gd name="T40" fmla="*/ 355 w 1521"/>
              <a:gd name="T41" fmla="*/ 1119 h 1377"/>
              <a:gd name="T42" fmla="*/ 157 w 1521"/>
              <a:gd name="T43" fmla="*/ 921 h 1377"/>
              <a:gd name="T44" fmla="*/ 70 w 1521"/>
              <a:gd name="T45" fmla="*/ 806 h 1377"/>
              <a:gd name="T46" fmla="*/ 24 w 1521"/>
              <a:gd name="T47" fmla="*/ 714 h 1377"/>
              <a:gd name="T48" fmla="*/ 14 w 1521"/>
              <a:gd name="T49" fmla="*/ 617 h 13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1"/>
              <a:gd name="T76" fmla="*/ 0 h 1377"/>
              <a:gd name="T77" fmla="*/ 1521 w 1521"/>
              <a:gd name="T78" fmla="*/ 1377 h 13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1" h="1377">
                <a:moveTo>
                  <a:pt x="14" y="617"/>
                </a:moveTo>
                <a:lnTo>
                  <a:pt x="0" y="433"/>
                </a:lnTo>
                <a:lnTo>
                  <a:pt x="65" y="267"/>
                </a:lnTo>
                <a:lnTo>
                  <a:pt x="291" y="143"/>
                </a:lnTo>
                <a:lnTo>
                  <a:pt x="613" y="50"/>
                </a:lnTo>
                <a:lnTo>
                  <a:pt x="844" y="0"/>
                </a:lnTo>
                <a:lnTo>
                  <a:pt x="1093" y="46"/>
                </a:lnTo>
                <a:lnTo>
                  <a:pt x="1328" y="276"/>
                </a:lnTo>
                <a:lnTo>
                  <a:pt x="1438" y="401"/>
                </a:lnTo>
                <a:lnTo>
                  <a:pt x="1503" y="493"/>
                </a:lnTo>
                <a:lnTo>
                  <a:pt x="1521" y="626"/>
                </a:lnTo>
                <a:lnTo>
                  <a:pt x="1512" y="792"/>
                </a:lnTo>
                <a:lnTo>
                  <a:pt x="1466" y="958"/>
                </a:lnTo>
                <a:lnTo>
                  <a:pt x="1401" y="1101"/>
                </a:lnTo>
                <a:lnTo>
                  <a:pt x="1245" y="1258"/>
                </a:lnTo>
                <a:lnTo>
                  <a:pt x="1125" y="1327"/>
                </a:lnTo>
                <a:lnTo>
                  <a:pt x="959" y="1377"/>
                </a:lnTo>
                <a:lnTo>
                  <a:pt x="858" y="1373"/>
                </a:lnTo>
                <a:lnTo>
                  <a:pt x="636" y="1345"/>
                </a:lnTo>
                <a:cubicBezTo>
                  <a:pt x="514" y="1265"/>
                  <a:pt x="564" y="1267"/>
                  <a:pt x="507" y="1267"/>
                </a:cubicBezTo>
                <a:lnTo>
                  <a:pt x="355" y="1119"/>
                </a:lnTo>
                <a:lnTo>
                  <a:pt x="157" y="921"/>
                </a:lnTo>
                <a:lnTo>
                  <a:pt x="70" y="806"/>
                </a:lnTo>
                <a:lnTo>
                  <a:pt x="24" y="714"/>
                </a:lnTo>
                <a:lnTo>
                  <a:pt x="14" y="617"/>
                </a:lnTo>
                <a:close/>
              </a:path>
            </a:pathLst>
          </a:custGeom>
          <a:noFill/>
          <a:ln w="28575">
            <a:solidFill>
              <a:schemeClr val="bg1"/>
            </a:solidFill>
            <a:round/>
            <a:headEnd/>
            <a:tailEnd/>
          </a:ln>
        </p:spPr>
        <p:txBody>
          <a:bodyPr>
            <a:spAutoFit/>
          </a:bodyPr>
          <a:lstStyle/>
          <a:p>
            <a:endParaRPr lang="en-US"/>
          </a:p>
        </p:txBody>
      </p:sp>
      <p:grpSp>
        <p:nvGrpSpPr>
          <p:cNvPr id="9" name="Group 46"/>
          <p:cNvGrpSpPr>
            <a:grpSpLocks/>
          </p:cNvGrpSpPr>
          <p:nvPr/>
        </p:nvGrpSpPr>
        <p:grpSpPr bwMode="auto">
          <a:xfrm>
            <a:off x="5295900" y="3457575"/>
            <a:ext cx="3392488" cy="1247775"/>
            <a:chOff x="3336" y="2178"/>
            <a:chExt cx="2137" cy="786"/>
          </a:xfrm>
        </p:grpSpPr>
        <p:sp>
          <p:nvSpPr>
            <p:cNvPr id="7202" name="Line 39"/>
            <p:cNvSpPr>
              <a:spLocks noChangeShapeType="1"/>
            </p:cNvSpPr>
            <p:nvPr/>
          </p:nvSpPr>
          <p:spPr bwMode="auto">
            <a:xfrm flipH="1" flipV="1">
              <a:off x="3336" y="2208"/>
              <a:ext cx="493" cy="64"/>
            </a:xfrm>
            <a:prstGeom prst="line">
              <a:avLst/>
            </a:prstGeom>
            <a:noFill/>
            <a:ln w="28575">
              <a:solidFill>
                <a:srgbClr val="FF0000"/>
              </a:solidFill>
              <a:round/>
              <a:headEnd/>
              <a:tailEnd type="stealth" w="med" len="med"/>
            </a:ln>
          </p:spPr>
          <p:txBody>
            <a:bodyPr wrap="none"/>
            <a:lstStyle/>
            <a:p>
              <a:endParaRPr lang="en-US"/>
            </a:p>
          </p:txBody>
        </p:sp>
        <p:sp>
          <p:nvSpPr>
            <p:cNvPr id="7203" name="Line 40"/>
            <p:cNvSpPr>
              <a:spLocks noChangeShapeType="1"/>
            </p:cNvSpPr>
            <p:nvPr/>
          </p:nvSpPr>
          <p:spPr bwMode="auto">
            <a:xfrm flipH="1" flipV="1">
              <a:off x="3428" y="2475"/>
              <a:ext cx="456" cy="404"/>
            </a:xfrm>
            <a:prstGeom prst="line">
              <a:avLst/>
            </a:prstGeom>
            <a:noFill/>
            <a:ln w="28575">
              <a:solidFill>
                <a:srgbClr val="FF0000"/>
              </a:solidFill>
              <a:round/>
              <a:headEnd/>
              <a:tailEnd type="stealth" w="med" len="med"/>
            </a:ln>
          </p:spPr>
          <p:txBody>
            <a:bodyPr wrap="none"/>
            <a:lstStyle/>
            <a:p>
              <a:endParaRPr lang="en-US"/>
            </a:p>
          </p:txBody>
        </p:sp>
        <p:sp>
          <p:nvSpPr>
            <p:cNvPr id="7204" name="Text Box 41"/>
            <p:cNvSpPr txBox="1">
              <a:spLocks noChangeArrowheads="1"/>
            </p:cNvSpPr>
            <p:nvPr/>
          </p:nvSpPr>
          <p:spPr bwMode="auto">
            <a:xfrm>
              <a:off x="3830" y="2178"/>
              <a:ext cx="799" cy="166"/>
            </a:xfrm>
            <a:prstGeom prst="rect">
              <a:avLst/>
            </a:prstGeom>
            <a:solidFill>
              <a:schemeClr val="accent1"/>
            </a:solidFill>
            <a:ln w="9525">
              <a:noFill/>
              <a:miter lim="800000"/>
              <a:headEnd/>
              <a:tailEnd/>
            </a:ln>
          </p:spPr>
          <p:txBody>
            <a:bodyPr wrap="none" lIns="45720" tIns="18288" rIns="45720" bIns="0">
              <a:spAutoFit/>
            </a:bodyPr>
            <a:lstStyle/>
            <a:p>
              <a:pPr algn="r" rtl="1">
                <a:lnSpc>
                  <a:spcPct val="100000"/>
                </a:lnSpc>
                <a:spcBef>
                  <a:spcPct val="0"/>
                </a:spcBef>
                <a:buClrTx/>
                <a:buSzTx/>
              </a:pPr>
              <a:r>
                <a:rPr lang="en-US" sz="1600">
                  <a:solidFill>
                    <a:srgbClr val="000099"/>
                  </a:solidFill>
                  <a:ea typeface="Times New Roman (Arabic)"/>
                  <a:cs typeface="Times New Roman (Arabic)"/>
                </a:rPr>
                <a:t>0.4mi/0.65km</a:t>
              </a:r>
            </a:p>
          </p:txBody>
        </p:sp>
        <p:sp>
          <p:nvSpPr>
            <p:cNvPr id="7205" name="Text Box 42"/>
            <p:cNvSpPr txBox="1">
              <a:spLocks noChangeArrowheads="1"/>
            </p:cNvSpPr>
            <p:nvPr/>
          </p:nvSpPr>
          <p:spPr bwMode="auto">
            <a:xfrm>
              <a:off x="3879" y="2798"/>
              <a:ext cx="735" cy="166"/>
            </a:xfrm>
            <a:prstGeom prst="rect">
              <a:avLst/>
            </a:prstGeom>
            <a:solidFill>
              <a:schemeClr val="accent1"/>
            </a:solidFill>
            <a:ln w="9525">
              <a:noFill/>
              <a:miter lim="800000"/>
              <a:headEnd/>
              <a:tailEnd/>
            </a:ln>
          </p:spPr>
          <p:txBody>
            <a:bodyPr wrap="none" lIns="45720" tIns="18288" rIns="45720" bIns="0">
              <a:spAutoFit/>
            </a:bodyPr>
            <a:lstStyle/>
            <a:p>
              <a:pPr algn="r" rtl="1">
                <a:lnSpc>
                  <a:spcPct val="100000"/>
                </a:lnSpc>
                <a:spcBef>
                  <a:spcPct val="0"/>
                </a:spcBef>
                <a:buClrTx/>
                <a:buSzTx/>
              </a:pPr>
              <a:r>
                <a:rPr lang="en-US" sz="1600">
                  <a:solidFill>
                    <a:srgbClr val="000099"/>
                  </a:solidFill>
                  <a:ea typeface="Times New Roman (Arabic)"/>
                  <a:cs typeface="Times New Roman (Arabic)"/>
                </a:rPr>
                <a:t>0.5mi/0.8km</a:t>
              </a:r>
            </a:p>
          </p:txBody>
        </p:sp>
        <p:sp>
          <p:nvSpPr>
            <p:cNvPr id="7206" name="Text Box 43"/>
            <p:cNvSpPr txBox="1">
              <a:spLocks noChangeArrowheads="1"/>
            </p:cNvSpPr>
            <p:nvPr/>
          </p:nvSpPr>
          <p:spPr bwMode="auto">
            <a:xfrm>
              <a:off x="4697" y="2412"/>
              <a:ext cx="776" cy="320"/>
            </a:xfrm>
            <a:prstGeom prst="rect">
              <a:avLst/>
            </a:prstGeom>
            <a:solidFill>
              <a:schemeClr val="accent1"/>
            </a:solidFill>
            <a:ln w="9525">
              <a:noFill/>
              <a:miter lim="800000"/>
              <a:headEnd/>
              <a:tailEnd/>
            </a:ln>
          </p:spPr>
          <p:txBody>
            <a:bodyPr wrap="none" lIns="45720" tIns="18288" rIns="45720" bIns="0">
              <a:spAutoFit/>
            </a:bodyPr>
            <a:lstStyle/>
            <a:p>
              <a:pPr rtl="1">
                <a:lnSpc>
                  <a:spcPct val="100000"/>
                </a:lnSpc>
                <a:spcBef>
                  <a:spcPct val="0"/>
                </a:spcBef>
                <a:buClrTx/>
                <a:buSzTx/>
              </a:pPr>
              <a:r>
                <a:rPr lang="en-US" sz="1600">
                  <a:solidFill>
                    <a:srgbClr val="000099"/>
                  </a:solidFill>
                  <a:ea typeface="Times New Roman (Arabic)"/>
                  <a:cs typeface="Times New Roman (Arabic)"/>
                </a:rPr>
                <a:t>Tawaf on the</a:t>
              </a:r>
            </a:p>
            <a:p>
              <a:pPr rtl="1">
                <a:lnSpc>
                  <a:spcPct val="100000"/>
                </a:lnSpc>
                <a:spcBef>
                  <a:spcPct val="0"/>
                </a:spcBef>
                <a:buClrTx/>
                <a:buSzTx/>
              </a:pPr>
              <a:r>
                <a:rPr lang="en-US" sz="1600">
                  <a:solidFill>
                    <a:srgbClr val="000099"/>
                  </a:solidFill>
                  <a:ea typeface="Times New Roman (Arabic)"/>
                  <a:cs typeface="Times New Roman (Arabic)"/>
                </a:rPr>
                <a:t>3rd floor</a:t>
              </a:r>
            </a:p>
          </p:txBody>
        </p:sp>
        <p:sp>
          <p:nvSpPr>
            <p:cNvPr id="7207" name="Line 44"/>
            <p:cNvSpPr>
              <a:spLocks noChangeShapeType="1"/>
            </p:cNvSpPr>
            <p:nvPr/>
          </p:nvSpPr>
          <p:spPr bwMode="auto">
            <a:xfrm>
              <a:off x="4624" y="2340"/>
              <a:ext cx="93" cy="93"/>
            </a:xfrm>
            <a:prstGeom prst="line">
              <a:avLst/>
            </a:prstGeom>
            <a:noFill/>
            <a:ln w="28575">
              <a:solidFill>
                <a:schemeClr val="accent1"/>
              </a:solidFill>
              <a:round/>
              <a:headEnd/>
              <a:tailEnd/>
            </a:ln>
          </p:spPr>
          <p:txBody>
            <a:bodyPr wrap="none"/>
            <a:lstStyle/>
            <a:p>
              <a:endParaRPr lang="en-US"/>
            </a:p>
          </p:txBody>
        </p:sp>
        <p:sp>
          <p:nvSpPr>
            <p:cNvPr id="7208" name="Line 45"/>
            <p:cNvSpPr>
              <a:spLocks noChangeShapeType="1"/>
            </p:cNvSpPr>
            <p:nvPr/>
          </p:nvSpPr>
          <p:spPr bwMode="auto">
            <a:xfrm flipV="1">
              <a:off x="4604" y="2720"/>
              <a:ext cx="97" cy="78"/>
            </a:xfrm>
            <a:prstGeom prst="line">
              <a:avLst/>
            </a:prstGeom>
            <a:noFill/>
            <a:ln w="28575">
              <a:solidFill>
                <a:schemeClr val="accent1"/>
              </a:solidFill>
              <a:round/>
              <a:headEnd/>
              <a:tailEnd/>
            </a:ln>
          </p:spPr>
          <p:txBody>
            <a:bodyPr wrap="none"/>
            <a:lstStyle/>
            <a:p>
              <a:endParaRPr lang="en-US"/>
            </a:p>
          </p:txBody>
        </p:sp>
      </p:grpSp>
      <p:grpSp>
        <p:nvGrpSpPr>
          <p:cNvPr id="10" name="Group 35"/>
          <p:cNvGrpSpPr>
            <a:grpSpLocks/>
          </p:cNvGrpSpPr>
          <p:nvPr/>
        </p:nvGrpSpPr>
        <p:grpSpPr bwMode="auto">
          <a:xfrm>
            <a:off x="1785938" y="2078038"/>
            <a:ext cx="2976562" cy="927100"/>
            <a:chOff x="1125" y="1309"/>
            <a:chExt cx="1875" cy="584"/>
          </a:xfrm>
        </p:grpSpPr>
        <p:sp>
          <p:nvSpPr>
            <p:cNvPr id="7199" name="Line 33"/>
            <p:cNvSpPr>
              <a:spLocks noChangeShapeType="1"/>
            </p:cNvSpPr>
            <p:nvPr/>
          </p:nvSpPr>
          <p:spPr bwMode="auto">
            <a:xfrm flipH="1">
              <a:off x="1125" y="1724"/>
              <a:ext cx="542" cy="169"/>
            </a:xfrm>
            <a:prstGeom prst="line">
              <a:avLst/>
            </a:prstGeom>
            <a:noFill/>
            <a:ln w="28575">
              <a:solidFill>
                <a:schemeClr val="bg1"/>
              </a:solidFill>
              <a:round/>
              <a:headEnd/>
              <a:tailEnd type="stealth" w="med" len="med"/>
            </a:ln>
          </p:spPr>
          <p:txBody>
            <a:bodyPr>
              <a:spAutoFit/>
            </a:bodyPr>
            <a:lstStyle/>
            <a:p>
              <a:endParaRPr lang="en-US"/>
            </a:p>
          </p:txBody>
        </p:sp>
        <p:sp>
          <p:nvSpPr>
            <p:cNvPr id="7200" name="Line 34"/>
            <p:cNvSpPr>
              <a:spLocks noChangeShapeType="1"/>
            </p:cNvSpPr>
            <p:nvPr/>
          </p:nvSpPr>
          <p:spPr bwMode="auto">
            <a:xfrm flipV="1">
              <a:off x="2525" y="1309"/>
              <a:ext cx="475" cy="152"/>
            </a:xfrm>
            <a:prstGeom prst="line">
              <a:avLst/>
            </a:prstGeom>
            <a:noFill/>
            <a:ln w="28575">
              <a:solidFill>
                <a:schemeClr val="bg1"/>
              </a:solidFill>
              <a:round/>
              <a:headEnd/>
              <a:tailEnd type="stealth" w="med" len="med"/>
            </a:ln>
          </p:spPr>
          <p:txBody>
            <a:bodyPr>
              <a:spAutoFit/>
            </a:bodyPr>
            <a:lstStyle/>
            <a:p>
              <a:endParaRPr lang="en-US"/>
            </a:p>
          </p:txBody>
        </p:sp>
        <p:sp>
          <p:nvSpPr>
            <p:cNvPr id="7201" name="Text Box 32"/>
            <p:cNvSpPr txBox="1">
              <a:spLocks noChangeArrowheads="1"/>
            </p:cNvSpPr>
            <p:nvPr/>
          </p:nvSpPr>
          <p:spPr bwMode="auto">
            <a:xfrm rot="-1059452">
              <a:off x="1609" y="1524"/>
              <a:ext cx="952" cy="133"/>
            </a:xfrm>
            <a:prstGeom prst="rect">
              <a:avLst/>
            </a:prstGeom>
            <a:solidFill>
              <a:srgbClr val="FFFFCC"/>
            </a:solidFill>
            <a:ln w="9525">
              <a:noFill/>
              <a:miter lim="800000"/>
              <a:headEnd/>
              <a:tailEnd/>
            </a:ln>
          </p:spPr>
          <p:txBody>
            <a:bodyPr wrap="none" lIns="0" rIns="0" bIns="0" anchor="ctr" anchorCtr="1">
              <a:spAutoFit/>
            </a:bodyPr>
            <a:lstStyle/>
            <a:p>
              <a:r>
                <a:rPr lang="en-US" i="1">
                  <a:solidFill>
                    <a:schemeClr val="bg1"/>
                  </a:solidFill>
                </a:rPr>
                <a:t>0.23mi / 0.38km</a:t>
              </a:r>
            </a:p>
          </p:txBody>
        </p:sp>
      </p:grpSp>
      <p:grpSp>
        <p:nvGrpSpPr>
          <p:cNvPr id="11" name="Group 51"/>
          <p:cNvGrpSpPr>
            <a:grpSpLocks/>
          </p:cNvGrpSpPr>
          <p:nvPr/>
        </p:nvGrpSpPr>
        <p:grpSpPr bwMode="auto">
          <a:xfrm>
            <a:off x="5997575" y="4927600"/>
            <a:ext cx="2124075" cy="679450"/>
            <a:chOff x="3778" y="3104"/>
            <a:chExt cx="1338" cy="428"/>
          </a:xfrm>
        </p:grpSpPr>
        <p:sp>
          <p:nvSpPr>
            <p:cNvPr id="7197" name="Line 5"/>
            <p:cNvSpPr>
              <a:spLocks noChangeShapeType="1"/>
            </p:cNvSpPr>
            <p:nvPr/>
          </p:nvSpPr>
          <p:spPr bwMode="auto">
            <a:xfrm flipH="1" flipV="1">
              <a:off x="3778" y="3104"/>
              <a:ext cx="494" cy="332"/>
            </a:xfrm>
            <a:prstGeom prst="line">
              <a:avLst/>
            </a:prstGeom>
            <a:noFill/>
            <a:ln w="38100">
              <a:solidFill>
                <a:schemeClr val="hlink"/>
              </a:solidFill>
              <a:round/>
              <a:headEnd/>
              <a:tailEnd type="stealth" w="med" len="med"/>
            </a:ln>
          </p:spPr>
          <p:txBody>
            <a:bodyPr wrap="none"/>
            <a:lstStyle/>
            <a:p>
              <a:endParaRPr lang="en-US"/>
            </a:p>
          </p:txBody>
        </p:sp>
        <p:sp>
          <p:nvSpPr>
            <p:cNvPr id="7198" name="Text Box 15"/>
            <p:cNvSpPr txBox="1">
              <a:spLocks noChangeArrowheads="1"/>
            </p:cNvSpPr>
            <p:nvPr/>
          </p:nvSpPr>
          <p:spPr bwMode="auto">
            <a:xfrm>
              <a:off x="4040" y="3386"/>
              <a:ext cx="1076" cy="146"/>
            </a:xfrm>
            <a:prstGeom prst="rect">
              <a:avLst/>
            </a:prstGeom>
            <a:solidFill>
              <a:schemeClr val="accent2"/>
            </a:solidFill>
            <a:ln w="38100">
              <a:noFill/>
              <a:miter lim="800000"/>
              <a:headEnd/>
              <a:tailEnd/>
            </a:ln>
          </p:spPr>
          <p:txBody>
            <a:bodyPr wrap="none" lIns="18288" tIns="9144" rIns="18288" bIns="9144">
              <a:spAutoFit/>
            </a:bodyPr>
            <a:lstStyle/>
            <a:p>
              <a:pPr algn="r">
                <a:lnSpc>
                  <a:spcPct val="100000"/>
                </a:lnSpc>
                <a:spcBef>
                  <a:spcPct val="0"/>
                </a:spcBef>
                <a:buClrTx/>
                <a:buSzTx/>
              </a:pPr>
              <a:r>
                <a:rPr lang="en-US" sz="1400">
                  <a:solidFill>
                    <a:srgbClr val="FFFF1B"/>
                  </a:solidFill>
                  <a:latin typeface="Verdana" pitchFamily="34" charset="0"/>
                </a:rPr>
                <a:t>Fahd Gate (#79)</a:t>
              </a:r>
            </a:p>
          </p:txBody>
        </p:sp>
      </p:grpSp>
      <p:grpSp>
        <p:nvGrpSpPr>
          <p:cNvPr id="12" name="Group 63"/>
          <p:cNvGrpSpPr>
            <a:grpSpLocks/>
          </p:cNvGrpSpPr>
          <p:nvPr/>
        </p:nvGrpSpPr>
        <p:grpSpPr bwMode="auto">
          <a:xfrm>
            <a:off x="4178300" y="763588"/>
            <a:ext cx="1533525" cy="2463800"/>
            <a:chOff x="2632" y="481"/>
            <a:chExt cx="966" cy="1552"/>
          </a:xfrm>
        </p:grpSpPr>
        <p:sp>
          <p:nvSpPr>
            <p:cNvPr id="7195" name="Line 56"/>
            <p:cNvSpPr>
              <a:spLocks noChangeShapeType="1"/>
            </p:cNvSpPr>
            <p:nvPr/>
          </p:nvSpPr>
          <p:spPr bwMode="auto">
            <a:xfrm flipH="1">
              <a:off x="2777" y="625"/>
              <a:ext cx="250" cy="1408"/>
            </a:xfrm>
            <a:prstGeom prst="line">
              <a:avLst/>
            </a:prstGeom>
            <a:noFill/>
            <a:ln w="28575">
              <a:solidFill>
                <a:srgbClr val="00FF00"/>
              </a:solidFill>
              <a:round/>
              <a:headEnd/>
              <a:tailEnd type="stealth" w="med" len="med"/>
            </a:ln>
          </p:spPr>
          <p:txBody>
            <a:bodyPr>
              <a:spAutoFit/>
            </a:bodyPr>
            <a:lstStyle/>
            <a:p>
              <a:endParaRPr lang="en-US"/>
            </a:p>
          </p:txBody>
        </p:sp>
        <p:sp>
          <p:nvSpPr>
            <p:cNvPr id="7196" name="Text Box 61"/>
            <p:cNvSpPr txBox="1">
              <a:spLocks noChangeArrowheads="1"/>
            </p:cNvSpPr>
            <p:nvPr/>
          </p:nvSpPr>
          <p:spPr bwMode="auto">
            <a:xfrm>
              <a:off x="2632" y="481"/>
              <a:ext cx="966" cy="144"/>
            </a:xfrm>
            <a:prstGeom prst="rect">
              <a:avLst/>
            </a:prstGeom>
            <a:solidFill>
              <a:srgbClr val="CC3300"/>
            </a:solidFill>
            <a:ln w="38100">
              <a:noFill/>
              <a:prstDash val="sysDot"/>
              <a:miter lim="800000"/>
              <a:headEnd/>
              <a:tailEnd/>
            </a:ln>
          </p:spPr>
          <p:txBody>
            <a:bodyPr wrap="none" lIns="45720" tIns="64008" rIns="45720" bIns="18288">
              <a:spAutoFit/>
            </a:bodyPr>
            <a:lstStyle/>
            <a:p>
              <a:r>
                <a:rPr lang="en-US" sz="1600" b="0">
                  <a:latin typeface="Arial Narrow" pitchFamily="34" charset="0"/>
                </a:rPr>
                <a:t>Black Stone Corner</a:t>
              </a:r>
            </a:p>
          </p:txBody>
        </p:sp>
      </p:grpSp>
      <p:grpSp>
        <p:nvGrpSpPr>
          <p:cNvPr id="13" name="Group 64"/>
          <p:cNvGrpSpPr>
            <a:grpSpLocks/>
          </p:cNvGrpSpPr>
          <p:nvPr/>
        </p:nvGrpSpPr>
        <p:grpSpPr bwMode="auto">
          <a:xfrm>
            <a:off x="4476750" y="2168525"/>
            <a:ext cx="3338513" cy="1125538"/>
            <a:chOff x="2820" y="1366"/>
            <a:chExt cx="2103" cy="709"/>
          </a:xfrm>
        </p:grpSpPr>
        <p:sp>
          <p:nvSpPr>
            <p:cNvPr id="7193" name="Line 58"/>
            <p:cNvSpPr>
              <a:spLocks noChangeShapeType="1"/>
            </p:cNvSpPr>
            <p:nvPr/>
          </p:nvSpPr>
          <p:spPr bwMode="auto">
            <a:xfrm flipH="1">
              <a:off x="2820" y="1494"/>
              <a:ext cx="1331" cy="581"/>
            </a:xfrm>
            <a:prstGeom prst="line">
              <a:avLst/>
            </a:prstGeom>
            <a:noFill/>
            <a:ln w="28575">
              <a:solidFill>
                <a:srgbClr val="00FF00"/>
              </a:solidFill>
              <a:round/>
              <a:headEnd/>
              <a:tailEnd type="stealth" w="med" len="med"/>
            </a:ln>
          </p:spPr>
          <p:txBody>
            <a:bodyPr>
              <a:spAutoFit/>
            </a:bodyPr>
            <a:lstStyle/>
            <a:p>
              <a:endParaRPr lang="en-US"/>
            </a:p>
          </p:txBody>
        </p:sp>
        <p:sp>
          <p:nvSpPr>
            <p:cNvPr id="7194" name="Text Box 62"/>
            <p:cNvSpPr txBox="1">
              <a:spLocks noChangeArrowheads="1"/>
            </p:cNvSpPr>
            <p:nvPr/>
          </p:nvSpPr>
          <p:spPr bwMode="auto">
            <a:xfrm>
              <a:off x="4162" y="1366"/>
              <a:ext cx="761" cy="144"/>
            </a:xfrm>
            <a:prstGeom prst="rect">
              <a:avLst/>
            </a:prstGeom>
            <a:solidFill>
              <a:srgbClr val="CC3300"/>
            </a:solidFill>
            <a:ln w="38100">
              <a:noFill/>
              <a:prstDash val="sysDot"/>
              <a:miter lim="800000"/>
              <a:headEnd/>
              <a:tailEnd/>
            </a:ln>
          </p:spPr>
          <p:txBody>
            <a:bodyPr wrap="none" lIns="45720" tIns="64008" rIns="45720" bIns="18288">
              <a:spAutoFit/>
            </a:bodyPr>
            <a:lstStyle/>
            <a:p>
              <a:r>
                <a:rPr lang="en-US" sz="1600" b="0">
                  <a:latin typeface="Arial Narrow" pitchFamily="34" charset="0"/>
                </a:rPr>
                <a:t>Yamani Corner</a:t>
              </a:r>
            </a:p>
          </p:txBody>
        </p:sp>
      </p:grpSp>
      <p:grpSp>
        <p:nvGrpSpPr>
          <p:cNvPr id="14" name="Group 67"/>
          <p:cNvGrpSpPr>
            <a:grpSpLocks/>
          </p:cNvGrpSpPr>
          <p:nvPr/>
        </p:nvGrpSpPr>
        <p:grpSpPr bwMode="auto">
          <a:xfrm>
            <a:off x="4710113" y="223838"/>
            <a:ext cx="3557587" cy="1743075"/>
            <a:chOff x="2967" y="141"/>
            <a:chExt cx="2241" cy="1098"/>
          </a:xfrm>
        </p:grpSpPr>
        <p:sp>
          <p:nvSpPr>
            <p:cNvPr id="7191" name="Line 65"/>
            <p:cNvSpPr>
              <a:spLocks noChangeShapeType="1"/>
            </p:cNvSpPr>
            <p:nvPr/>
          </p:nvSpPr>
          <p:spPr bwMode="auto">
            <a:xfrm flipH="1">
              <a:off x="2967" y="260"/>
              <a:ext cx="1500" cy="979"/>
            </a:xfrm>
            <a:prstGeom prst="line">
              <a:avLst/>
            </a:prstGeom>
            <a:noFill/>
            <a:ln w="38100">
              <a:solidFill>
                <a:schemeClr val="hlink"/>
              </a:solidFill>
              <a:round/>
              <a:headEnd/>
              <a:tailEnd type="stealth" w="med" len="med"/>
            </a:ln>
          </p:spPr>
          <p:txBody>
            <a:bodyPr>
              <a:spAutoFit/>
            </a:bodyPr>
            <a:lstStyle/>
            <a:p>
              <a:endParaRPr lang="en-US"/>
            </a:p>
          </p:txBody>
        </p:sp>
        <p:sp>
          <p:nvSpPr>
            <p:cNvPr id="7192" name="Text Box 66"/>
            <p:cNvSpPr txBox="1">
              <a:spLocks noChangeArrowheads="1"/>
            </p:cNvSpPr>
            <p:nvPr/>
          </p:nvSpPr>
          <p:spPr bwMode="auto">
            <a:xfrm>
              <a:off x="4170" y="141"/>
              <a:ext cx="1038" cy="139"/>
            </a:xfrm>
            <a:prstGeom prst="rect">
              <a:avLst/>
            </a:prstGeom>
            <a:solidFill>
              <a:srgbClr val="800000"/>
            </a:solidFill>
            <a:ln w="38100">
              <a:noFill/>
              <a:prstDash val="sysDot"/>
              <a:miter lim="800000"/>
              <a:headEnd/>
              <a:tailEnd/>
            </a:ln>
          </p:spPr>
          <p:txBody>
            <a:bodyPr wrap="none" lIns="18288" rIns="18288" bIns="9144">
              <a:spAutoFit/>
            </a:bodyPr>
            <a:lstStyle/>
            <a:p>
              <a:r>
                <a:rPr lang="en-US" b="0">
                  <a:latin typeface="Arial Narrow" pitchFamily="34" charset="0"/>
                </a:rPr>
                <a:t>Lost &amp; Found (#13)</a:t>
              </a:r>
            </a:p>
          </p:txBody>
        </p:sp>
      </p:grpSp>
      <p:sp>
        <p:nvSpPr>
          <p:cNvPr id="55" name="Rounded Rectangular Callout 54"/>
          <p:cNvSpPr/>
          <p:nvPr/>
        </p:nvSpPr>
        <p:spPr bwMode="auto">
          <a:xfrm>
            <a:off x="733927" y="806116"/>
            <a:ext cx="7398838" cy="5605442"/>
          </a:xfrm>
          <a:prstGeom prst="wedgeRoundRectCallout">
            <a:avLst>
              <a:gd name="adj1" fmla="val -38750"/>
              <a:gd name="adj2" fmla="val -56158"/>
              <a:gd name="adj3" fmla="val 16667"/>
            </a:avLst>
          </a:prstGeom>
          <a:blipFill dpi="0" rotWithShape="0">
            <a:blip r:embed="rId6" cstate="print"/>
            <a:srcRect/>
            <a:stretch>
              <a:fillRect/>
            </a:stretch>
          </a:blipFill>
          <a:ln w="2857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amond(in)">
                                      <p:cBhvr>
                                        <p:cTn id="49" dur="20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7" presetClass="entr" presetSubtype="8"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ppt_x</p:attrName>
                                        </p:attrNameLst>
                                      </p:cBhvr>
                                      <p:tavLst>
                                        <p:tav tm="0">
                                          <p:val>
                                            <p:strVal val="#ppt_x-#ppt_w/2"/>
                                          </p:val>
                                        </p:tav>
                                        <p:tav tm="100000">
                                          <p:val>
                                            <p:strVal val="#ppt_x"/>
                                          </p:val>
                                        </p:tav>
                                      </p:tavLst>
                                    </p:anim>
                                    <p:anim calcmode="lin" valueType="num">
                                      <p:cBhvr>
                                        <p:cTn id="55" dur="500" fill="hold"/>
                                        <p:tgtEl>
                                          <p:spTgt spid="55"/>
                                        </p:tgtEl>
                                        <p:attrNameLst>
                                          <p:attrName>ppt_y</p:attrName>
                                        </p:attrNameLst>
                                      </p:cBhvr>
                                      <p:tavLst>
                                        <p:tav tm="0">
                                          <p:val>
                                            <p:strVal val="#ppt_y"/>
                                          </p:val>
                                        </p:tav>
                                        <p:tav tm="100000">
                                          <p:val>
                                            <p:strVal val="#ppt_y"/>
                                          </p:val>
                                        </p:tav>
                                      </p:tavLst>
                                    </p:anim>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 presetClass="entr" presetSubtype="1"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ppt_x"/>
                                          </p:val>
                                        </p:tav>
                                        <p:tav tm="100000">
                                          <p:val>
                                            <p:strVal val="#ppt_x"/>
                                          </p:val>
                                        </p:tav>
                                      </p:tavLst>
                                    </p:anim>
                                    <p:anim calcmode="lin" valueType="num">
                                      <p:cBhvr additive="base">
                                        <p:cTn id="63"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1+#ppt_w/2"/>
                                          </p:val>
                                        </p:tav>
                                        <p:tav tm="100000">
                                          <p:val>
                                            <p:strVal val="#ppt_x"/>
                                          </p:val>
                                        </p:tav>
                                      </p:tavLst>
                                    </p:anim>
                                    <p:anim calcmode="lin" valueType="num">
                                      <p:cBhvr additive="base">
                                        <p:cTn id="6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p:cTn id="74" dur="500" fill="hold"/>
                                        <p:tgtEl>
                                          <p:spTgt spid="14"/>
                                        </p:tgtEl>
                                        <p:attrNameLst>
                                          <p:attrName>ppt_w</p:attrName>
                                        </p:attrNameLst>
                                      </p:cBhvr>
                                      <p:tavLst>
                                        <p:tav tm="0">
                                          <p:val>
                                            <p:fltVal val="0"/>
                                          </p:val>
                                        </p:tav>
                                        <p:tav tm="100000">
                                          <p:val>
                                            <p:strVal val="#ppt_w"/>
                                          </p:val>
                                        </p:tav>
                                      </p:tavLst>
                                    </p:anim>
                                    <p:anim calcmode="lin" valueType="num">
                                      <p:cBhvr>
                                        <p:cTn id="75"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42" fill="hold"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barn(outHorizontal)">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grpId="0" nodeType="clickEffect">
                                  <p:stCondLst>
                                    <p:cond delay="0"/>
                                  </p:stCondLst>
                                  <p:childTnLst>
                                    <p:set>
                                      <p:cBhvr>
                                        <p:cTn id="84" dur="1" fill="hold">
                                          <p:stCondLst>
                                            <p:cond delay="0"/>
                                          </p:stCondLst>
                                        </p:cTn>
                                        <p:tgtEl>
                                          <p:spTgt spid="317476"/>
                                        </p:tgtEl>
                                        <p:attrNameLst>
                                          <p:attrName>style.visibility</p:attrName>
                                        </p:attrNameLst>
                                      </p:cBhvr>
                                      <p:to>
                                        <p:strVal val="visible"/>
                                      </p:to>
                                    </p:set>
                                    <p:anim calcmode="lin" valueType="num">
                                      <p:cBhvr>
                                        <p:cTn id="85" dur="500" fill="hold"/>
                                        <p:tgtEl>
                                          <p:spTgt spid="317476"/>
                                        </p:tgtEl>
                                        <p:attrNameLst>
                                          <p:attrName>ppt_w</p:attrName>
                                        </p:attrNameLst>
                                      </p:cBhvr>
                                      <p:tavLst>
                                        <p:tav tm="0">
                                          <p:val>
                                            <p:fltVal val="0"/>
                                          </p:val>
                                        </p:tav>
                                        <p:tav tm="100000">
                                          <p:val>
                                            <p:strVal val="#ppt_w"/>
                                          </p:val>
                                        </p:tav>
                                      </p:tavLst>
                                    </p:anim>
                                    <p:anim calcmode="lin" valueType="num">
                                      <p:cBhvr>
                                        <p:cTn id="86" dur="500" fill="hold"/>
                                        <p:tgtEl>
                                          <p:spTgt spid="317476"/>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3" presetClass="entr" presetSubtype="32" fill="hold" grpId="0" nodeType="clickEffect">
                                  <p:stCondLst>
                                    <p:cond delay="0"/>
                                  </p:stCondLst>
                                  <p:childTnLst>
                                    <p:set>
                                      <p:cBhvr>
                                        <p:cTn id="90" dur="1" fill="hold">
                                          <p:stCondLst>
                                            <p:cond delay="0"/>
                                          </p:stCondLst>
                                        </p:cTn>
                                        <p:tgtEl>
                                          <p:spTgt spid="317477"/>
                                        </p:tgtEl>
                                        <p:attrNameLst>
                                          <p:attrName>style.visibility</p:attrName>
                                        </p:attrNameLst>
                                      </p:cBhvr>
                                      <p:to>
                                        <p:strVal val="visible"/>
                                      </p:to>
                                    </p:set>
                                    <p:anim calcmode="lin" valueType="num">
                                      <p:cBhvr>
                                        <p:cTn id="91" dur="500" fill="hold"/>
                                        <p:tgtEl>
                                          <p:spTgt spid="317477"/>
                                        </p:tgtEl>
                                        <p:attrNameLst>
                                          <p:attrName>ppt_w</p:attrName>
                                        </p:attrNameLst>
                                      </p:cBhvr>
                                      <p:tavLst>
                                        <p:tav tm="0">
                                          <p:val>
                                            <p:strVal val="4*#ppt_w"/>
                                          </p:val>
                                        </p:tav>
                                        <p:tav tm="100000">
                                          <p:val>
                                            <p:strVal val="#ppt_w"/>
                                          </p:val>
                                        </p:tav>
                                      </p:tavLst>
                                    </p:anim>
                                    <p:anim calcmode="lin" valueType="num">
                                      <p:cBhvr>
                                        <p:cTn id="92" dur="500" fill="hold"/>
                                        <p:tgtEl>
                                          <p:spTgt spid="317477"/>
                                        </p:tgtEl>
                                        <p:attrNameLst>
                                          <p:attrName>ppt_h</p:attrName>
                                        </p:attrNameLst>
                                      </p:cBhvr>
                                      <p:tavLst>
                                        <p:tav tm="0">
                                          <p:val>
                                            <p:strVal val="4*#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nodeType="click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additive="base">
                                        <p:cTn id="97" dur="500" fill="hold"/>
                                        <p:tgtEl>
                                          <p:spTgt spid="9"/>
                                        </p:tgtEl>
                                        <p:attrNameLst>
                                          <p:attrName>ppt_x</p:attrName>
                                        </p:attrNameLst>
                                      </p:cBhvr>
                                      <p:tavLst>
                                        <p:tav tm="0">
                                          <p:val>
                                            <p:strVal val="1+#ppt_w/2"/>
                                          </p:val>
                                        </p:tav>
                                        <p:tav tm="100000">
                                          <p:val>
                                            <p:strVal val="#ppt_x"/>
                                          </p:val>
                                        </p:tav>
                                      </p:tavLst>
                                    </p:anim>
                                    <p:anim calcmode="lin" valueType="num">
                                      <p:cBhvr additive="base">
                                        <p:cTn id="9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6" grpId="0" animBg="1"/>
      <p:bldP spid="317477" grpId="0" animBg="1"/>
      <p:bldP spid="5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6"/>
          <p:cNvSpPr>
            <a:spLocks noGrp="1"/>
          </p:cNvSpPr>
          <p:nvPr>
            <p:ph type="sldNum" sz="quarter" idx="12"/>
          </p:nvPr>
        </p:nvSpPr>
        <p:spPr>
          <a:noFill/>
        </p:spPr>
        <p:txBody>
          <a:bodyPr/>
          <a:lstStyle/>
          <a:p>
            <a:fld id="{02349832-6134-4714-985A-5B064DC78331}" type="slidenum">
              <a:rPr lang="en-US"/>
              <a:pPr/>
              <a:t>46</a:t>
            </a:fld>
            <a:endParaRPr lang="en-US"/>
          </a:p>
        </p:txBody>
      </p:sp>
      <p:sp>
        <p:nvSpPr>
          <p:cNvPr id="420866" name="Rectangle 2"/>
          <p:cNvSpPr>
            <a:spLocks noGrp="1" noChangeArrowheads="1"/>
          </p:cNvSpPr>
          <p:nvPr>
            <p:ph type="title"/>
          </p:nvPr>
        </p:nvSpPr>
        <p:spPr>
          <a:xfrm>
            <a:off x="1066800" y="228600"/>
            <a:ext cx="7772400" cy="838200"/>
          </a:xfrm>
        </p:spPr>
        <p:txBody>
          <a:bodyPr/>
          <a:lstStyle/>
          <a:p>
            <a:pPr eaLnBrk="1" hangingPunct="1">
              <a:defRPr/>
            </a:pPr>
            <a:r>
              <a:rPr lang="en-US" dirty="0"/>
              <a:t>Makkah Hotels - Satellite</a:t>
            </a:r>
          </a:p>
        </p:txBody>
      </p:sp>
      <p:pic>
        <p:nvPicPr>
          <p:cNvPr id="73732" name="Picture 6" descr="C:\Documents and Settings\obellal\My Documents\Hajj\Makkah\makkah hotels SAT.jpg"/>
          <p:cNvPicPr>
            <a:picLocks noGrp="1" noChangeAspect="1" noChangeArrowheads="1"/>
          </p:cNvPicPr>
          <p:nvPr>
            <p:ph type="clipArt" sz="half" idx="2"/>
          </p:nvPr>
        </p:nvPicPr>
        <p:blipFill>
          <a:blip r:embed="rId3" cstate="print"/>
          <a:srcRect/>
          <a:stretch>
            <a:fillRect/>
          </a:stretch>
        </p:blipFill>
        <p:spPr>
          <a:xfrm>
            <a:off x="992188" y="39688"/>
            <a:ext cx="7935912" cy="6818312"/>
          </a:xfrm>
          <a:noFill/>
        </p:spPr>
      </p:pic>
      <p:sp>
        <p:nvSpPr>
          <p:cNvPr id="73733" name="Line 8"/>
          <p:cNvSpPr>
            <a:spLocks noChangeShapeType="1"/>
          </p:cNvSpPr>
          <p:nvPr/>
        </p:nvSpPr>
        <p:spPr bwMode="auto">
          <a:xfrm flipH="1" flipV="1">
            <a:off x="5429250" y="5054600"/>
            <a:ext cx="1512888" cy="176213"/>
          </a:xfrm>
          <a:prstGeom prst="line">
            <a:avLst/>
          </a:prstGeom>
          <a:noFill/>
          <a:ln w="28575">
            <a:solidFill>
              <a:schemeClr val="hlink"/>
            </a:solidFill>
            <a:round/>
            <a:headEnd/>
            <a:tailEnd type="stealth" w="med" len="med"/>
          </a:ln>
        </p:spPr>
        <p:txBody>
          <a:bodyPr>
            <a:spAutoFit/>
          </a:bodyPr>
          <a:lstStyle/>
          <a:p>
            <a:endParaRPr lang="en-US"/>
          </a:p>
        </p:txBody>
      </p:sp>
      <p:sp>
        <p:nvSpPr>
          <p:cNvPr id="73734" name="Line 9"/>
          <p:cNvSpPr>
            <a:spLocks noChangeShapeType="1"/>
          </p:cNvSpPr>
          <p:nvPr/>
        </p:nvSpPr>
        <p:spPr bwMode="auto">
          <a:xfrm flipH="1">
            <a:off x="5721350" y="4349750"/>
            <a:ext cx="1565275" cy="176213"/>
          </a:xfrm>
          <a:prstGeom prst="line">
            <a:avLst/>
          </a:prstGeom>
          <a:noFill/>
          <a:ln w="28575">
            <a:solidFill>
              <a:schemeClr val="hlink"/>
            </a:solidFill>
            <a:round/>
            <a:headEnd/>
            <a:tailEnd type="stealth" w="med" len="med"/>
          </a:ln>
        </p:spPr>
        <p:txBody>
          <a:bodyPr>
            <a:spAutoFit/>
          </a:bodyPr>
          <a:lstStyle/>
          <a:p>
            <a:endParaRPr lang="en-US"/>
          </a:p>
        </p:txBody>
      </p:sp>
      <p:sp>
        <p:nvSpPr>
          <p:cNvPr id="73735" name="Line 10"/>
          <p:cNvSpPr>
            <a:spLocks noChangeShapeType="1"/>
          </p:cNvSpPr>
          <p:nvPr/>
        </p:nvSpPr>
        <p:spPr bwMode="auto">
          <a:xfrm>
            <a:off x="4124325" y="6399213"/>
            <a:ext cx="1098550" cy="36512"/>
          </a:xfrm>
          <a:prstGeom prst="line">
            <a:avLst/>
          </a:prstGeom>
          <a:noFill/>
          <a:ln w="28575">
            <a:solidFill>
              <a:schemeClr val="hlink"/>
            </a:solidFill>
            <a:round/>
            <a:headEnd/>
            <a:tailEnd type="stealth" w="med" len="med"/>
          </a:ln>
        </p:spPr>
        <p:txBody>
          <a:bodyPr>
            <a:spAutoFit/>
          </a:bodyPr>
          <a:lstStyle/>
          <a:p>
            <a:endParaRPr lang="en-US"/>
          </a:p>
        </p:txBody>
      </p:sp>
      <p:sp>
        <p:nvSpPr>
          <p:cNvPr id="73736" name="Line 11"/>
          <p:cNvSpPr>
            <a:spLocks noChangeShapeType="1"/>
          </p:cNvSpPr>
          <p:nvPr/>
        </p:nvSpPr>
        <p:spPr bwMode="auto">
          <a:xfrm flipV="1">
            <a:off x="3836988" y="4459288"/>
            <a:ext cx="133350" cy="869950"/>
          </a:xfrm>
          <a:prstGeom prst="line">
            <a:avLst/>
          </a:prstGeom>
          <a:noFill/>
          <a:ln w="28575">
            <a:solidFill>
              <a:schemeClr val="hlink"/>
            </a:solidFill>
            <a:round/>
            <a:headEnd/>
            <a:tailEnd type="stealth" w="med" len="med"/>
          </a:ln>
        </p:spPr>
        <p:txBody>
          <a:bodyPr>
            <a:spAutoFit/>
          </a:bodyPr>
          <a:lstStyle/>
          <a:p>
            <a:endParaRPr lang="en-US"/>
          </a:p>
        </p:txBody>
      </p:sp>
      <p:sp>
        <p:nvSpPr>
          <p:cNvPr id="73737" name="Line 12"/>
          <p:cNvSpPr>
            <a:spLocks noChangeShapeType="1"/>
          </p:cNvSpPr>
          <p:nvPr/>
        </p:nvSpPr>
        <p:spPr bwMode="auto">
          <a:xfrm flipV="1">
            <a:off x="2012950" y="3754438"/>
            <a:ext cx="990600" cy="928687"/>
          </a:xfrm>
          <a:prstGeom prst="line">
            <a:avLst/>
          </a:prstGeom>
          <a:noFill/>
          <a:ln w="28575">
            <a:solidFill>
              <a:schemeClr val="hlink"/>
            </a:solidFill>
            <a:round/>
            <a:headEnd/>
            <a:tailEnd type="stealth" w="med" len="med"/>
          </a:ln>
        </p:spPr>
        <p:txBody>
          <a:bodyPr>
            <a:spAutoFit/>
          </a:bodyPr>
          <a:lstStyle/>
          <a:p>
            <a:endParaRPr lang="en-US"/>
          </a:p>
        </p:txBody>
      </p:sp>
      <p:sp>
        <p:nvSpPr>
          <p:cNvPr id="73738" name="Line 13"/>
          <p:cNvSpPr>
            <a:spLocks noChangeShapeType="1"/>
          </p:cNvSpPr>
          <p:nvPr/>
        </p:nvSpPr>
        <p:spPr bwMode="auto">
          <a:xfrm flipV="1">
            <a:off x="1889125" y="3070225"/>
            <a:ext cx="601663" cy="561975"/>
          </a:xfrm>
          <a:prstGeom prst="line">
            <a:avLst/>
          </a:prstGeom>
          <a:noFill/>
          <a:ln w="28575">
            <a:solidFill>
              <a:schemeClr val="hlink"/>
            </a:solidFill>
            <a:round/>
            <a:headEnd/>
            <a:tailEnd type="stealth" w="med" len="med"/>
          </a:ln>
        </p:spPr>
        <p:txBody>
          <a:bodyPr>
            <a:spAutoFit/>
          </a:bodyPr>
          <a:lstStyle/>
          <a:p>
            <a:endParaRPr lang="en-US"/>
          </a:p>
        </p:txBody>
      </p:sp>
      <p:sp>
        <p:nvSpPr>
          <p:cNvPr id="73739" name="Line 14"/>
          <p:cNvSpPr>
            <a:spLocks noChangeShapeType="1"/>
          </p:cNvSpPr>
          <p:nvPr/>
        </p:nvSpPr>
        <p:spPr bwMode="auto">
          <a:xfrm flipV="1">
            <a:off x="3197225" y="447675"/>
            <a:ext cx="1085850" cy="306388"/>
          </a:xfrm>
          <a:prstGeom prst="line">
            <a:avLst/>
          </a:prstGeom>
          <a:noFill/>
          <a:ln w="28575">
            <a:solidFill>
              <a:schemeClr val="hlink"/>
            </a:solidFill>
            <a:round/>
            <a:headEnd/>
            <a:tailEnd type="stealth" w="med" len="med"/>
          </a:ln>
        </p:spPr>
        <p:txBody>
          <a:bodyPr>
            <a:spAutoFit/>
          </a:bodyPr>
          <a:lstStyle/>
          <a:p>
            <a:endParaRPr lang="en-US"/>
          </a:p>
        </p:txBody>
      </p:sp>
      <p:sp>
        <p:nvSpPr>
          <p:cNvPr id="73740" name="Text Box 15"/>
          <p:cNvSpPr txBox="1">
            <a:spLocks noChangeArrowheads="1"/>
          </p:cNvSpPr>
          <p:nvPr/>
        </p:nvSpPr>
        <p:spPr bwMode="auto">
          <a:xfrm>
            <a:off x="3113088" y="6238875"/>
            <a:ext cx="1003300" cy="303213"/>
          </a:xfrm>
          <a:prstGeom prst="rect">
            <a:avLst/>
          </a:prstGeom>
          <a:solidFill>
            <a:schemeClr val="accent2"/>
          </a:solidFill>
          <a:ln w="9525">
            <a:noFill/>
            <a:miter lim="800000"/>
            <a:headEnd/>
            <a:tailEnd/>
          </a:ln>
        </p:spPr>
        <p:txBody>
          <a:bodyPr wrap="none" lIns="18288" tIns="91440" rIns="18288">
            <a:spAutoFit/>
          </a:bodyPr>
          <a:lstStyle/>
          <a:p>
            <a:r>
              <a:rPr lang="en-US">
                <a:solidFill>
                  <a:schemeClr val="folHlink"/>
                </a:solidFill>
              </a:rPr>
              <a:t>Shohadaa</a:t>
            </a:r>
          </a:p>
        </p:txBody>
      </p:sp>
      <p:sp>
        <p:nvSpPr>
          <p:cNvPr id="73741" name="Text Box 16"/>
          <p:cNvSpPr txBox="1">
            <a:spLocks noChangeArrowheads="1"/>
          </p:cNvSpPr>
          <p:nvPr/>
        </p:nvSpPr>
        <p:spPr bwMode="auto">
          <a:xfrm>
            <a:off x="285750" y="2473325"/>
            <a:ext cx="460375" cy="2054225"/>
          </a:xfrm>
          <a:prstGeom prst="rect">
            <a:avLst/>
          </a:prstGeom>
          <a:noFill/>
          <a:ln w="9525">
            <a:noFill/>
            <a:miter lim="800000"/>
            <a:headEnd/>
            <a:tailEnd/>
          </a:ln>
        </p:spPr>
        <p:txBody>
          <a:bodyPr wrap="none">
            <a:spAutoFit/>
          </a:bodyPr>
          <a:lstStyle/>
          <a:p>
            <a:r>
              <a:rPr lang="en-US" sz="2800" i="1"/>
              <a:t>H</a:t>
            </a:r>
          </a:p>
          <a:p>
            <a:r>
              <a:rPr lang="en-US" sz="2800" i="1"/>
              <a:t>O</a:t>
            </a:r>
          </a:p>
          <a:p>
            <a:r>
              <a:rPr lang="en-US" sz="2800" i="1"/>
              <a:t>T</a:t>
            </a:r>
          </a:p>
          <a:p>
            <a:r>
              <a:rPr lang="en-US" sz="2800" i="1"/>
              <a:t>E</a:t>
            </a:r>
          </a:p>
          <a:p>
            <a:r>
              <a:rPr lang="en-US" sz="2800" i="1"/>
              <a:t>L</a:t>
            </a:r>
          </a:p>
          <a:p>
            <a:r>
              <a:rPr lang="en-US" sz="2800" i="1"/>
              <a:t>S</a:t>
            </a:r>
          </a:p>
        </p:txBody>
      </p:sp>
      <p:sp>
        <p:nvSpPr>
          <p:cNvPr id="73742" name="Text Box 17"/>
          <p:cNvSpPr txBox="1">
            <a:spLocks noChangeArrowheads="1"/>
          </p:cNvSpPr>
          <p:nvPr/>
        </p:nvSpPr>
        <p:spPr bwMode="auto">
          <a:xfrm>
            <a:off x="6948488" y="5083175"/>
            <a:ext cx="635000" cy="303213"/>
          </a:xfrm>
          <a:prstGeom prst="rect">
            <a:avLst/>
          </a:prstGeom>
          <a:solidFill>
            <a:schemeClr val="accent2"/>
          </a:solidFill>
          <a:ln w="9525">
            <a:noFill/>
            <a:miter lim="800000"/>
            <a:headEnd/>
            <a:tailEnd/>
          </a:ln>
        </p:spPr>
        <p:txBody>
          <a:bodyPr wrap="none" lIns="18288" tIns="91440" rIns="18288">
            <a:spAutoFit/>
          </a:bodyPr>
          <a:lstStyle/>
          <a:p>
            <a:r>
              <a:rPr lang="en-US">
                <a:solidFill>
                  <a:schemeClr val="folHlink"/>
                </a:solidFill>
              </a:rPr>
              <a:t>Ajyad</a:t>
            </a:r>
          </a:p>
        </p:txBody>
      </p:sp>
      <p:sp>
        <p:nvSpPr>
          <p:cNvPr id="73743" name="Text Box 18"/>
          <p:cNvSpPr txBox="1">
            <a:spLocks noChangeArrowheads="1"/>
          </p:cNvSpPr>
          <p:nvPr/>
        </p:nvSpPr>
        <p:spPr bwMode="auto">
          <a:xfrm>
            <a:off x="7007225" y="4222750"/>
            <a:ext cx="1098550" cy="303213"/>
          </a:xfrm>
          <a:prstGeom prst="rect">
            <a:avLst/>
          </a:prstGeom>
          <a:solidFill>
            <a:schemeClr val="accent2"/>
          </a:solidFill>
          <a:ln w="9525">
            <a:noFill/>
            <a:miter lim="800000"/>
            <a:headEnd/>
            <a:tailEnd/>
          </a:ln>
        </p:spPr>
        <p:txBody>
          <a:bodyPr wrap="none" lIns="18288" tIns="91440" rIns="18288">
            <a:spAutoFit/>
          </a:bodyPr>
          <a:lstStyle/>
          <a:p>
            <a:r>
              <a:rPr lang="en-US">
                <a:solidFill>
                  <a:schemeClr val="folHlink"/>
                </a:solidFill>
              </a:rPr>
              <a:t>Elaf Ajyad</a:t>
            </a:r>
          </a:p>
        </p:txBody>
      </p:sp>
      <p:sp>
        <p:nvSpPr>
          <p:cNvPr id="73744" name="Text Box 19"/>
          <p:cNvSpPr txBox="1">
            <a:spLocks noChangeArrowheads="1"/>
          </p:cNvSpPr>
          <p:nvPr/>
        </p:nvSpPr>
        <p:spPr bwMode="auto">
          <a:xfrm>
            <a:off x="3155950" y="5322888"/>
            <a:ext cx="1390650" cy="303212"/>
          </a:xfrm>
          <a:prstGeom prst="rect">
            <a:avLst/>
          </a:prstGeom>
          <a:solidFill>
            <a:schemeClr val="accent2"/>
          </a:solidFill>
          <a:ln w="9525">
            <a:noFill/>
            <a:miter lim="800000"/>
            <a:headEnd/>
            <a:tailEnd/>
          </a:ln>
        </p:spPr>
        <p:txBody>
          <a:bodyPr wrap="none" lIns="18288" tIns="91440" rIns="18288">
            <a:spAutoFit/>
          </a:bodyPr>
          <a:lstStyle/>
          <a:p>
            <a:r>
              <a:rPr lang="en-US">
                <a:solidFill>
                  <a:schemeClr val="folHlink"/>
                </a:solidFill>
              </a:rPr>
              <a:t>Abraj Al-Bait</a:t>
            </a:r>
          </a:p>
        </p:txBody>
      </p:sp>
      <p:sp>
        <p:nvSpPr>
          <p:cNvPr id="73745" name="Text Box 20"/>
          <p:cNvSpPr txBox="1">
            <a:spLocks noChangeArrowheads="1"/>
          </p:cNvSpPr>
          <p:nvPr/>
        </p:nvSpPr>
        <p:spPr bwMode="auto">
          <a:xfrm>
            <a:off x="1724025" y="4656138"/>
            <a:ext cx="660400" cy="303212"/>
          </a:xfrm>
          <a:prstGeom prst="rect">
            <a:avLst/>
          </a:prstGeom>
          <a:solidFill>
            <a:schemeClr val="accent2"/>
          </a:solidFill>
          <a:ln w="9525">
            <a:noFill/>
            <a:miter lim="800000"/>
            <a:headEnd/>
            <a:tailEnd/>
          </a:ln>
        </p:spPr>
        <p:txBody>
          <a:bodyPr wrap="none" lIns="18288" tIns="91440" rIns="18288">
            <a:spAutoFit/>
          </a:bodyPr>
          <a:lstStyle/>
          <a:p>
            <a:r>
              <a:rPr lang="en-US">
                <a:solidFill>
                  <a:schemeClr val="folHlink"/>
                </a:solidFill>
              </a:rPr>
              <a:t>Hilton</a:t>
            </a:r>
          </a:p>
        </p:txBody>
      </p:sp>
      <p:sp>
        <p:nvSpPr>
          <p:cNvPr id="73746" name="Text Box 21"/>
          <p:cNvSpPr txBox="1">
            <a:spLocks noChangeArrowheads="1"/>
          </p:cNvSpPr>
          <p:nvPr/>
        </p:nvSpPr>
        <p:spPr bwMode="auto">
          <a:xfrm>
            <a:off x="1409700" y="3646488"/>
            <a:ext cx="927100" cy="303212"/>
          </a:xfrm>
          <a:prstGeom prst="rect">
            <a:avLst/>
          </a:prstGeom>
          <a:solidFill>
            <a:schemeClr val="accent2"/>
          </a:solidFill>
          <a:ln w="9525">
            <a:noFill/>
            <a:miter lim="800000"/>
            <a:headEnd/>
            <a:tailEnd/>
          </a:ln>
        </p:spPr>
        <p:txBody>
          <a:bodyPr wrap="none" lIns="18288" tIns="91440" rIns="18288">
            <a:spAutoFit/>
          </a:bodyPr>
          <a:lstStyle/>
          <a:p>
            <a:r>
              <a:rPr lang="en-US">
                <a:solidFill>
                  <a:schemeClr val="folHlink"/>
                </a:solidFill>
              </a:rPr>
              <a:t>Tawheed</a:t>
            </a:r>
          </a:p>
        </p:txBody>
      </p:sp>
      <p:sp>
        <p:nvSpPr>
          <p:cNvPr id="73747" name="Text Box 22"/>
          <p:cNvSpPr txBox="1">
            <a:spLocks noChangeArrowheads="1"/>
          </p:cNvSpPr>
          <p:nvPr/>
        </p:nvSpPr>
        <p:spPr bwMode="auto">
          <a:xfrm>
            <a:off x="2525713" y="604838"/>
            <a:ext cx="660400" cy="303212"/>
          </a:xfrm>
          <a:prstGeom prst="rect">
            <a:avLst/>
          </a:prstGeom>
          <a:solidFill>
            <a:schemeClr val="accent2"/>
          </a:solidFill>
          <a:ln w="9525">
            <a:noFill/>
            <a:miter lim="800000"/>
            <a:headEnd/>
            <a:tailEnd/>
          </a:ln>
        </p:spPr>
        <p:txBody>
          <a:bodyPr wrap="none" lIns="18288" tIns="91440" rIns="18288">
            <a:spAutoFit/>
          </a:bodyPr>
          <a:lstStyle/>
          <a:p>
            <a:r>
              <a:rPr lang="en-US">
                <a:solidFill>
                  <a:schemeClr val="folHlink"/>
                </a:solidFill>
              </a:rPr>
              <a:t>Sofitel</a:t>
            </a:r>
          </a:p>
        </p:txBody>
      </p:sp>
      <p:sp>
        <p:nvSpPr>
          <p:cNvPr id="73748" name="Line 23"/>
          <p:cNvSpPr>
            <a:spLocks noChangeShapeType="1"/>
          </p:cNvSpPr>
          <p:nvPr/>
        </p:nvSpPr>
        <p:spPr bwMode="auto">
          <a:xfrm flipH="1">
            <a:off x="5910263" y="2587625"/>
            <a:ext cx="1089025" cy="788988"/>
          </a:xfrm>
          <a:prstGeom prst="line">
            <a:avLst/>
          </a:prstGeom>
          <a:noFill/>
          <a:ln w="28575">
            <a:solidFill>
              <a:schemeClr val="hlink"/>
            </a:solidFill>
            <a:round/>
            <a:headEnd/>
            <a:tailEnd type="stealth" w="med" len="med"/>
          </a:ln>
        </p:spPr>
        <p:txBody>
          <a:bodyPr>
            <a:spAutoFit/>
          </a:bodyPr>
          <a:lstStyle/>
          <a:p>
            <a:endParaRPr lang="en-US"/>
          </a:p>
        </p:txBody>
      </p:sp>
      <p:sp>
        <p:nvSpPr>
          <p:cNvPr id="73749" name="Text Box 24"/>
          <p:cNvSpPr txBox="1">
            <a:spLocks noChangeArrowheads="1"/>
          </p:cNvSpPr>
          <p:nvPr/>
        </p:nvSpPr>
        <p:spPr bwMode="auto">
          <a:xfrm>
            <a:off x="6410325" y="2286000"/>
            <a:ext cx="1225550" cy="303213"/>
          </a:xfrm>
          <a:prstGeom prst="rect">
            <a:avLst/>
          </a:prstGeom>
          <a:solidFill>
            <a:schemeClr val="accent2"/>
          </a:solidFill>
          <a:ln w="9525">
            <a:noFill/>
            <a:miter lim="800000"/>
            <a:headEnd/>
            <a:tailEnd/>
          </a:ln>
        </p:spPr>
        <p:txBody>
          <a:bodyPr wrap="none" lIns="18288" tIns="91440" rIns="18288">
            <a:spAutoFit/>
          </a:bodyPr>
          <a:lstStyle/>
          <a:p>
            <a:r>
              <a:rPr lang="en-US">
                <a:solidFill>
                  <a:schemeClr val="folHlink"/>
                </a:solidFill>
              </a:rPr>
              <a:t>Le meridien</a:t>
            </a:r>
          </a:p>
        </p:txBody>
      </p:sp>
      <p:sp>
        <p:nvSpPr>
          <p:cNvPr id="73750" name="Line 25"/>
          <p:cNvSpPr>
            <a:spLocks noChangeShapeType="1"/>
          </p:cNvSpPr>
          <p:nvPr/>
        </p:nvSpPr>
        <p:spPr bwMode="auto">
          <a:xfrm flipV="1">
            <a:off x="2187575" y="4184650"/>
            <a:ext cx="1130300" cy="1528763"/>
          </a:xfrm>
          <a:prstGeom prst="line">
            <a:avLst/>
          </a:prstGeom>
          <a:noFill/>
          <a:ln w="28575">
            <a:solidFill>
              <a:schemeClr val="hlink"/>
            </a:solidFill>
            <a:round/>
            <a:headEnd/>
            <a:tailEnd type="stealth" w="med" len="med"/>
          </a:ln>
        </p:spPr>
        <p:txBody>
          <a:bodyPr>
            <a:spAutoFit/>
          </a:bodyPr>
          <a:lstStyle/>
          <a:p>
            <a:endParaRPr lang="en-US"/>
          </a:p>
        </p:txBody>
      </p:sp>
      <p:sp>
        <p:nvSpPr>
          <p:cNvPr id="73751" name="Text Box 26"/>
          <p:cNvSpPr txBox="1">
            <a:spLocks noChangeArrowheads="1"/>
          </p:cNvSpPr>
          <p:nvPr/>
        </p:nvSpPr>
        <p:spPr bwMode="auto">
          <a:xfrm>
            <a:off x="1643063" y="5692775"/>
            <a:ext cx="1149350" cy="303213"/>
          </a:xfrm>
          <a:prstGeom prst="rect">
            <a:avLst/>
          </a:prstGeom>
          <a:solidFill>
            <a:schemeClr val="accent2"/>
          </a:solidFill>
          <a:ln w="9525">
            <a:noFill/>
            <a:miter lim="800000"/>
            <a:headEnd/>
            <a:tailEnd/>
          </a:ln>
        </p:spPr>
        <p:txBody>
          <a:bodyPr wrap="none" lIns="18288" tIns="91440" rIns="18288">
            <a:spAutoFit/>
          </a:bodyPr>
          <a:lstStyle/>
          <a:p>
            <a:r>
              <a:rPr lang="en-US">
                <a:solidFill>
                  <a:schemeClr val="folHlink"/>
                </a:solidFill>
              </a:rPr>
              <a:t>Elaf Kenda</a:t>
            </a:r>
          </a:p>
        </p:txBody>
      </p:sp>
      <p:sp>
        <p:nvSpPr>
          <p:cNvPr id="73752" name="Text Box 27"/>
          <p:cNvSpPr txBox="1">
            <a:spLocks noChangeArrowheads="1"/>
          </p:cNvSpPr>
          <p:nvPr/>
        </p:nvSpPr>
        <p:spPr bwMode="auto">
          <a:xfrm rot="4173965">
            <a:off x="4267994" y="3826669"/>
            <a:ext cx="941387" cy="238125"/>
          </a:xfrm>
          <a:prstGeom prst="rect">
            <a:avLst/>
          </a:prstGeom>
          <a:noFill/>
          <a:ln w="9525">
            <a:noFill/>
            <a:miter lim="800000"/>
            <a:headEnd/>
            <a:tailEnd/>
          </a:ln>
        </p:spPr>
        <p:txBody>
          <a:bodyPr wrap="none">
            <a:spAutoFit/>
          </a:bodyPr>
          <a:lstStyle/>
          <a:p>
            <a:r>
              <a:rPr lang="en-US" sz="1600" i="1">
                <a:solidFill>
                  <a:schemeClr val="folHlink"/>
                </a:solidFill>
              </a:rPr>
              <a:t>Ajyad St.</a:t>
            </a:r>
          </a:p>
        </p:txBody>
      </p:sp>
      <p:sp>
        <p:nvSpPr>
          <p:cNvPr id="73753" name="Text Box 28"/>
          <p:cNvSpPr txBox="1">
            <a:spLocks noChangeArrowheads="1"/>
          </p:cNvSpPr>
          <p:nvPr/>
        </p:nvSpPr>
        <p:spPr bwMode="auto">
          <a:xfrm rot="-543929">
            <a:off x="4745038" y="3106738"/>
            <a:ext cx="1601787" cy="238125"/>
          </a:xfrm>
          <a:prstGeom prst="rect">
            <a:avLst/>
          </a:prstGeom>
          <a:noFill/>
          <a:ln w="9525">
            <a:noFill/>
            <a:miter lim="800000"/>
            <a:headEnd/>
            <a:tailEnd/>
          </a:ln>
        </p:spPr>
        <p:txBody>
          <a:bodyPr wrap="none">
            <a:spAutoFit/>
          </a:bodyPr>
          <a:lstStyle/>
          <a:p>
            <a:r>
              <a:rPr lang="en-US" sz="1600" i="1">
                <a:solidFill>
                  <a:schemeClr val="folHlink"/>
                </a:solidFill>
              </a:rPr>
              <a:t>Ajyad As-Sud St.</a:t>
            </a:r>
          </a:p>
        </p:txBody>
      </p:sp>
    </p:spTree>
  </p:cSld>
  <p:clrMapOvr>
    <a:masterClrMapping/>
  </p:clrMapOvr>
  <p:transition advTm="2000">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2"/>
          <p:cNvSpPr>
            <a:spLocks noGrp="1"/>
          </p:cNvSpPr>
          <p:nvPr>
            <p:ph type="sldNum" sz="quarter" idx="12"/>
          </p:nvPr>
        </p:nvSpPr>
        <p:spPr>
          <a:noFill/>
        </p:spPr>
        <p:txBody>
          <a:bodyPr/>
          <a:lstStyle/>
          <a:p>
            <a:fld id="{9BD4E1F8-5736-4BB1-B6AF-DF98C85F203B}" type="slidenum">
              <a:rPr lang="en-US"/>
              <a:pPr/>
              <a:t>47</a:t>
            </a:fld>
            <a:endParaRPr lang="en-US"/>
          </a:p>
        </p:txBody>
      </p:sp>
      <p:pic>
        <p:nvPicPr>
          <p:cNvPr id="75779" name="Picture 2" descr="C:\Documents and Settings\obellal\My Documents\Hajj\presentation pictures\Haram 2009.jpg"/>
          <p:cNvPicPr>
            <a:picLocks noChangeAspect="1" noChangeArrowheads="1"/>
          </p:cNvPicPr>
          <p:nvPr/>
        </p:nvPicPr>
        <p:blipFill>
          <a:blip r:embed="rId3" cstate="print"/>
          <a:srcRect/>
          <a:stretch>
            <a:fillRect/>
          </a:stretch>
        </p:blipFill>
        <p:spPr bwMode="auto">
          <a:xfrm>
            <a:off x="0" y="71438"/>
            <a:ext cx="9144000" cy="6715125"/>
          </a:xfrm>
          <a:prstGeom prst="rect">
            <a:avLst/>
          </a:prstGeom>
          <a:noFill/>
          <a:ln w="9525">
            <a:noFill/>
            <a:miter lim="800000"/>
            <a:headEnd/>
            <a:tailEnd/>
          </a:ln>
        </p:spPr>
      </p:pic>
      <p:sp>
        <p:nvSpPr>
          <p:cNvPr id="5" name="TextBox 4"/>
          <p:cNvSpPr txBox="1"/>
          <p:nvPr/>
        </p:nvSpPr>
        <p:spPr>
          <a:xfrm>
            <a:off x="1910862" y="1638300"/>
            <a:ext cx="1930977" cy="492699"/>
          </a:xfrm>
          <a:prstGeom prst="rect">
            <a:avLst/>
          </a:prstGeom>
          <a:noFill/>
        </p:spPr>
        <p:txBody>
          <a:bodyPr wrap="none" rtlCol="0">
            <a:spAutoFit/>
          </a:bodyPr>
          <a:lstStyle/>
          <a:p>
            <a:r>
              <a:rPr lang="en-US" dirty="0">
                <a:solidFill>
                  <a:srgbClr val="FFFF00"/>
                </a:solidFill>
              </a:rPr>
              <a:t>Al-</a:t>
            </a:r>
            <a:r>
              <a:rPr lang="en-US" dirty="0" err="1">
                <a:solidFill>
                  <a:srgbClr val="FFFF00"/>
                </a:solidFill>
              </a:rPr>
              <a:t>Shamiyya</a:t>
            </a:r>
            <a:r>
              <a:rPr lang="en-US" dirty="0">
                <a:solidFill>
                  <a:srgbClr val="FFFF00"/>
                </a:solidFill>
              </a:rPr>
              <a:t> </a:t>
            </a:r>
          </a:p>
          <a:p>
            <a:r>
              <a:rPr lang="en-US" dirty="0">
                <a:solidFill>
                  <a:srgbClr val="FFFF00"/>
                </a:solidFill>
              </a:rPr>
              <a:t>expansion project</a:t>
            </a:r>
          </a:p>
        </p:txBody>
      </p:sp>
      <p:sp>
        <p:nvSpPr>
          <p:cNvPr id="6" name="TextBox 5"/>
          <p:cNvSpPr txBox="1"/>
          <p:nvPr/>
        </p:nvSpPr>
        <p:spPr>
          <a:xfrm>
            <a:off x="216877" y="4613031"/>
            <a:ext cx="1930977" cy="492699"/>
          </a:xfrm>
          <a:prstGeom prst="rect">
            <a:avLst/>
          </a:prstGeom>
          <a:noFill/>
        </p:spPr>
        <p:txBody>
          <a:bodyPr wrap="none" rtlCol="0">
            <a:spAutoFit/>
          </a:bodyPr>
          <a:lstStyle/>
          <a:p>
            <a:r>
              <a:rPr lang="en-US" dirty="0" err="1">
                <a:solidFill>
                  <a:srgbClr val="FFFF00"/>
                </a:solidFill>
              </a:rPr>
              <a:t>Jabal</a:t>
            </a:r>
            <a:r>
              <a:rPr lang="en-US" dirty="0">
                <a:solidFill>
                  <a:srgbClr val="FFFF00"/>
                </a:solidFill>
              </a:rPr>
              <a:t> Omar</a:t>
            </a:r>
          </a:p>
          <a:p>
            <a:r>
              <a:rPr lang="en-US" dirty="0">
                <a:solidFill>
                  <a:srgbClr val="FFFF00"/>
                </a:solidFill>
              </a:rPr>
              <a:t>expansion project</a:t>
            </a:r>
          </a:p>
        </p:txBody>
      </p:sp>
      <p:grpSp>
        <p:nvGrpSpPr>
          <p:cNvPr id="2" name="Group 11"/>
          <p:cNvGrpSpPr/>
          <p:nvPr/>
        </p:nvGrpSpPr>
        <p:grpSpPr>
          <a:xfrm>
            <a:off x="5495194" y="1705713"/>
            <a:ext cx="3564915" cy="888016"/>
            <a:chOff x="5495194" y="1705713"/>
            <a:chExt cx="3564915" cy="888016"/>
          </a:xfrm>
        </p:grpSpPr>
        <p:sp>
          <p:nvSpPr>
            <p:cNvPr id="4" name="TextBox 3"/>
            <p:cNvSpPr txBox="1"/>
            <p:nvPr/>
          </p:nvSpPr>
          <p:spPr>
            <a:xfrm>
              <a:off x="6541470" y="1705713"/>
              <a:ext cx="2518639" cy="271100"/>
            </a:xfrm>
            <a:prstGeom prst="rect">
              <a:avLst/>
            </a:prstGeom>
            <a:noFill/>
          </p:spPr>
          <p:txBody>
            <a:bodyPr wrap="none" rtlCol="0">
              <a:spAutoFit/>
            </a:bodyPr>
            <a:lstStyle/>
            <a:p>
              <a:r>
                <a:rPr lang="en-US" dirty="0" err="1">
                  <a:solidFill>
                    <a:srgbClr val="FFFF00"/>
                  </a:solidFill>
                </a:rPr>
                <a:t>Mas’aa</a:t>
              </a:r>
              <a:r>
                <a:rPr lang="en-US" dirty="0">
                  <a:solidFill>
                    <a:srgbClr val="FFFF00"/>
                  </a:solidFill>
                </a:rPr>
                <a:t> being expanded</a:t>
              </a:r>
            </a:p>
          </p:txBody>
        </p:sp>
        <p:cxnSp>
          <p:nvCxnSpPr>
            <p:cNvPr id="8" name="Straight Arrow Connector 7"/>
            <p:cNvCxnSpPr>
              <a:stCxn id="4" idx="1"/>
            </p:cNvCxnSpPr>
            <p:nvPr/>
          </p:nvCxnSpPr>
          <p:spPr bwMode="auto">
            <a:xfrm rot="10800000" flipV="1">
              <a:off x="5495194" y="1841262"/>
              <a:ext cx="1046276" cy="752467"/>
            </a:xfrm>
            <a:prstGeom prst="straightConnector1">
              <a:avLst/>
            </a:prstGeom>
            <a:blipFill dpi="0" rotWithShape="0">
              <a:blip r:embed="rId4" cstate="print"/>
              <a:srcRect/>
              <a:stretch>
                <a:fillRect/>
              </a:stretch>
            </a:blipFill>
            <a:ln w="28575" cap="flat" cmpd="sng" algn="ctr">
              <a:solidFill>
                <a:srgbClr val="FF0000"/>
              </a:solidFill>
              <a:prstDash val="solid"/>
              <a:round/>
              <a:headEnd type="none" w="med" len="med"/>
              <a:tailEnd type="arrow"/>
            </a:ln>
            <a:effectLst/>
          </p:spPr>
        </p:cxnSp>
      </p:grpSp>
      <p:sp>
        <p:nvSpPr>
          <p:cNvPr id="10" name="TextBox 9"/>
          <p:cNvSpPr txBox="1"/>
          <p:nvPr/>
        </p:nvSpPr>
        <p:spPr>
          <a:xfrm>
            <a:off x="3716208" y="6019793"/>
            <a:ext cx="1499128" cy="271100"/>
          </a:xfrm>
          <a:prstGeom prst="rect">
            <a:avLst/>
          </a:prstGeom>
          <a:noFill/>
        </p:spPr>
        <p:txBody>
          <a:bodyPr wrap="none" rtlCol="0">
            <a:spAutoFit/>
          </a:bodyPr>
          <a:lstStyle/>
          <a:p>
            <a:r>
              <a:rPr lang="en-US" dirty="0" err="1">
                <a:solidFill>
                  <a:srgbClr val="FFFF00"/>
                </a:solidFill>
              </a:rPr>
              <a:t>Abraj</a:t>
            </a:r>
            <a:r>
              <a:rPr lang="en-US" dirty="0">
                <a:solidFill>
                  <a:srgbClr val="FFFF00"/>
                </a:solidFill>
              </a:rPr>
              <a:t> al-Bait</a:t>
            </a:r>
          </a:p>
        </p:txBody>
      </p:sp>
      <p:sp>
        <p:nvSpPr>
          <p:cNvPr id="11" name="Rounded Rectangular Callout 10"/>
          <p:cNvSpPr/>
          <p:nvPr/>
        </p:nvSpPr>
        <p:spPr bwMode="auto">
          <a:xfrm>
            <a:off x="0" y="967154"/>
            <a:ext cx="5363306" cy="4475284"/>
          </a:xfrm>
          <a:prstGeom prst="wedgeRoundRectCallout">
            <a:avLst>
              <a:gd name="adj1" fmla="val 53647"/>
              <a:gd name="adj2" fmla="val -5284"/>
              <a:gd name="adj3" fmla="val 16667"/>
            </a:avLst>
          </a:prstGeom>
          <a:blipFill dpi="0" rotWithShape="0">
            <a:blip r:embed="rId5" cstate="print"/>
            <a:srcRect/>
            <a:stretch>
              <a:fillRect/>
            </a:stretch>
          </a:blipFill>
          <a:ln w="2857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60000"/>
              </a:lnSpc>
              <a:spcBef>
                <a:spcPct val="20000"/>
              </a:spcBef>
              <a:spcAft>
                <a:spcPct val="0"/>
              </a:spcAft>
              <a:buClr>
                <a:schemeClr val="bg1"/>
              </a:buClr>
              <a:buSzPct val="100000"/>
              <a:buFontTx/>
              <a:buNone/>
              <a:tabLst/>
            </a:pPr>
            <a:endParaRPr kumimoji="0" lang="en-US" sz="1800" b="1" i="0" u="none" strike="noStrike" cap="none" normalizeH="0" baseline="0">
              <a:ln>
                <a:noFill/>
              </a:ln>
              <a:solidFill>
                <a:schemeClr val="tx1"/>
              </a:solidFill>
              <a:effectLst/>
              <a:latin typeface="Times New Roman" pitchFamily="18" charset="0"/>
              <a:cs typeface="Times New Roman" pitchFamily="18" charset="0"/>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2"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ppt_x</p:attrName>
                                        </p:attrNameLst>
                                      </p:cBhvr>
                                      <p:tavLst>
                                        <p:tav tm="0">
                                          <p:val>
                                            <p:strVal val="#ppt_x+#ppt_w/2"/>
                                          </p:val>
                                        </p:tav>
                                        <p:tav tm="100000">
                                          <p:val>
                                            <p:strVal val="#ppt_x"/>
                                          </p:val>
                                        </p:tav>
                                      </p:tavLst>
                                    </p:anim>
                                    <p:anim calcmode="lin" valueType="num">
                                      <p:cBhvr>
                                        <p:cTn id="20" dur="1000" fill="hold"/>
                                        <p:tgtEl>
                                          <p:spTgt spid="11"/>
                                        </p:tgtEl>
                                        <p:attrNameLst>
                                          <p:attrName>ppt_y</p:attrName>
                                        </p:attrNameLst>
                                      </p:cBhvr>
                                      <p:tavLst>
                                        <p:tav tm="0">
                                          <p:val>
                                            <p:strVal val="#ppt_y"/>
                                          </p:val>
                                        </p:tav>
                                        <p:tav tm="100000">
                                          <p:val>
                                            <p:strVal val="#ppt_y"/>
                                          </p:val>
                                        </p:tav>
                                      </p:tavLst>
                                    </p:anim>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56" presetClass="entr" presetSubtype="0"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 by="(-#ppt_w*2)" calcmode="lin" valueType="num">
                                      <p:cBhvr rctx="PPT">
                                        <p:cTn id="27" dur="500" autoRev="1" fill="hold">
                                          <p:stCondLst>
                                            <p:cond delay="0"/>
                                          </p:stCondLst>
                                        </p:cTn>
                                        <p:tgtEl>
                                          <p:spTgt spid="10"/>
                                        </p:tgtEl>
                                        <p:attrNameLst>
                                          <p:attrName>ppt_w</p:attrName>
                                        </p:attrNameLst>
                                      </p:cBhvr>
                                    </p:anim>
                                    <p:anim by="(#ppt_w*0.50)" calcmode="lin" valueType="num">
                                      <p:cBhvr>
                                        <p:cTn id="28" dur="500" decel="50000" autoRev="1" fill="hold">
                                          <p:stCondLst>
                                            <p:cond delay="0"/>
                                          </p:stCondLst>
                                        </p:cTn>
                                        <p:tgtEl>
                                          <p:spTgt spid="10"/>
                                        </p:tgtEl>
                                        <p:attrNameLst>
                                          <p:attrName>ppt_x</p:attrName>
                                        </p:attrNameLst>
                                      </p:cBhvr>
                                    </p:anim>
                                    <p:anim from="(-#ppt_h/2)" to="(#ppt_y)" calcmode="lin" valueType="num">
                                      <p:cBhvr>
                                        <p:cTn id="29" dur="1000" fill="hold">
                                          <p:stCondLst>
                                            <p:cond delay="0"/>
                                          </p:stCondLst>
                                        </p:cTn>
                                        <p:tgtEl>
                                          <p:spTgt spid="10"/>
                                        </p:tgtEl>
                                        <p:attrNameLst>
                                          <p:attrName>ppt_y</p:attrName>
                                        </p:attrNameLst>
                                      </p:cBhvr>
                                    </p:anim>
                                    <p:animRot by="21600000">
                                      <p:cBhvr>
                                        <p:cTn id="30" dur="1000" fill="hold">
                                          <p:stCondLst>
                                            <p:cond delay="0"/>
                                          </p:stCondLst>
                                        </p:cTn>
                                        <p:tgtEl>
                                          <p:spTgt spid="10"/>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F4C4FA09-9636-411D-9826-519CA583D6F9}" type="slidenum">
              <a:rPr lang="en-US" smtClean="0"/>
              <a:pPr>
                <a:defRPr/>
              </a:pPr>
              <a:t>48</a:t>
            </a:fld>
            <a:endParaRPr lang="en-US"/>
          </a:p>
        </p:txBody>
      </p:sp>
      <p:pic>
        <p:nvPicPr>
          <p:cNvPr id="236546" name="Picture 2" descr="C:\Documents and Settings\obellal\My Documents\Hajj\Makkah\Expansion.jpg"/>
          <p:cNvPicPr>
            <a:picLocks noChangeAspect="1" noChangeArrowheads="1"/>
          </p:cNvPicPr>
          <p:nvPr/>
        </p:nvPicPr>
        <p:blipFill>
          <a:blip r:embed="rId3" cstate="print"/>
          <a:srcRect/>
          <a:stretch>
            <a:fillRect/>
          </a:stretch>
        </p:blipFill>
        <p:spPr bwMode="auto">
          <a:xfrm>
            <a:off x="69608" y="58618"/>
            <a:ext cx="8986290" cy="67466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4"/>
          <p:cNvSpPr>
            <a:spLocks noGrp="1"/>
          </p:cNvSpPr>
          <p:nvPr>
            <p:ph type="sldNum" sz="quarter" idx="12"/>
          </p:nvPr>
        </p:nvSpPr>
        <p:spPr>
          <a:noFill/>
        </p:spPr>
        <p:txBody>
          <a:bodyPr/>
          <a:lstStyle/>
          <a:p>
            <a:fld id="{57ACFEA0-02EE-4EC1-8089-8849D0B1610C}" type="slidenum">
              <a:rPr lang="en-US"/>
              <a:pPr/>
              <a:t>49</a:t>
            </a:fld>
            <a:endParaRPr lang="en-US"/>
          </a:p>
        </p:txBody>
      </p:sp>
      <p:sp>
        <p:nvSpPr>
          <p:cNvPr id="444418" name="Rectangle 2"/>
          <p:cNvSpPr>
            <a:spLocks noGrp="1" noChangeArrowheads="1"/>
          </p:cNvSpPr>
          <p:nvPr>
            <p:ph type="title"/>
          </p:nvPr>
        </p:nvSpPr>
        <p:spPr/>
        <p:txBody>
          <a:bodyPr/>
          <a:lstStyle/>
          <a:p>
            <a:pPr eaLnBrk="1" hangingPunct="1">
              <a:defRPr/>
            </a:pPr>
            <a:r>
              <a:rPr lang="en-US"/>
              <a:t>Al-Masjid Al-haram (2)</a:t>
            </a:r>
          </a:p>
        </p:txBody>
      </p:sp>
      <p:pic>
        <p:nvPicPr>
          <p:cNvPr id="76804" name="Picture 3" descr="C:\Documents and Settings\obellal\My Documents\Hajj\Makkah\Haram Large 3.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grpSp>
        <p:nvGrpSpPr>
          <p:cNvPr id="2" name="Group 63"/>
          <p:cNvGrpSpPr>
            <a:grpSpLocks/>
          </p:cNvGrpSpPr>
          <p:nvPr/>
        </p:nvGrpSpPr>
        <p:grpSpPr bwMode="auto">
          <a:xfrm>
            <a:off x="3149600" y="3963988"/>
            <a:ext cx="1841500" cy="1531937"/>
            <a:chOff x="1984" y="2497"/>
            <a:chExt cx="1160" cy="965"/>
          </a:xfrm>
        </p:grpSpPr>
        <p:sp>
          <p:nvSpPr>
            <p:cNvPr id="76835" name="Line 8"/>
            <p:cNvSpPr>
              <a:spLocks noChangeShapeType="1"/>
            </p:cNvSpPr>
            <p:nvPr/>
          </p:nvSpPr>
          <p:spPr bwMode="auto">
            <a:xfrm flipH="1" flipV="1">
              <a:off x="2254" y="2497"/>
              <a:ext cx="207" cy="830"/>
            </a:xfrm>
            <a:prstGeom prst="line">
              <a:avLst/>
            </a:prstGeom>
            <a:noFill/>
            <a:ln w="28575">
              <a:solidFill>
                <a:srgbClr val="66FF33"/>
              </a:solidFill>
              <a:round/>
              <a:headEnd/>
              <a:tailEnd type="stealth" w="med" len="med"/>
            </a:ln>
          </p:spPr>
          <p:txBody>
            <a:bodyPr/>
            <a:lstStyle/>
            <a:p>
              <a:endParaRPr lang="en-US"/>
            </a:p>
          </p:txBody>
        </p:sp>
        <p:sp>
          <p:nvSpPr>
            <p:cNvPr id="76836" name="Text Box 9"/>
            <p:cNvSpPr txBox="1">
              <a:spLocks noChangeArrowheads="1"/>
            </p:cNvSpPr>
            <p:nvPr/>
          </p:nvSpPr>
          <p:spPr bwMode="auto">
            <a:xfrm>
              <a:off x="1984" y="3323"/>
              <a:ext cx="1160" cy="139"/>
            </a:xfrm>
            <a:prstGeom prst="rect">
              <a:avLst/>
            </a:prstGeom>
            <a:solidFill>
              <a:srgbClr val="009900"/>
            </a:solidFill>
            <a:ln w="9525">
              <a:noFill/>
              <a:miter lim="800000"/>
              <a:headEnd/>
              <a:tailEnd/>
            </a:ln>
          </p:spPr>
          <p:txBody>
            <a:bodyPr wrap="none" lIns="18288" tIns="0" rIns="18288" bIns="0" anchor="ctr" anchorCtr="1">
              <a:spAutoFit/>
            </a:bodyPr>
            <a:lstStyle/>
            <a:p>
              <a:pPr algn="l">
                <a:lnSpc>
                  <a:spcPct val="90000"/>
                </a:lnSpc>
                <a:buClr>
                  <a:schemeClr val="accent2"/>
                </a:buClr>
                <a:buSzPct val="80000"/>
                <a:buFont typeface="Wingdings" pitchFamily="2" charset="2"/>
                <a:buNone/>
              </a:pPr>
              <a:r>
                <a:rPr lang="en-US" sz="1600" b="0">
                  <a:latin typeface="Verdana" pitchFamily="34" charset="0"/>
                </a:rPr>
                <a:t>Maqam Ibraheem</a:t>
              </a:r>
            </a:p>
          </p:txBody>
        </p:sp>
      </p:grpSp>
      <p:grpSp>
        <p:nvGrpSpPr>
          <p:cNvPr id="3" name="Group 59"/>
          <p:cNvGrpSpPr>
            <a:grpSpLocks/>
          </p:cNvGrpSpPr>
          <p:nvPr/>
        </p:nvGrpSpPr>
        <p:grpSpPr bwMode="auto">
          <a:xfrm>
            <a:off x="344488" y="1954213"/>
            <a:ext cx="3716337" cy="1411287"/>
            <a:chOff x="217" y="1231"/>
            <a:chExt cx="2341" cy="889"/>
          </a:xfrm>
        </p:grpSpPr>
        <p:sp>
          <p:nvSpPr>
            <p:cNvPr id="76833" name="Line 14"/>
            <p:cNvSpPr>
              <a:spLocks noChangeShapeType="1"/>
            </p:cNvSpPr>
            <p:nvPr/>
          </p:nvSpPr>
          <p:spPr bwMode="auto">
            <a:xfrm>
              <a:off x="1444" y="1292"/>
              <a:ext cx="1114" cy="828"/>
            </a:xfrm>
            <a:prstGeom prst="line">
              <a:avLst/>
            </a:prstGeom>
            <a:noFill/>
            <a:ln w="28575">
              <a:solidFill>
                <a:srgbClr val="66FF33"/>
              </a:solidFill>
              <a:round/>
              <a:headEnd/>
              <a:tailEnd type="stealth" w="med" len="med"/>
            </a:ln>
          </p:spPr>
          <p:txBody>
            <a:bodyPr/>
            <a:lstStyle/>
            <a:p>
              <a:endParaRPr lang="en-US"/>
            </a:p>
          </p:txBody>
        </p:sp>
        <p:sp>
          <p:nvSpPr>
            <p:cNvPr id="76834" name="Text Box 15"/>
            <p:cNvSpPr txBox="1">
              <a:spLocks noChangeArrowheads="1"/>
            </p:cNvSpPr>
            <p:nvPr/>
          </p:nvSpPr>
          <p:spPr bwMode="auto">
            <a:xfrm>
              <a:off x="217" y="1231"/>
              <a:ext cx="1237" cy="139"/>
            </a:xfrm>
            <a:prstGeom prst="rect">
              <a:avLst/>
            </a:prstGeom>
            <a:solidFill>
              <a:srgbClr val="009900"/>
            </a:solidFill>
            <a:ln w="9525">
              <a:noFill/>
              <a:miter lim="800000"/>
              <a:headEnd/>
              <a:tailEnd/>
            </a:ln>
          </p:spPr>
          <p:txBody>
            <a:bodyPr wrap="none" lIns="18288" tIns="0" rIns="18288" bIns="0" anchor="ctr" anchorCtr="1">
              <a:spAutoFit/>
            </a:bodyPr>
            <a:lstStyle/>
            <a:p>
              <a:pPr algn="l">
                <a:lnSpc>
                  <a:spcPct val="90000"/>
                </a:lnSpc>
                <a:buClr>
                  <a:schemeClr val="accent2"/>
                </a:buClr>
                <a:buSzPct val="80000"/>
                <a:buFont typeface="Wingdings" pitchFamily="2" charset="2"/>
                <a:buNone/>
              </a:pPr>
              <a:r>
                <a:rPr lang="en-US" sz="1600" b="0">
                  <a:latin typeface="Verdana" pitchFamily="34" charset="0"/>
                </a:rPr>
                <a:t>Door of the Ka’bah</a:t>
              </a:r>
            </a:p>
          </p:txBody>
        </p:sp>
      </p:grpSp>
      <p:grpSp>
        <p:nvGrpSpPr>
          <p:cNvPr id="4" name="Group 65"/>
          <p:cNvGrpSpPr>
            <a:grpSpLocks/>
          </p:cNvGrpSpPr>
          <p:nvPr/>
        </p:nvGrpSpPr>
        <p:grpSpPr bwMode="auto">
          <a:xfrm>
            <a:off x="5541961" y="3816352"/>
            <a:ext cx="2189161" cy="1104901"/>
            <a:chOff x="3491" y="2404"/>
            <a:chExt cx="1379" cy="696"/>
          </a:xfrm>
        </p:grpSpPr>
        <p:sp>
          <p:nvSpPr>
            <p:cNvPr id="76831" name="Line 17"/>
            <p:cNvSpPr>
              <a:spLocks noChangeShapeType="1"/>
            </p:cNvSpPr>
            <p:nvPr/>
          </p:nvSpPr>
          <p:spPr bwMode="auto">
            <a:xfrm flipH="1" flipV="1">
              <a:off x="3491" y="2404"/>
              <a:ext cx="758" cy="388"/>
            </a:xfrm>
            <a:prstGeom prst="line">
              <a:avLst/>
            </a:prstGeom>
            <a:noFill/>
            <a:ln w="28575">
              <a:solidFill>
                <a:srgbClr val="66FF33"/>
              </a:solidFill>
              <a:round/>
              <a:headEnd/>
              <a:tailEnd type="stealth" w="med" len="med"/>
            </a:ln>
          </p:spPr>
          <p:txBody>
            <a:bodyPr/>
            <a:lstStyle/>
            <a:p>
              <a:endParaRPr lang="en-US"/>
            </a:p>
          </p:txBody>
        </p:sp>
        <p:sp>
          <p:nvSpPr>
            <p:cNvPr id="76832" name="Text Box 18"/>
            <p:cNvSpPr txBox="1">
              <a:spLocks noChangeArrowheads="1"/>
            </p:cNvSpPr>
            <p:nvPr/>
          </p:nvSpPr>
          <p:spPr bwMode="auto">
            <a:xfrm>
              <a:off x="3959" y="2790"/>
              <a:ext cx="911" cy="310"/>
            </a:xfrm>
            <a:prstGeom prst="rect">
              <a:avLst/>
            </a:prstGeom>
            <a:solidFill>
              <a:srgbClr val="009900"/>
            </a:solidFill>
            <a:ln w="9525">
              <a:noFill/>
              <a:miter lim="800000"/>
              <a:headEnd/>
              <a:tailEnd/>
            </a:ln>
          </p:spPr>
          <p:txBody>
            <a:bodyPr wrap="none" lIns="18288" tIns="0" rIns="18288" bIns="0" anchor="ctr" anchorCtr="1">
              <a:spAutoFit/>
            </a:bodyPr>
            <a:lstStyle/>
            <a:p>
              <a:pPr>
                <a:lnSpc>
                  <a:spcPct val="90000"/>
                </a:lnSpc>
                <a:buClr>
                  <a:schemeClr val="accent2"/>
                </a:buClr>
                <a:buSzPct val="80000"/>
                <a:buFont typeface="Wingdings" pitchFamily="2" charset="2"/>
                <a:buNone/>
              </a:pPr>
              <a:r>
                <a:rPr lang="en-US" sz="1600" b="0" dirty="0" err="1">
                  <a:latin typeface="Verdana" pitchFamily="34" charset="0"/>
                </a:rPr>
                <a:t>Hijr</a:t>
              </a:r>
              <a:r>
                <a:rPr lang="en-US" sz="1600" b="0" dirty="0">
                  <a:latin typeface="Verdana" pitchFamily="34" charset="0"/>
                </a:rPr>
                <a:t> al-</a:t>
              </a:r>
              <a:r>
                <a:rPr lang="en-US" sz="1600" b="0" dirty="0" err="1">
                  <a:latin typeface="Verdana" pitchFamily="34" charset="0"/>
                </a:rPr>
                <a:t>Ka'bah</a:t>
              </a:r>
              <a:endParaRPr lang="en-US" sz="1600" b="0" dirty="0">
                <a:latin typeface="Verdana" pitchFamily="34" charset="0"/>
              </a:endParaRPr>
            </a:p>
            <a:p>
              <a:pPr>
                <a:lnSpc>
                  <a:spcPct val="90000"/>
                </a:lnSpc>
                <a:buClr>
                  <a:schemeClr val="accent2"/>
                </a:buClr>
                <a:buSzPct val="80000"/>
                <a:buFont typeface="Wingdings" pitchFamily="2" charset="2"/>
                <a:buNone/>
              </a:pPr>
              <a:r>
                <a:rPr lang="en-US" sz="1600" b="0" dirty="0">
                  <a:latin typeface="Verdana" pitchFamily="34" charset="0"/>
                </a:rPr>
                <a:t>(</a:t>
              </a:r>
              <a:r>
                <a:rPr lang="en-US" sz="1600" b="0" dirty="0" err="1">
                  <a:latin typeface="Verdana" pitchFamily="34" charset="0"/>
                </a:rPr>
                <a:t>Hateem</a:t>
              </a:r>
              <a:r>
                <a:rPr lang="en-US" sz="1600" b="0" dirty="0">
                  <a:latin typeface="Verdana" pitchFamily="34" charset="0"/>
                </a:rPr>
                <a:t>)</a:t>
              </a:r>
            </a:p>
          </p:txBody>
        </p:sp>
      </p:grpSp>
      <p:grpSp>
        <p:nvGrpSpPr>
          <p:cNvPr id="5" name="Group 61"/>
          <p:cNvGrpSpPr>
            <a:grpSpLocks/>
          </p:cNvGrpSpPr>
          <p:nvPr/>
        </p:nvGrpSpPr>
        <p:grpSpPr bwMode="auto">
          <a:xfrm>
            <a:off x="231775" y="3748088"/>
            <a:ext cx="1925638" cy="274637"/>
            <a:chOff x="146" y="2361"/>
            <a:chExt cx="1213" cy="173"/>
          </a:xfrm>
        </p:grpSpPr>
        <p:sp>
          <p:nvSpPr>
            <p:cNvPr id="76829" name="Line 20"/>
            <p:cNvSpPr>
              <a:spLocks noChangeShapeType="1"/>
            </p:cNvSpPr>
            <p:nvPr/>
          </p:nvSpPr>
          <p:spPr bwMode="auto">
            <a:xfrm rot="982167" flipH="1">
              <a:off x="146" y="2382"/>
              <a:ext cx="389" cy="57"/>
            </a:xfrm>
            <a:prstGeom prst="line">
              <a:avLst/>
            </a:prstGeom>
            <a:noFill/>
            <a:ln w="63500">
              <a:solidFill>
                <a:schemeClr val="tx2"/>
              </a:solidFill>
              <a:round/>
              <a:headEnd/>
              <a:tailEnd type="triangle" w="med" len="med"/>
            </a:ln>
          </p:spPr>
          <p:txBody>
            <a:bodyPr/>
            <a:lstStyle/>
            <a:p>
              <a:endParaRPr lang="en-US"/>
            </a:p>
          </p:txBody>
        </p:sp>
        <p:sp>
          <p:nvSpPr>
            <p:cNvPr id="76830" name="Text Box 21"/>
            <p:cNvSpPr txBox="1">
              <a:spLocks noChangeArrowheads="1"/>
            </p:cNvSpPr>
            <p:nvPr/>
          </p:nvSpPr>
          <p:spPr bwMode="auto">
            <a:xfrm>
              <a:off x="588" y="2361"/>
              <a:ext cx="771" cy="173"/>
            </a:xfrm>
            <a:prstGeom prst="rect">
              <a:avLst/>
            </a:prstGeom>
            <a:solidFill>
              <a:srgbClr val="996633"/>
            </a:solidFill>
            <a:ln w="9525">
              <a:noFill/>
              <a:miter lim="800000"/>
              <a:headEnd/>
              <a:tailEnd/>
            </a:ln>
          </p:spPr>
          <p:txBody>
            <a:bodyPr wrap="none" lIns="27432" tIns="0" rIns="27432" bIns="0" anchor="ctr" anchorCtr="1">
              <a:spAutoFit/>
            </a:bodyPr>
            <a:lstStyle/>
            <a:p>
              <a:pPr algn="l">
                <a:lnSpc>
                  <a:spcPct val="90000"/>
                </a:lnSpc>
                <a:buClr>
                  <a:schemeClr val="accent2"/>
                </a:buClr>
                <a:buSzPct val="80000"/>
                <a:buFont typeface="Wingdings" pitchFamily="2" charset="2"/>
                <a:buNone/>
              </a:pPr>
              <a:r>
                <a:rPr lang="en-US" sz="2000" b="0"/>
                <a:t>To the Safa</a:t>
              </a:r>
            </a:p>
          </p:txBody>
        </p:sp>
      </p:grpSp>
      <p:grpSp>
        <p:nvGrpSpPr>
          <p:cNvPr id="6" name="Group 62"/>
          <p:cNvGrpSpPr>
            <a:grpSpLocks/>
          </p:cNvGrpSpPr>
          <p:nvPr/>
        </p:nvGrpSpPr>
        <p:grpSpPr bwMode="auto">
          <a:xfrm>
            <a:off x="111125" y="4745038"/>
            <a:ext cx="2632075" cy="406400"/>
            <a:chOff x="70" y="2989"/>
            <a:chExt cx="1658" cy="256"/>
          </a:xfrm>
        </p:grpSpPr>
        <p:sp>
          <p:nvSpPr>
            <p:cNvPr id="76827" name="Line 31"/>
            <p:cNvSpPr>
              <a:spLocks noChangeShapeType="1"/>
            </p:cNvSpPr>
            <p:nvPr/>
          </p:nvSpPr>
          <p:spPr bwMode="auto">
            <a:xfrm flipH="1">
              <a:off x="70" y="3109"/>
              <a:ext cx="370" cy="136"/>
            </a:xfrm>
            <a:prstGeom prst="line">
              <a:avLst/>
            </a:prstGeom>
            <a:noFill/>
            <a:ln w="63500">
              <a:solidFill>
                <a:schemeClr val="tx2"/>
              </a:solidFill>
              <a:round/>
              <a:headEnd/>
              <a:tailEnd type="triangle" w="med" len="med"/>
            </a:ln>
          </p:spPr>
          <p:txBody>
            <a:bodyPr wrap="none"/>
            <a:lstStyle/>
            <a:p>
              <a:endParaRPr lang="en-US"/>
            </a:p>
          </p:txBody>
        </p:sp>
        <p:sp>
          <p:nvSpPr>
            <p:cNvPr id="76828" name="Text Box 32"/>
            <p:cNvSpPr txBox="1">
              <a:spLocks noChangeArrowheads="1"/>
            </p:cNvSpPr>
            <p:nvPr/>
          </p:nvSpPr>
          <p:spPr bwMode="auto">
            <a:xfrm>
              <a:off x="505" y="2989"/>
              <a:ext cx="1223" cy="192"/>
            </a:xfrm>
            <a:prstGeom prst="rect">
              <a:avLst/>
            </a:prstGeom>
            <a:solidFill>
              <a:srgbClr val="996633"/>
            </a:solidFill>
            <a:ln w="38100">
              <a:noFill/>
              <a:miter lim="800000"/>
              <a:headEnd/>
              <a:tailEnd/>
            </a:ln>
          </p:spPr>
          <p:txBody>
            <a:bodyPr wrap="none" lIns="27432" tIns="0" rIns="27432" bIns="0" anchor="ctr" anchorCtr="1">
              <a:spAutoFit/>
            </a:bodyPr>
            <a:lstStyle/>
            <a:p>
              <a:pPr algn="l">
                <a:lnSpc>
                  <a:spcPct val="100000"/>
                </a:lnSpc>
                <a:spcBef>
                  <a:spcPct val="0"/>
                </a:spcBef>
                <a:buClrTx/>
                <a:buSzTx/>
              </a:pPr>
              <a:r>
                <a:rPr lang="en-US" sz="2000" b="0"/>
                <a:t>Zamzam tap water</a:t>
              </a:r>
            </a:p>
          </p:txBody>
        </p:sp>
      </p:grpSp>
      <p:grpSp>
        <p:nvGrpSpPr>
          <p:cNvPr id="7" name="Group 66"/>
          <p:cNvGrpSpPr>
            <a:grpSpLocks/>
          </p:cNvGrpSpPr>
          <p:nvPr/>
        </p:nvGrpSpPr>
        <p:grpSpPr bwMode="auto">
          <a:xfrm>
            <a:off x="6838950" y="2760663"/>
            <a:ext cx="1662113" cy="703262"/>
            <a:chOff x="4308" y="1739"/>
            <a:chExt cx="1047" cy="443"/>
          </a:xfrm>
        </p:grpSpPr>
        <p:sp>
          <p:nvSpPr>
            <p:cNvPr id="76825" name="Text Box 39"/>
            <p:cNvSpPr txBox="1">
              <a:spLocks noChangeArrowheads="1"/>
            </p:cNvSpPr>
            <p:nvPr/>
          </p:nvSpPr>
          <p:spPr bwMode="auto">
            <a:xfrm>
              <a:off x="4342" y="2043"/>
              <a:ext cx="1013" cy="139"/>
            </a:xfrm>
            <a:prstGeom prst="rect">
              <a:avLst/>
            </a:prstGeom>
            <a:solidFill>
              <a:schemeClr val="accent2"/>
            </a:solidFill>
            <a:ln w="9525">
              <a:noFill/>
              <a:miter lim="800000"/>
              <a:headEnd/>
              <a:tailEnd/>
            </a:ln>
          </p:spPr>
          <p:txBody>
            <a:bodyPr wrap="none" lIns="18288" tIns="0" rIns="18288" bIns="0" anchor="ctr" anchorCtr="1">
              <a:spAutoFit/>
            </a:bodyPr>
            <a:lstStyle/>
            <a:p>
              <a:pPr algn="l">
                <a:lnSpc>
                  <a:spcPct val="90000"/>
                </a:lnSpc>
                <a:buClr>
                  <a:schemeClr val="accent2"/>
                </a:buClr>
                <a:buSzPct val="80000"/>
                <a:buFont typeface="Wingdings" pitchFamily="2" charset="2"/>
                <a:buNone/>
              </a:pPr>
              <a:r>
                <a:rPr lang="en-US" sz="1600" b="0">
                  <a:latin typeface="Verdana" pitchFamily="34" charset="0"/>
                </a:rPr>
                <a:t>King Fahd Gate</a:t>
              </a:r>
            </a:p>
          </p:txBody>
        </p:sp>
        <p:sp>
          <p:nvSpPr>
            <p:cNvPr id="76826" name="Line 40"/>
            <p:cNvSpPr>
              <a:spLocks noChangeShapeType="1"/>
            </p:cNvSpPr>
            <p:nvPr/>
          </p:nvSpPr>
          <p:spPr bwMode="auto">
            <a:xfrm flipH="1" flipV="1">
              <a:off x="4308" y="1739"/>
              <a:ext cx="293" cy="304"/>
            </a:xfrm>
            <a:prstGeom prst="line">
              <a:avLst/>
            </a:prstGeom>
            <a:noFill/>
            <a:ln w="28575">
              <a:solidFill>
                <a:schemeClr val="accent1"/>
              </a:solidFill>
              <a:round/>
              <a:headEnd/>
              <a:tailEnd type="stealth" w="med" len="med"/>
            </a:ln>
          </p:spPr>
          <p:txBody>
            <a:bodyPr/>
            <a:lstStyle/>
            <a:p>
              <a:endParaRPr lang="en-US"/>
            </a:p>
          </p:txBody>
        </p:sp>
      </p:grpSp>
      <p:grpSp>
        <p:nvGrpSpPr>
          <p:cNvPr id="8" name="Group 60"/>
          <p:cNvGrpSpPr>
            <a:grpSpLocks/>
          </p:cNvGrpSpPr>
          <p:nvPr/>
        </p:nvGrpSpPr>
        <p:grpSpPr bwMode="auto">
          <a:xfrm>
            <a:off x="1012825" y="2919413"/>
            <a:ext cx="2819400" cy="585787"/>
            <a:chOff x="638" y="1839"/>
            <a:chExt cx="1776" cy="369"/>
          </a:xfrm>
        </p:grpSpPr>
        <p:sp>
          <p:nvSpPr>
            <p:cNvPr id="76823" name="Line 11"/>
            <p:cNvSpPr>
              <a:spLocks noChangeShapeType="1"/>
            </p:cNvSpPr>
            <p:nvPr/>
          </p:nvSpPr>
          <p:spPr bwMode="auto">
            <a:xfrm>
              <a:off x="1558" y="1912"/>
              <a:ext cx="856" cy="296"/>
            </a:xfrm>
            <a:prstGeom prst="line">
              <a:avLst/>
            </a:prstGeom>
            <a:noFill/>
            <a:ln w="28575">
              <a:solidFill>
                <a:schemeClr val="hlink"/>
              </a:solidFill>
              <a:round/>
              <a:headEnd/>
              <a:tailEnd type="stealth" w="med" len="med"/>
            </a:ln>
          </p:spPr>
          <p:txBody>
            <a:bodyPr tIns="18288" bIns="18288"/>
            <a:lstStyle/>
            <a:p>
              <a:endParaRPr lang="en-US"/>
            </a:p>
          </p:txBody>
        </p:sp>
        <p:sp>
          <p:nvSpPr>
            <p:cNvPr id="76824" name="Text Box 55"/>
            <p:cNvSpPr txBox="1">
              <a:spLocks noChangeArrowheads="1"/>
            </p:cNvSpPr>
            <p:nvPr/>
          </p:nvSpPr>
          <p:spPr bwMode="auto">
            <a:xfrm>
              <a:off x="638" y="1839"/>
              <a:ext cx="932" cy="139"/>
            </a:xfrm>
            <a:prstGeom prst="rect">
              <a:avLst/>
            </a:prstGeom>
            <a:solidFill>
              <a:srgbClr val="800000"/>
            </a:solidFill>
            <a:ln w="9525">
              <a:noFill/>
              <a:miter lim="800000"/>
              <a:headEnd/>
              <a:tailEnd/>
            </a:ln>
          </p:spPr>
          <p:txBody>
            <a:bodyPr wrap="none" lIns="18288" tIns="0" rIns="18288" bIns="0" anchor="ctr" anchorCtr="1">
              <a:spAutoFit/>
            </a:bodyPr>
            <a:lstStyle/>
            <a:p>
              <a:pPr algn="l">
                <a:lnSpc>
                  <a:spcPct val="90000"/>
                </a:lnSpc>
                <a:buClr>
                  <a:schemeClr val="accent2"/>
                </a:buClr>
                <a:buSzPct val="80000"/>
                <a:buFont typeface="Wingdings" pitchFamily="2" charset="2"/>
                <a:buNone/>
              </a:pPr>
              <a:r>
                <a:rPr lang="en-US" sz="1600" b="0">
                  <a:latin typeface="Arial Narrow" pitchFamily="34" charset="0"/>
                </a:rPr>
                <a:t>Black Stone Corner</a:t>
              </a:r>
            </a:p>
          </p:txBody>
        </p:sp>
      </p:grpSp>
      <p:grpSp>
        <p:nvGrpSpPr>
          <p:cNvPr id="9" name="Group 64"/>
          <p:cNvGrpSpPr>
            <a:grpSpLocks/>
          </p:cNvGrpSpPr>
          <p:nvPr/>
        </p:nvGrpSpPr>
        <p:grpSpPr bwMode="auto">
          <a:xfrm>
            <a:off x="4572000" y="3657600"/>
            <a:ext cx="914400" cy="850900"/>
            <a:chOff x="2880" y="2304"/>
            <a:chExt cx="576" cy="536"/>
          </a:xfrm>
        </p:grpSpPr>
        <p:sp>
          <p:nvSpPr>
            <p:cNvPr id="76821" name="Text Box 52"/>
            <p:cNvSpPr txBox="1">
              <a:spLocks noChangeArrowheads="1"/>
            </p:cNvSpPr>
            <p:nvPr/>
          </p:nvSpPr>
          <p:spPr bwMode="auto">
            <a:xfrm>
              <a:off x="2880" y="2701"/>
              <a:ext cx="576" cy="139"/>
            </a:xfrm>
            <a:prstGeom prst="rect">
              <a:avLst/>
            </a:prstGeom>
            <a:solidFill>
              <a:srgbClr val="800000"/>
            </a:solidFill>
            <a:ln w="9525">
              <a:noFill/>
              <a:miter lim="800000"/>
              <a:headEnd/>
              <a:tailEnd/>
            </a:ln>
          </p:spPr>
          <p:txBody>
            <a:bodyPr wrap="none" lIns="18288" tIns="0" rIns="18288" bIns="0" anchor="ctr" anchorCtr="1">
              <a:spAutoFit/>
            </a:bodyPr>
            <a:lstStyle/>
            <a:p>
              <a:pPr algn="l">
                <a:lnSpc>
                  <a:spcPct val="90000"/>
                </a:lnSpc>
                <a:buClr>
                  <a:schemeClr val="accent2"/>
                </a:buClr>
                <a:buSzPct val="80000"/>
                <a:buFont typeface="Wingdings" pitchFamily="2" charset="2"/>
                <a:buNone/>
              </a:pPr>
              <a:r>
                <a:rPr lang="en-US" sz="1600" b="0">
                  <a:latin typeface="Arial Narrow" pitchFamily="34" charset="0"/>
                </a:rPr>
                <a:t>Iraqi Corner</a:t>
              </a:r>
            </a:p>
          </p:txBody>
        </p:sp>
        <p:sp>
          <p:nvSpPr>
            <p:cNvPr id="76822" name="Line 56"/>
            <p:cNvSpPr>
              <a:spLocks noChangeShapeType="1"/>
            </p:cNvSpPr>
            <p:nvPr/>
          </p:nvSpPr>
          <p:spPr bwMode="auto">
            <a:xfrm flipH="1" flipV="1">
              <a:off x="2983" y="2304"/>
              <a:ext cx="149" cy="390"/>
            </a:xfrm>
            <a:prstGeom prst="line">
              <a:avLst/>
            </a:prstGeom>
            <a:noFill/>
            <a:ln w="28575">
              <a:solidFill>
                <a:schemeClr val="hlink"/>
              </a:solidFill>
              <a:round/>
              <a:headEnd/>
              <a:tailEnd type="stealth" w="med" len="med"/>
            </a:ln>
          </p:spPr>
          <p:txBody>
            <a:bodyPr tIns="18288" bIns="18288"/>
            <a:lstStyle/>
            <a:p>
              <a:endParaRPr lang="en-US"/>
            </a:p>
          </p:txBody>
        </p:sp>
      </p:grpSp>
      <p:grpSp>
        <p:nvGrpSpPr>
          <p:cNvPr id="10" name="Group 67"/>
          <p:cNvGrpSpPr>
            <a:grpSpLocks/>
          </p:cNvGrpSpPr>
          <p:nvPr/>
        </p:nvGrpSpPr>
        <p:grpSpPr bwMode="auto">
          <a:xfrm>
            <a:off x="5230813" y="2330450"/>
            <a:ext cx="1749425" cy="1222375"/>
            <a:chOff x="3295" y="1468"/>
            <a:chExt cx="1102" cy="770"/>
          </a:xfrm>
        </p:grpSpPr>
        <p:sp>
          <p:nvSpPr>
            <p:cNvPr id="76819" name="Line 57"/>
            <p:cNvSpPr>
              <a:spLocks noChangeShapeType="1"/>
            </p:cNvSpPr>
            <p:nvPr/>
          </p:nvSpPr>
          <p:spPr bwMode="auto">
            <a:xfrm flipH="1">
              <a:off x="3295" y="1530"/>
              <a:ext cx="437" cy="708"/>
            </a:xfrm>
            <a:prstGeom prst="line">
              <a:avLst/>
            </a:prstGeom>
            <a:noFill/>
            <a:ln w="28575">
              <a:solidFill>
                <a:schemeClr val="hlink"/>
              </a:solidFill>
              <a:round/>
              <a:headEnd/>
              <a:tailEnd type="stealth" w="med" len="med"/>
            </a:ln>
          </p:spPr>
          <p:txBody>
            <a:bodyPr tIns="18288" bIns="18288"/>
            <a:lstStyle/>
            <a:p>
              <a:endParaRPr lang="en-US"/>
            </a:p>
          </p:txBody>
        </p:sp>
        <p:sp>
          <p:nvSpPr>
            <p:cNvPr id="76820" name="Text Box 54"/>
            <p:cNvSpPr txBox="1">
              <a:spLocks noChangeArrowheads="1"/>
            </p:cNvSpPr>
            <p:nvPr/>
          </p:nvSpPr>
          <p:spPr bwMode="auto">
            <a:xfrm>
              <a:off x="3728" y="1468"/>
              <a:ext cx="669" cy="139"/>
            </a:xfrm>
            <a:prstGeom prst="rect">
              <a:avLst/>
            </a:prstGeom>
            <a:solidFill>
              <a:srgbClr val="800000"/>
            </a:solidFill>
            <a:ln w="9525">
              <a:noFill/>
              <a:miter lim="800000"/>
              <a:headEnd/>
              <a:tailEnd/>
            </a:ln>
          </p:spPr>
          <p:txBody>
            <a:bodyPr wrap="none" lIns="18288" tIns="0" rIns="18288" bIns="0" anchor="ctr" anchorCtr="1">
              <a:spAutoFit/>
            </a:bodyPr>
            <a:lstStyle/>
            <a:p>
              <a:pPr algn="l">
                <a:lnSpc>
                  <a:spcPct val="90000"/>
                </a:lnSpc>
                <a:buClr>
                  <a:schemeClr val="accent2"/>
                </a:buClr>
                <a:buSzPct val="80000"/>
                <a:buFont typeface="Wingdings" pitchFamily="2" charset="2"/>
                <a:buNone/>
              </a:pPr>
              <a:r>
                <a:rPr lang="en-US" sz="1600" b="0">
                  <a:latin typeface="Arial Narrow" pitchFamily="34" charset="0"/>
                </a:rPr>
                <a:t>Shami Corner</a:t>
              </a:r>
            </a:p>
          </p:txBody>
        </p:sp>
      </p:grpSp>
      <p:grpSp>
        <p:nvGrpSpPr>
          <p:cNvPr id="11" name="Group 68"/>
          <p:cNvGrpSpPr>
            <a:grpSpLocks/>
          </p:cNvGrpSpPr>
          <p:nvPr/>
        </p:nvGrpSpPr>
        <p:grpSpPr bwMode="auto">
          <a:xfrm>
            <a:off x="3819525" y="1327150"/>
            <a:ext cx="1154113" cy="1254125"/>
            <a:chOff x="2406" y="816"/>
            <a:chExt cx="727" cy="790"/>
          </a:xfrm>
        </p:grpSpPr>
        <p:sp>
          <p:nvSpPr>
            <p:cNvPr id="76817" name="Text Box 53"/>
            <p:cNvSpPr txBox="1">
              <a:spLocks noChangeArrowheads="1"/>
            </p:cNvSpPr>
            <p:nvPr/>
          </p:nvSpPr>
          <p:spPr bwMode="auto">
            <a:xfrm>
              <a:off x="2406" y="816"/>
              <a:ext cx="727" cy="139"/>
            </a:xfrm>
            <a:prstGeom prst="rect">
              <a:avLst/>
            </a:prstGeom>
            <a:solidFill>
              <a:srgbClr val="800000"/>
            </a:solidFill>
            <a:ln w="9525">
              <a:noFill/>
              <a:miter lim="800000"/>
              <a:headEnd/>
              <a:tailEnd/>
            </a:ln>
          </p:spPr>
          <p:txBody>
            <a:bodyPr wrap="none" lIns="18288" tIns="0" rIns="18288" bIns="0" anchor="ctr" anchorCtr="1">
              <a:spAutoFit/>
            </a:bodyPr>
            <a:lstStyle/>
            <a:p>
              <a:pPr algn="l">
                <a:lnSpc>
                  <a:spcPct val="90000"/>
                </a:lnSpc>
                <a:buClr>
                  <a:schemeClr val="accent2"/>
                </a:buClr>
                <a:buSzPct val="80000"/>
                <a:buFont typeface="Wingdings" pitchFamily="2" charset="2"/>
                <a:buNone/>
              </a:pPr>
              <a:r>
                <a:rPr lang="en-US" sz="1600" b="0">
                  <a:latin typeface="Arial Narrow" pitchFamily="34" charset="0"/>
                </a:rPr>
                <a:t>Yamani Corner</a:t>
              </a:r>
            </a:p>
          </p:txBody>
        </p:sp>
        <p:sp>
          <p:nvSpPr>
            <p:cNvPr id="76818" name="Line 58"/>
            <p:cNvSpPr>
              <a:spLocks noChangeShapeType="1"/>
            </p:cNvSpPr>
            <p:nvPr/>
          </p:nvSpPr>
          <p:spPr bwMode="auto">
            <a:xfrm flipH="1">
              <a:off x="2766" y="958"/>
              <a:ext cx="1" cy="648"/>
            </a:xfrm>
            <a:prstGeom prst="line">
              <a:avLst/>
            </a:prstGeom>
            <a:noFill/>
            <a:ln w="28575">
              <a:solidFill>
                <a:schemeClr val="hlink"/>
              </a:solidFill>
              <a:round/>
              <a:headEnd/>
              <a:tailEnd type="stealth" w="med" len="med"/>
            </a:ln>
          </p:spPr>
          <p:txBody>
            <a:bodyPr tIns="18288" bIns="18288"/>
            <a:lstStyle/>
            <a:p>
              <a:endParaRPr lang="en-US"/>
            </a:p>
          </p:txBody>
        </p:sp>
      </p:grpSp>
      <p:sp>
        <p:nvSpPr>
          <p:cNvPr id="444485" name="Text Box 69"/>
          <p:cNvSpPr txBox="1">
            <a:spLocks noChangeArrowheads="1"/>
          </p:cNvSpPr>
          <p:nvPr/>
        </p:nvSpPr>
        <p:spPr bwMode="auto">
          <a:xfrm>
            <a:off x="2720975" y="314325"/>
            <a:ext cx="1163638" cy="201613"/>
          </a:xfrm>
          <a:prstGeom prst="rect">
            <a:avLst/>
          </a:prstGeom>
          <a:solidFill>
            <a:schemeClr val="accent2"/>
          </a:solidFill>
          <a:ln w="38100">
            <a:noFill/>
            <a:prstDash val="sysDot"/>
            <a:miter lim="800000"/>
            <a:headEnd/>
            <a:tailEnd/>
          </a:ln>
        </p:spPr>
        <p:txBody>
          <a:bodyPr wrap="none" lIns="18288" rIns="18288" bIns="9144" anchor="ctr" anchorCtr="1">
            <a:spAutoFit/>
          </a:bodyPr>
          <a:lstStyle/>
          <a:p>
            <a:r>
              <a:rPr lang="en-US" sz="1600" b="0"/>
              <a:t>Abraj Al-Bait</a:t>
            </a:r>
          </a:p>
        </p:txBody>
      </p:sp>
      <p:sp>
        <p:nvSpPr>
          <p:cNvPr id="444486" name="Text Box 70"/>
          <p:cNvSpPr txBox="1">
            <a:spLocks noChangeArrowheads="1"/>
          </p:cNvSpPr>
          <p:nvPr/>
        </p:nvSpPr>
        <p:spPr bwMode="auto">
          <a:xfrm>
            <a:off x="6130925" y="242888"/>
            <a:ext cx="1219200" cy="396875"/>
          </a:xfrm>
          <a:prstGeom prst="rect">
            <a:avLst/>
          </a:prstGeom>
          <a:solidFill>
            <a:schemeClr val="accent2"/>
          </a:solidFill>
          <a:ln w="38100">
            <a:noFill/>
            <a:prstDash val="sysDot"/>
            <a:miter lim="800000"/>
            <a:headEnd/>
            <a:tailEnd/>
          </a:ln>
        </p:spPr>
        <p:txBody>
          <a:bodyPr wrap="none" lIns="18288" rIns="18288" bIns="9144" anchor="ctr" anchorCtr="1">
            <a:spAutoFit/>
          </a:bodyPr>
          <a:lstStyle/>
          <a:p>
            <a:r>
              <a:rPr lang="en-US" sz="1600" b="0" dirty="0" err="1"/>
              <a:t>Abraj</a:t>
            </a:r>
            <a:r>
              <a:rPr lang="en-US" sz="1600" b="0" dirty="0"/>
              <a:t> Makkah</a:t>
            </a:r>
          </a:p>
          <a:p>
            <a:r>
              <a:rPr lang="en-US" sz="1600" b="0" dirty="0"/>
              <a:t>(Hilton)</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44486"/>
                                        </p:tgtEl>
                                        <p:attrNameLst>
                                          <p:attrName>style.visibility</p:attrName>
                                        </p:attrNameLst>
                                      </p:cBhvr>
                                      <p:to>
                                        <p:strVal val="visible"/>
                                      </p:to>
                                    </p:set>
                                    <p:anim calcmode="lin" valueType="num">
                                      <p:cBhvr>
                                        <p:cTn id="7" dur="500" fill="hold"/>
                                        <p:tgtEl>
                                          <p:spTgt spid="444486"/>
                                        </p:tgtEl>
                                        <p:attrNameLst>
                                          <p:attrName>ppt_w</p:attrName>
                                        </p:attrNameLst>
                                      </p:cBhvr>
                                      <p:tavLst>
                                        <p:tav tm="0">
                                          <p:val>
                                            <p:fltVal val="0"/>
                                          </p:val>
                                        </p:tav>
                                        <p:tav tm="100000">
                                          <p:val>
                                            <p:strVal val="#ppt_w"/>
                                          </p:val>
                                        </p:tav>
                                      </p:tavLst>
                                    </p:anim>
                                    <p:anim calcmode="lin" valueType="num">
                                      <p:cBhvr>
                                        <p:cTn id="8" dur="500" fill="hold"/>
                                        <p:tgtEl>
                                          <p:spTgt spid="44448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44485"/>
                                        </p:tgtEl>
                                        <p:attrNameLst>
                                          <p:attrName>style.visibility</p:attrName>
                                        </p:attrNameLst>
                                      </p:cBhvr>
                                      <p:to>
                                        <p:strVal val="visible"/>
                                      </p:to>
                                    </p:set>
                                    <p:anim calcmode="lin" valueType="num">
                                      <p:cBhvr>
                                        <p:cTn id="13" dur="500" fill="hold"/>
                                        <p:tgtEl>
                                          <p:spTgt spid="444485"/>
                                        </p:tgtEl>
                                        <p:attrNameLst>
                                          <p:attrName>ppt_w</p:attrName>
                                        </p:attrNameLst>
                                      </p:cBhvr>
                                      <p:tavLst>
                                        <p:tav tm="0">
                                          <p:val>
                                            <p:fltVal val="0"/>
                                          </p:val>
                                        </p:tav>
                                        <p:tav tm="100000">
                                          <p:val>
                                            <p:strVal val="#ppt_w"/>
                                          </p:val>
                                        </p:tav>
                                      </p:tavLst>
                                    </p:anim>
                                    <p:anim calcmode="lin" valueType="num">
                                      <p:cBhvr>
                                        <p:cTn id="14" dur="500" fill="hold"/>
                                        <p:tgtEl>
                                          <p:spTgt spid="44448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3"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1+#ppt_w/2"/>
                                          </p:val>
                                        </p:tav>
                                        <p:tav tm="100000">
                                          <p:val>
                                            <p:strVal val="#ppt_x"/>
                                          </p:val>
                                        </p:tav>
                                      </p:tavLst>
                                    </p:anim>
                                    <p:anim calcmode="lin" valueType="num">
                                      <p:cBhvr additive="base">
                                        <p:cTn id="5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32"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p:cTn id="61" dur="500" fill="hold"/>
                                        <p:tgtEl>
                                          <p:spTgt spid="6"/>
                                        </p:tgtEl>
                                        <p:attrNameLst>
                                          <p:attrName>ppt_w</p:attrName>
                                        </p:attrNameLst>
                                      </p:cBhvr>
                                      <p:tavLst>
                                        <p:tav tm="0">
                                          <p:val>
                                            <p:strVal val="4*#ppt_w"/>
                                          </p:val>
                                        </p:tav>
                                        <p:tav tm="100000">
                                          <p:val>
                                            <p:strVal val="#ppt_w"/>
                                          </p:val>
                                        </p:tav>
                                      </p:tavLst>
                                    </p:anim>
                                    <p:anim calcmode="lin" valueType="num">
                                      <p:cBhvr>
                                        <p:cTn id="62" dur="500" fill="hold"/>
                                        <p:tgtEl>
                                          <p:spTgt spid="6"/>
                                        </p:tgtEl>
                                        <p:attrNameLst>
                                          <p:attrName>ppt_h</p:attrName>
                                        </p:attrNameLst>
                                      </p:cBhvr>
                                      <p:tavLst>
                                        <p:tav tm="0">
                                          <p:val>
                                            <p:strVal val="4*#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32"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500" fill="hold"/>
                                        <p:tgtEl>
                                          <p:spTgt spid="5"/>
                                        </p:tgtEl>
                                        <p:attrNameLst>
                                          <p:attrName>ppt_w</p:attrName>
                                        </p:attrNameLst>
                                      </p:cBhvr>
                                      <p:tavLst>
                                        <p:tav tm="0">
                                          <p:val>
                                            <p:strVal val="4*#ppt_w"/>
                                          </p:val>
                                        </p:tav>
                                        <p:tav tm="100000">
                                          <p:val>
                                            <p:strVal val="#ppt_w"/>
                                          </p:val>
                                        </p:tav>
                                      </p:tavLst>
                                    </p:anim>
                                    <p:anim calcmode="lin" valueType="num">
                                      <p:cBhvr>
                                        <p:cTn id="68" dur="500" fill="hold"/>
                                        <p:tgtEl>
                                          <p:spTgt spid="5"/>
                                        </p:tgtEl>
                                        <p:attrNameLst>
                                          <p:attrName>ppt_h</p:attrName>
                                        </p:attrNameLst>
                                      </p:cBhvr>
                                      <p:tavLst>
                                        <p:tav tm="0">
                                          <p:val>
                                            <p:strVal val="4*#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p:cTn id="73" dur="500" fill="hold"/>
                                        <p:tgtEl>
                                          <p:spTgt spid="7"/>
                                        </p:tgtEl>
                                        <p:attrNameLst>
                                          <p:attrName>ppt_x</p:attrName>
                                        </p:attrNameLst>
                                      </p:cBhvr>
                                      <p:tavLst>
                                        <p:tav tm="0">
                                          <p:val>
                                            <p:strVal val="#ppt_x"/>
                                          </p:val>
                                        </p:tav>
                                        <p:tav tm="100000">
                                          <p:val>
                                            <p:strVal val="#ppt_x"/>
                                          </p:val>
                                        </p:tav>
                                      </p:tavLst>
                                    </p:anim>
                                    <p:anim calcmode="lin" valueType="num">
                                      <p:cBhvr>
                                        <p:cTn id="74" dur="500" fill="hold"/>
                                        <p:tgtEl>
                                          <p:spTgt spid="7"/>
                                        </p:tgtEl>
                                        <p:attrNameLst>
                                          <p:attrName>ppt_y</p:attrName>
                                        </p:attrNameLst>
                                      </p:cBhvr>
                                      <p:tavLst>
                                        <p:tav tm="0">
                                          <p:val>
                                            <p:strVal val="#ppt_y-#ppt_h/2"/>
                                          </p:val>
                                        </p:tav>
                                        <p:tav tm="100000">
                                          <p:val>
                                            <p:strVal val="#ppt_y"/>
                                          </p:val>
                                        </p:tav>
                                      </p:tavLst>
                                    </p:anim>
                                    <p:anim calcmode="lin" valueType="num">
                                      <p:cBhvr>
                                        <p:cTn id="75" dur="500" fill="hold"/>
                                        <p:tgtEl>
                                          <p:spTgt spid="7"/>
                                        </p:tgtEl>
                                        <p:attrNameLst>
                                          <p:attrName>ppt_w</p:attrName>
                                        </p:attrNameLst>
                                      </p:cBhvr>
                                      <p:tavLst>
                                        <p:tav tm="0">
                                          <p:val>
                                            <p:strVal val="#ppt_w"/>
                                          </p:val>
                                        </p:tav>
                                        <p:tav tm="100000">
                                          <p:val>
                                            <p:strVal val="#ppt_w"/>
                                          </p:val>
                                        </p:tav>
                                      </p:tavLst>
                                    </p:anim>
                                    <p:anim calcmode="lin" valueType="num">
                                      <p:cBhvr>
                                        <p:cTn id="76"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85" grpId="0" animBg="1" autoUpdateAnimBg="0"/>
      <p:bldP spid="444486"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23554" name="Slide Number Placeholder 6"/>
          <p:cNvSpPr>
            <a:spLocks noGrp="1"/>
          </p:cNvSpPr>
          <p:nvPr>
            <p:ph type="sldNum" sz="quarter" idx="12"/>
          </p:nvPr>
        </p:nvSpPr>
        <p:spPr>
          <a:noFill/>
        </p:spPr>
        <p:txBody>
          <a:bodyPr/>
          <a:lstStyle/>
          <a:p>
            <a:fld id="{38CEEB37-221B-4205-BB19-32605995CEE2}" type="slidenum">
              <a:rPr lang="en-US"/>
              <a:pPr/>
              <a:t>5</a:t>
            </a:fld>
            <a:endParaRPr lang="en-US"/>
          </a:p>
        </p:txBody>
      </p:sp>
      <p:sp>
        <p:nvSpPr>
          <p:cNvPr id="215042" name="Rectangle 2"/>
          <p:cNvSpPr>
            <a:spLocks noGrp="1" noChangeArrowheads="1"/>
          </p:cNvSpPr>
          <p:nvPr>
            <p:ph type="title"/>
          </p:nvPr>
        </p:nvSpPr>
        <p:spPr>
          <a:xfrm>
            <a:off x="685800" y="347663"/>
            <a:ext cx="7772400" cy="669925"/>
          </a:xfrm>
        </p:spPr>
        <p:txBody>
          <a:bodyPr/>
          <a:lstStyle/>
          <a:p>
            <a:pPr eaLnBrk="1" hangingPunct="1">
              <a:defRPr/>
            </a:pPr>
            <a:r>
              <a:rPr lang="en-US"/>
              <a:t>Excellence of Hajj (3)</a:t>
            </a:r>
          </a:p>
        </p:txBody>
      </p:sp>
      <p:graphicFrame>
        <p:nvGraphicFramePr>
          <p:cNvPr id="215111" name="Group 71"/>
          <p:cNvGraphicFramePr>
            <a:graphicFrameLocks noGrp="1"/>
          </p:cNvGraphicFramePr>
          <p:nvPr/>
        </p:nvGraphicFramePr>
        <p:xfrm>
          <a:off x="723900" y="1450975"/>
          <a:ext cx="7696200" cy="5104956"/>
        </p:xfrm>
        <a:graphic>
          <a:graphicData uri="http://schemas.openxmlformats.org/drawingml/2006/table">
            <a:tbl>
              <a:tblPr/>
              <a:tblGrid>
                <a:gridCol w="3848100">
                  <a:extLst>
                    <a:ext uri="{9D8B030D-6E8A-4147-A177-3AD203B41FA5}">
                      <a16:colId xmlns:a16="http://schemas.microsoft.com/office/drawing/2014/main" val="20000"/>
                    </a:ext>
                  </a:extLst>
                </a:gridCol>
                <a:gridCol w="3848100">
                  <a:extLst>
                    <a:ext uri="{9D8B030D-6E8A-4147-A177-3AD203B41FA5}">
                      <a16:colId xmlns:a16="http://schemas.microsoft.com/office/drawing/2014/main" val="20001"/>
                    </a:ext>
                  </a:extLst>
                </a:gridCol>
              </a:tblGrid>
              <a:tr h="2133600">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Aisha (</a:t>
                      </a:r>
                      <a:r>
                        <a:rPr kumimoji="0" lang="ar-SA" sz="1400" b="0"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cs typeface="Times New Roman" pitchFamily="18" charset="0"/>
                        </a:rPr>
                        <a:t>رضي الله عنها</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reported, Allah's Messenger (</a:t>
                      </a:r>
                      <a:r>
                        <a:rPr kumimoji="0" lang="ar-SA" sz="1400" b="0"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cs typeface="Times New Roman" pitchFamily="18" charset="0"/>
                        </a:rPr>
                        <a:t>صلى الله عليه وسلم</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said: </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There is no day when Allah sets free more servants from Hell</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Arabic)" charset="-78"/>
                        </a:rPr>
                        <a:t> Fire</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 than the Day of </a:t>
                      </a:r>
                      <a:r>
                        <a:rPr kumimoji="0" lang="en-US" sz="14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rPr>
                        <a:t>Arafah</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 He draws near, then praises them to the angels, saying: What do these seek</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[Muslim]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عن</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‏عائشة</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رضي الله عنها</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b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b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‏أن رسول الله ‏ ‏صلى الله عليه وسلم ‏ ‏قال: ‏ ‏</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ما من يوم أكثر من أن يعتق الله فيه عبدا من النار من يوم ‏‏ عرفة ‏ ‏وإنه ‏ ‏ليدنو ثم ‏ ‏يباهي بهم الملائكة فيقول</a:t>
                      </a:r>
                      <a:r>
                        <a:rPr kumimoji="0" lang="ar-SY"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 ما أراد هؤلاء</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a:t>
                      </a:r>
                      <a:endPar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مسلم )</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74888">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Arabic)" charset="-78"/>
                        </a:rPr>
                        <a:t>Abdullah </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ar-SA" sz="1400" b="0"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cs typeface="Times New Roman" pitchFamily="18" charset="0"/>
                        </a:rPr>
                        <a:t>رضي الله عنه</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Arabic)" charset="-78"/>
                        </a:rPr>
                        <a:t> reported that the Prophet (</a:t>
                      </a:r>
                      <a:r>
                        <a:rPr kumimoji="0" lang="ar-SA" sz="1400" b="0"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cs typeface="Times New Roman" pitchFamily="18" charset="0"/>
                        </a:rPr>
                        <a:t>صلى الله عليه وسلم</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Arabic)" charset="-78"/>
                        </a:rPr>
                        <a:t>) said: </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Arabic)" charset="-78"/>
                        </a:rPr>
                        <a:t>Alternate between Hajj and </a:t>
                      </a:r>
                      <a:r>
                        <a:rPr kumimoji="0" lang="en-US" sz="14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cs typeface="Times New Roman (Arabic)" charset="-78"/>
                        </a:rPr>
                        <a:t>Umrah</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Arabic)" charset="-78"/>
                        </a:rPr>
                        <a:t>, for these two remove poverty and obliterate sins just as the blacksmith's bellows removes all impurities from metals like iron, gold and silver. The reward for Hajj </a:t>
                      </a:r>
                      <a:r>
                        <a:rPr kumimoji="0" lang="en-US" sz="14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cs typeface="Times New Roman (Arabic)" charset="-78"/>
                        </a:rPr>
                        <a:t>Mabrur</a:t>
                      </a: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imes New Roman (Arabic)" charset="-78"/>
                        </a:rPr>
                        <a:t> is nothing short of Paradise</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Nasaee</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and </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Tirmidhee</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rgbClr val="FFFFCC"/>
                          </a:solidFill>
                          <a:effectLst>
                            <a:outerShdw blurRad="38100" dist="38100" dir="2700000" algn="tl">
                              <a:srgbClr val="000000">
                                <a:alpha val="43137"/>
                              </a:srgbClr>
                            </a:outerShdw>
                          </a:effectLst>
                          <a:latin typeface="Simplified Arabic" pitchFamily="2" charset="-78"/>
                          <a:cs typeface="Traditional Arabic" pitchFamily="2" charset="-78"/>
                        </a:rPr>
                        <a:t>‏عَنْ ‏ ‏عَبْدِ اللهِ</a:t>
                      </a:r>
                      <a:r>
                        <a:rPr kumimoji="0" lang="ar-SY" sz="2000" b="0" i="0" u="none" strike="noStrike" cap="none" normalizeH="0" baseline="0" dirty="0">
                          <a:ln>
                            <a:noFill/>
                          </a:ln>
                          <a:solidFill>
                            <a:srgbClr val="FFFFCC"/>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رضي الله عنه</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rgbClr val="FFFFCC"/>
                          </a:solidFill>
                          <a:effectLst>
                            <a:outerShdw blurRad="38100" dist="38100" dir="2700000" algn="tl">
                              <a:srgbClr val="000000">
                                <a:alpha val="43137"/>
                              </a:srgbClr>
                            </a:outerShdw>
                          </a:effectLst>
                          <a:latin typeface="Simplified Arabic" pitchFamily="2" charset="-78"/>
                          <a:cs typeface="Traditional Arabic" pitchFamily="2" charset="-78"/>
                        </a:rPr>
                        <a:t>‏قَالَ:‏ </a:t>
                      </a:r>
                      <a:br>
                        <a:rPr kumimoji="0" lang="en-US" sz="2000" b="0" i="0" u="none" strike="noStrike" cap="none" normalizeH="0" baseline="0" dirty="0">
                          <a:ln>
                            <a:noFill/>
                          </a:ln>
                          <a:solidFill>
                            <a:srgbClr val="FFFFCC"/>
                          </a:solidFill>
                          <a:effectLst>
                            <a:outerShdw blurRad="38100" dist="38100" dir="2700000" algn="tl">
                              <a:srgbClr val="000000">
                                <a:alpha val="43137"/>
                              </a:srgbClr>
                            </a:outerShdw>
                          </a:effectLst>
                          <a:latin typeface="Simplified Arabic" pitchFamily="2" charset="-78"/>
                          <a:cs typeface="Traditional Arabic" pitchFamily="2" charset="-78"/>
                        </a:rPr>
                      </a:br>
                      <a:r>
                        <a:rPr kumimoji="0" lang="ar-SA" sz="2000" b="0" i="0" u="none" strike="noStrike" cap="none" normalizeH="0" baseline="0" dirty="0">
                          <a:ln>
                            <a:noFill/>
                          </a:ln>
                          <a:solidFill>
                            <a:srgbClr val="FFFFCC"/>
                          </a:solidFill>
                          <a:effectLst>
                            <a:outerShdw blurRad="38100" dist="38100" dir="2700000" algn="tl">
                              <a:srgbClr val="000000">
                                <a:alpha val="43137"/>
                              </a:srgbClr>
                            </a:outerShdw>
                          </a:effectLst>
                          <a:latin typeface="Simplified Arabic" pitchFamily="2" charset="-78"/>
                          <a:cs typeface="Traditional Arabic" pitchFamily="2" charset="-78"/>
                        </a:rPr>
                        <a:t>‏قَالَ رَسُولُ اللهِ ‏ ‏صَلى اللهُ عَليْهِ وَسَلمَ: ‏ </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‏تَابِعُوا بَيْنَ الْحَجِّ وَالْعُمْرَةِ فَإِنهُمَا يَنفِيَان الفقرَ وَالذنوبَ كمَا يَنفِي ‏ ‏الْكِيرُ ‏ ‏خَبَثَ ‏ ‏الحَدِيدِ وَالذهَبِ وَالفِضَّةِ وَليْسَ لِلْحَجِّ المَبْرُور ثَوَابٌ دُونَ الْجَنةِ</a:t>
                      </a:r>
                      <a:r>
                        <a:rPr kumimoji="0" lang="ar-SA" sz="2000" b="0" i="0" u="none" strike="noStrike" cap="none" normalizeH="0" baseline="0" dirty="0">
                          <a:ln>
                            <a:noFill/>
                          </a:ln>
                          <a:solidFill>
                            <a:srgbClr val="FFFFCC"/>
                          </a:solidFill>
                          <a:effectLst>
                            <a:outerShdw blurRad="38100" dist="38100" dir="2700000" algn="tl">
                              <a:srgbClr val="000000">
                                <a:alpha val="43137"/>
                              </a:srgbClr>
                            </a:outerShdw>
                          </a:effectLst>
                          <a:latin typeface="Simplified Arabic" pitchFamily="2" charset="-78"/>
                          <a:cs typeface="Traditional Arabic" pitchFamily="2" charset="-78"/>
                        </a:rPr>
                        <a:t>. </a:t>
                      </a:r>
                      <a:endParaRPr kumimoji="0" lang="ar-EG" sz="2000" b="0" i="0" u="none" strike="noStrike" cap="none" normalizeH="0" baseline="0" dirty="0">
                        <a:ln>
                          <a:noFill/>
                        </a:ln>
                        <a:solidFill>
                          <a:srgbClr val="FFFFCC"/>
                        </a:solidFill>
                        <a:effectLst>
                          <a:outerShdw blurRad="38100" dist="38100" dir="2700000" algn="tl">
                            <a:srgbClr val="000000">
                              <a:alpha val="43137"/>
                            </a:srgbClr>
                          </a:outerShdw>
                        </a:effectLst>
                        <a:latin typeface="Simplified Arabic" pitchFamily="2" charset="-78"/>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EG" sz="2000" b="0" i="0" u="none" strike="noStrike" cap="none" normalizeH="0" baseline="0" dirty="0">
                          <a:ln>
                            <a:noFill/>
                          </a:ln>
                          <a:solidFill>
                            <a:srgbClr val="FFFFCC"/>
                          </a:solidFill>
                          <a:effectLst>
                            <a:outerShdw blurRad="38100" dist="38100" dir="2700000" algn="tl">
                              <a:srgbClr val="000000">
                                <a:alpha val="43137"/>
                              </a:srgbClr>
                            </a:outerShdw>
                          </a:effectLst>
                          <a:latin typeface="Simplified Arabic" pitchFamily="2" charset="-78"/>
                          <a:cs typeface="Traditional Arabic" pitchFamily="2" charset="-78"/>
                        </a:rPr>
                        <a:t>( النسائي والترمذي )</a:t>
                      </a:r>
                      <a:endParaRPr kumimoji="0" lang="en-US" sz="2000" b="0" i="0" u="none" strike="noStrike" cap="none" normalizeH="0" baseline="0" dirty="0">
                        <a:ln>
                          <a:noFill/>
                        </a:ln>
                        <a:solidFill>
                          <a:srgbClr val="FFFFCC"/>
                        </a:solidFill>
                        <a:effectLst>
                          <a:outerShdw blurRad="38100" dist="38100" dir="2700000" algn="tl">
                            <a:srgbClr val="000000">
                              <a:alpha val="43137"/>
                            </a:srgbClr>
                          </a:outerShdw>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5111"/>
                                        </p:tgtEl>
                                        <p:attrNameLst>
                                          <p:attrName>style.visibility</p:attrName>
                                        </p:attrNameLst>
                                      </p:cBhvr>
                                      <p:to>
                                        <p:strVal val="visible"/>
                                      </p:to>
                                    </p:set>
                                    <p:anim calcmode="lin" valueType="num">
                                      <p:cBhvr>
                                        <p:cTn id="7" dur="500" fill="hold"/>
                                        <p:tgtEl>
                                          <p:spTgt spid="215111"/>
                                        </p:tgtEl>
                                        <p:attrNameLst>
                                          <p:attrName>ppt_w</p:attrName>
                                        </p:attrNameLst>
                                      </p:cBhvr>
                                      <p:tavLst>
                                        <p:tav tm="0">
                                          <p:val>
                                            <p:fltVal val="0"/>
                                          </p:val>
                                        </p:tav>
                                        <p:tav tm="100000">
                                          <p:val>
                                            <p:strVal val="#ppt_w"/>
                                          </p:val>
                                        </p:tav>
                                      </p:tavLst>
                                    </p:anim>
                                    <p:anim calcmode="lin" valueType="num">
                                      <p:cBhvr>
                                        <p:cTn id="8" dur="500" fill="hold"/>
                                        <p:tgtEl>
                                          <p:spTgt spid="2151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6"/>
          <p:cNvSpPr>
            <a:spLocks noGrp="1"/>
          </p:cNvSpPr>
          <p:nvPr>
            <p:ph type="sldNum" sz="quarter" idx="12"/>
          </p:nvPr>
        </p:nvSpPr>
        <p:spPr>
          <a:noFill/>
        </p:spPr>
        <p:txBody>
          <a:bodyPr/>
          <a:lstStyle/>
          <a:p>
            <a:fld id="{FE4C3DF2-276F-4313-8611-9D38164F7A5B}" type="slidenum">
              <a:rPr lang="en-US"/>
              <a:pPr/>
              <a:t>50</a:t>
            </a:fld>
            <a:endParaRPr lang="en-US"/>
          </a:p>
        </p:txBody>
      </p:sp>
      <p:pic>
        <p:nvPicPr>
          <p:cNvPr id="77827" name="Picture 32" descr="ATT773115"/>
          <p:cNvPicPr>
            <a:picLocks noGrp="1" noChangeAspect="1" noChangeArrowheads="1"/>
          </p:cNvPicPr>
          <p:nvPr>
            <p:ph type="clipArt" sz="half" idx="1"/>
          </p:nvPr>
        </p:nvPicPr>
        <p:blipFill>
          <a:blip r:embed="rId3" cstate="print">
            <a:lum bright="-6000" contrast="-18000"/>
          </a:blip>
          <a:srcRect/>
          <a:stretch>
            <a:fillRect/>
          </a:stretch>
        </p:blipFill>
        <p:spPr>
          <a:xfrm>
            <a:off x="458788" y="595313"/>
            <a:ext cx="8223250" cy="6167437"/>
          </a:xfrm>
          <a:noFill/>
        </p:spPr>
      </p:pic>
      <p:sp>
        <p:nvSpPr>
          <p:cNvPr id="376834" name="Rectangle 2"/>
          <p:cNvSpPr>
            <a:spLocks noGrp="1" noChangeArrowheads="1"/>
          </p:cNvSpPr>
          <p:nvPr>
            <p:ph type="title"/>
          </p:nvPr>
        </p:nvSpPr>
        <p:spPr>
          <a:xfrm>
            <a:off x="685800" y="0"/>
            <a:ext cx="7772400" cy="519113"/>
          </a:xfrm>
        </p:spPr>
        <p:txBody>
          <a:bodyPr/>
          <a:lstStyle/>
          <a:p>
            <a:pPr eaLnBrk="1" hangingPunct="1">
              <a:defRPr/>
            </a:pPr>
            <a:r>
              <a:rPr lang="en-US" sz="4000"/>
              <a:t>Can you name it?</a:t>
            </a:r>
          </a:p>
        </p:txBody>
      </p:sp>
      <p:sp>
        <p:nvSpPr>
          <p:cNvPr id="376844" name="Line 12"/>
          <p:cNvSpPr>
            <a:spLocks noChangeShapeType="1"/>
          </p:cNvSpPr>
          <p:nvPr/>
        </p:nvSpPr>
        <p:spPr bwMode="auto">
          <a:xfrm flipV="1">
            <a:off x="3930650" y="4521200"/>
            <a:ext cx="582613" cy="1022350"/>
          </a:xfrm>
          <a:prstGeom prst="line">
            <a:avLst/>
          </a:prstGeom>
          <a:noFill/>
          <a:ln w="47625">
            <a:solidFill>
              <a:schemeClr val="hlink"/>
            </a:solidFill>
            <a:round/>
            <a:headEnd/>
            <a:tailEnd type="stealth" w="med" len="med"/>
          </a:ln>
        </p:spPr>
        <p:txBody>
          <a:bodyPr>
            <a:spAutoFit/>
          </a:bodyPr>
          <a:lstStyle/>
          <a:p>
            <a:endParaRPr lang="en-US"/>
          </a:p>
        </p:txBody>
      </p:sp>
      <p:sp>
        <p:nvSpPr>
          <p:cNvPr id="376845" name="Line 13"/>
          <p:cNvSpPr>
            <a:spLocks noChangeShapeType="1"/>
          </p:cNvSpPr>
          <p:nvPr/>
        </p:nvSpPr>
        <p:spPr bwMode="auto">
          <a:xfrm>
            <a:off x="1905000" y="1989138"/>
            <a:ext cx="1376363" cy="952500"/>
          </a:xfrm>
          <a:prstGeom prst="line">
            <a:avLst/>
          </a:prstGeom>
          <a:noFill/>
          <a:ln w="47625">
            <a:solidFill>
              <a:schemeClr val="accent1"/>
            </a:solidFill>
            <a:round/>
            <a:headEnd/>
            <a:tailEnd type="stealth" w="med" len="med"/>
          </a:ln>
        </p:spPr>
        <p:txBody>
          <a:bodyPr>
            <a:spAutoFit/>
          </a:bodyPr>
          <a:lstStyle/>
          <a:p>
            <a:endParaRPr lang="en-US"/>
          </a:p>
        </p:txBody>
      </p:sp>
      <p:sp>
        <p:nvSpPr>
          <p:cNvPr id="376847" name="Line 15"/>
          <p:cNvSpPr>
            <a:spLocks noChangeShapeType="1"/>
          </p:cNvSpPr>
          <p:nvPr/>
        </p:nvSpPr>
        <p:spPr bwMode="auto">
          <a:xfrm flipH="1">
            <a:off x="6859588" y="1701800"/>
            <a:ext cx="390525" cy="644525"/>
          </a:xfrm>
          <a:prstGeom prst="line">
            <a:avLst/>
          </a:prstGeom>
          <a:noFill/>
          <a:ln w="47625">
            <a:solidFill>
              <a:schemeClr val="accent1"/>
            </a:solidFill>
            <a:round/>
            <a:headEnd/>
            <a:tailEnd type="stealth" w="med" len="med"/>
          </a:ln>
        </p:spPr>
        <p:txBody>
          <a:bodyPr>
            <a:spAutoFit/>
          </a:bodyPr>
          <a:lstStyle/>
          <a:p>
            <a:endParaRPr lang="en-US"/>
          </a:p>
        </p:txBody>
      </p:sp>
      <p:sp>
        <p:nvSpPr>
          <p:cNvPr id="376848" name="Line 16"/>
          <p:cNvSpPr>
            <a:spLocks noChangeShapeType="1"/>
          </p:cNvSpPr>
          <p:nvPr/>
        </p:nvSpPr>
        <p:spPr bwMode="auto">
          <a:xfrm>
            <a:off x="1843088" y="3505200"/>
            <a:ext cx="1562100" cy="0"/>
          </a:xfrm>
          <a:prstGeom prst="line">
            <a:avLst/>
          </a:prstGeom>
          <a:noFill/>
          <a:ln w="47625">
            <a:solidFill>
              <a:schemeClr val="hlink"/>
            </a:solidFill>
            <a:round/>
            <a:headEnd/>
            <a:tailEnd type="stealth" w="med" len="med"/>
          </a:ln>
        </p:spPr>
        <p:txBody>
          <a:bodyPr>
            <a:spAutoFit/>
          </a:bodyPr>
          <a:lstStyle/>
          <a:p>
            <a:endParaRPr lang="en-US"/>
          </a:p>
        </p:txBody>
      </p:sp>
      <p:sp>
        <p:nvSpPr>
          <p:cNvPr id="376866" name="Line 34"/>
          <p:cNvSpPr>
            <a:spLocks noChangeShapeType="1"/>
          </p:cNvSpPr>
          <p:nvPr/>
        </p:nvSpPr>
        <p:spPr bwMode="auto">
          <a:xfrm flipH="1" flipV="1">
            <a:off x="5851525" y="3859213"/>
            <a:ext cx="1047750" cy="849312"/>
          </a:xfrm>
          <a:prstGeom prst="line">
            <a:avLst/>
          </a:prstGeom>
          <a:noFill/>
          <a:ln w="47625">
            <a:solidFill>
              <a:schemeClr val="hlink"/>
            </a:solidFill>
            <a:round/>
            <a:headEnd/>
            <a:tailEnd type="stealth" w="med" len="med"/>
          </a:ln>
        </p:spPr>
        <p:txBody>
          <a:bodyPr tIns="18288" bIns="18288"/>
          <a:lstStyle/>
          <a:p>
            <a:endParaRPr lang="en-US"/>
          </a:p>
        </p:txBody>
      </p:sp>
      <p:sp>
        <p:nvSpPr>
          <p:cNvPr id="376868" name="Text Box 36"/>
          <p:cNvSpPr txBox="1">
            <a:spLocks noChangeArrowheads="1"/>
          </p:cNvSpPr>
          <p:nvPr/>
        </p:nvSpPr>
        <p:spPr bwMode="auto">
          <a:xfrm>
            <a:off x="6880225" y="4508500"/>
            <a:ext cx="277813" cy="420688"/>
          </a:xfrm>
          <a:prstGeom prst="rect">
            <a:avLst/>
          </a:prstGeom>
          <a:solidFill>
            <a:srgbClr val="800000"/>
          </a:solidFill>
          <a:ln w="9525">
            <a:noFill/>
            <a:miter lim="800000"/>
            <a:headEnd/>
            <a:tailEnd/>
          </a:ln>
          <a:effectLst/>
        </p:spPr>
        <p:txBody>
          <a:bodyPr wrap="none" lIns="45720" rIns="45720" anchor="ctr" anchorCtr="1">
            <a:spAutoFit/>
          </a:bodyPr>
          <a:lstStyle/>
          <a:p>
            <a:pPr algn="l">
              <a:lnSpc>
                <a:spcPct val="90000"/>
              </a:lnSpc>
              <a:buClr>
                <a:schemeClr val="accent2"/>
              </a:buClr>
              <a:buSzPct val="80000"/>
              <a:buFont typeface="Wingdings" pitchFamily="2" charset="2"/>
              <a:buNone/>
              <a:defRPr/>
            </a:pPr>
            <a:r>
              <a:rPr lang="en-US" sz="2400" b="0">
                <a:solidFill>
                  <a:schemeClr val="folHlink"/>
                </a:solidFill>
                <a:effectLst>
                  <a:outerShdw blurRad="38100" dist="38100" dir="2700000" algn="tl">
                    <a:srgbClr val="000000"/>
                  </a:outerShdw>
                </a:effectLst>
                <a:latin typeface="Arial Black" pitchFamily="34" charset="0"/>
              </a:rPr>
              <a:t>?</a:t>
            </a:r>
          </a:p>
        </p:txBody>
      </p:sp>
      <p:sp>
        <p:nvSpPr>
          <p:cNvPr id="376872" name="Text Box 40"/>
          <p:cNvSpPr txBox="1">
            <a:spLocks noChangeArrowheads="1"/>
          </p:cNvSpPr>
          <p:nvPr/>
        </p:nvSpPr>
        <p:spPr bwMode="auto">
          <a:xfrm>
            <a:off x="1670050" y="1797050"/>
            <a:ext cx="277813" cy="420688"/>
          </a:xfrm>
          <a:prstGeom prst="rect">
            <a:avLst/>
          </a:prstGeom>
          <a:solidFill>
            <a:schemeClr val="bg1"/>
          </a:solidFill>
          <a:ln w="9525">
            <a:noFill/>
            <a:miter lim="800000"/>
            <a:headEnd/>
            <a:tailEnd/>
          </a:ln>
          <a:effectLst/>
        </p:spPr>
        <p:txBody>
          <a:bodyPr wrap="none" lIns="45720" rIns="45720" anchor="ctr" anchorCtr="1">
            <a:spAutoFit/>
          </a:bodyPr>
          <a:lstStyle/>
          <a:p>
            <a:pPr algn="l">
              <a:lnSpc>
                <a:spcPct val="90000"/>
              </a:lnSpc>
              <a:buClr>
                <a:schemeClr val="accent2"/>
              </a:buClr>
              <a:buSzPct val="80000"/>
              <a:buFont typeface="Wingdings" pitchFamily="2" charset="2"/>
              <a:buNone/>
              <a:defRPr/>
            </a:pPr>
            <a:r>
              <a:rPr lang="en-US" sz="2400" b="0">
                <a:solidFill>
                  <a:schemeClr val="folHlink"/>
                </a:solidFill>
                <a:effectLst>
                  <a:outerShdw blurRad="38100" dist="38100" dir="2700000" algn="tl">
                    <a:srgbClr val="000000"/>
                  </a:outerShdw>
                </a:effectLst>
                <a:latin typeface="Arial Black" pitchFamily="34" charset="0"/>
              </a:rPr>
              <a:t>?</a:t>
            </a:r>
          </a:p>
        </p:txBody>
      </p:sp>
      <p:sp>
        <p:nvSpPr>
          <p:cNvPr id="376873" name="Text Box 41"/>
          <p:cNvSpPr txBox="1">
            <a:spLocks noChangeArrowheads="1"/>
          </p:cNvSpPr>
          <p:nvPr/>
        </p:nvSpPr>
        <p:spPr bwMode="auto">
          <a:xfrm>
            <a:off x="1566863" y="3294063"/>
            <a:ext cx="277812" cy="420687"/>
          </a:xfrm>
          <a:prstGeom prst="rect">
            <a:avLst/>
          </a:prstGeom>
          <a:solidFill>
            <a:srgbClr val="800000"/>
          </a:solidFill>
          <a:ln w="9525">
            <a:noFill/>
            <a:miter lim="800000"/>
            <a:headEnd/>
            <a:tailEnd/>
          </a:ln>
          <a:effectLst/>
        </p:spPr>
        <p:txBody>
          <a:bodyPr wrap="none" lIns="45720" rIns="45720" anchor="ctr" anchorCtr="1">
            <a:spAutoFit/>
          </a:bodyPr>
          <a:lstStyle/>
          <a:p>
            <a:pPr algn="l">
              <a:lnSpc>
                <a:spcPct val="90000"/>
              </a:lnSpc>
              <a:buClr>
                <a:schemeClr val="accent2"/>
              </a:buClr>
              <a:buSzPct val="80000"/>
              <a:buFont typeface="Wingdings" pitchFamily="2" charset="2"/>
              <a:buNone/>
              <a:defRPr/>
            </a:pPr>
            <a:r>
              <a:rPr lang="en-US" sz="2400" b="0">
                <a:solidFill>
                  <a:schemeClr val="folHlink"/>
                </a:solidFill>
                <a:effectLst>
                  <a:outerShdw blurRad="38100" dist="38100" dir="2700000" algn="tl">
                    <a:srgbClr val="000000"/>
                  </a:outerShdw>
                </a:effectLst>
                <a:latin typeface="Arial Black" pitchFamily="34" charset="0"/>
              </a:rPr>
              <a:t>?</a:t>
            </a:r>
          </a:p>
        </p:txBody>
      </p:sp>
      <p:sp>
        <p:nvSpPr>
          <p:cNvPr id="376874" name="Text Box 42"/>
          <p:cNvSpPr txBox="1">
            <a:spLocks noChangeArrowheads="1"/>
          </p:cNvSpPr>
          <p:nvPr/>
        </p:nvSpPr>
        <p:spPr bwMode="auto">
          <a:xfrm>
            <a:off x="3702050" y="5468938"/>
            <a:ext cx="277813" cy="420687"/>
          </a:xfrm>
          <a:prstGeom prst="rect">
            <a:avLst/>
          </a:prstGeom>
          <a:solidFill>
            <a:srgbClr val="800000"/>
          </a:solidFill>
          <a:ln w="9525">
            <a:noFill/>
            <a:miter lim="800000"/>
            <a:headEnd/>
            <a:tailEnd/>
          </a:ln>
          <a:effectLst/>
        </p:spPr>
        <p:txBody>
          <a:bodyPr wrap="none" lIns="45720" rIns="45720" anchor="ctr" anchorCtr="1">
            <a:spAutoFit/>
          </a:bodyPr>
          <a:lstStyle/>
          <a:p>
            <a:pPr algn="l">
              <a:lnSpc>
                <a:spcPct val="90000"/>
              </a:lnSpc>
              <a:buClr>
                <a:schemeClr val="accent2"/>
              </a:buClr>
              <a:buSzPct val="80000"/>
              <a:buFont typeface="Wingdings" pitchFamily="2" charset="2"/>
              <a:buNone/>
              <a:defRPr/>
            </a:pPr>
            <a:r>
              <a:rPr lang="en-US" sz="2400" b="0">
                <a:solidFill>
                  <a:schemeClr val="folHlink"/>
                </a:solidFill>
                <a:effectLst>
                  <a:outerShdw blurRad="38100" dist="38100" dir="2700000" algn="tl">
                    <a:srgbClr val="000000"/>
                  </a:outerShdw>
                </a:effectLst>
                <a:latin typeface="Arial Black" pitchFamily="34" charset="0"/>
              </a:rPr>
              <a:t>?</a:t>
            </a:r>
          </a:p>
        </p:txBody>
      </p:sp>
      <p:sp>
        <p:nvSpPr>
          <p:cNvPr id="376875" name="Text Box 43"/>
          <p:cNvSpPr txBox="1">
            <a:spLocks noChangeArrowheads="1"/>
          </p:cNvSpPr>
          <p:nvPr/>
        </p:nvSpPr>
        <p:spPr bwMode="auto">
          <a:xfrm>
            <a:off x="7224713" y="1325563"/>
            <a:ext cx="277812" cy="420687"/>
          </a:xfrm>
          <a:prstGeom prst="rect">
            <a:avLst/>
          </a:prstGeom>
          <a:solidFill>
            <a:schemeClr val="bg1"/>
          </a:solidFill>
          <a:ln w="9525">
            <a:noFill/>
            <a:miter lim="800000"/>
            <a:headEnd/>
            <a:tailEnd/>
          </a:ln>
          <a:effectLst/>
        </p:spPr>
        <p:txBody>
          <a:bodyPr wrap="none" lIns="45720" rIns="45720" anchor="ctr" anchorCtr="1">
            <a:spAutoFit/>
          </a:bodyPr>
          <a:lstStyle/>
          <a:p>
            <a:pPr algn="l">
              <a:lnSpc>
                <a:spcPct val="90000"/>
              </a:lnSpc>
              <a:buClr>
                <a:schemeClr val="accent2"/>
              </a:buClr>
              <a:buSzPct val="80000"/>
              <a:buFont typeface="Wingdings" pitchFamily="2" charset="2"/>
              <a:buNone/>
              <a:defRPr/>
            </a:pPr>
            <a:r>
              <a:rPr lang="en-US" sz="2400" b="0">
                <a:solidFill>
                  <a:schemeClr val="folHlink"/>
                </a:solidFill>
                <a:effectLst>
                  <a:outerShdw blurRad="38100" dist="38100" dir="2700000" algn="tl">
                    <a:srgbClr val="000000"/>
                  </a:outerShdw>
                </a:effectLst>
                <a:latin typeface="Arial Black" pitchFamily="34" charset="0"/>
              </a:rPr>
              <a:t>?</a:t>
            </a:r>
          </a:p>
        </p:txBody>
      </p:sp>
      <p:sp>
        <p:nvSpPr>
          <p:cNvPr id="376876" name="Text Box 44"/>
          <p:cNvSpPr txBox="1">
            <a:spLocks noChangeArrowheads="1"/>
          </p:cNvSpPr>
          <p:nvPr/>
        </p:nvSpPr>
        <p:spPr bwMode="auto">
          <a:xfrm>
            <a:off x="3363913" y="5491163"/>
            <a:ext cx="1208087" cy="258762"/>
          </a:xfrm>
          <a:prstGeom prst="rect">
            <a:avLst/>
          </a:prstGeom>
          <a:solidFill>
            <a:srgbClr val="800000"/>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a:solidFill>
                  <a:schemeClr val="folHlink"/>
                </a:solidFill>
                <a:latin typeface="Arial Narrow" pitchFamily="34" charset="0"/>
              </a:rPr>
              <a:t>Yamani Corner</a:t>
            </a:r>
          </a:p>
        </p:txBody>
      </p:sp>
      <p:sp>
        <p:nvSpPr>
          <p:cNvPr id="376877" name="Text Box 45"/>
          <p:cNvSpPr txBox="1">
            <a:spLocks noChangeArrowheads="1"/>
          </p:cNvSpPr>
          <p:nvPr/>
        </p:nvSpPr>
        <p:spPr bwMode="auto">
          <a:xfrm>
            <a:off x="730250" y="3367088"/>
            <a:ext cx="1116013" cy="258762"/>
          </a:xfrm>
          <a:prstGeom prst="rect">
            <a:avLst/>
          </a:prstGeom>
          <a:solidFill>
            <a:srgbClr val="800000"/>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a:solidFill>
                  <a:schemeClr val="folHlink"/>
                </a:solidFill>
                <a:latin typeface="Arial Narrow" pitchFamily="34" charset="0"/>
              </a:rPr>
              <a:t>Shami Corner</a:t>
            </a:r>
          </a:p>
        </p:txBody>
      </p:sp>
      <p:sp>
        <p:nvSpPr>
          <p:cNvPr id="376878" name="Text Box 46"/>
          <p:cNvSpPr txBox="1">
            <a:spLocks noChangeArrowheads="1"/>
          </p:cNvSpPr>
          <p:nvPr/>
        </p:nvSpPr>
        <p:spPr bwMode="auto">
          <a:xfrm>
            <a:off x="950913" y="1870075"/>
            <a:ext cx="1092607" cy="258532"/>
          </a:xfrm>
          <a:prstGeom prst="rect">
            <a:avLst/>
          </a:prstGeom>
          <a:solidFill>
            <a:schemeClr val="bg1"/>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dirty="0" err="1">
                <a:solidFill>
                  <a:schemeClr val="folHlink"/>
                </a:solidFill>
                <a:latin typeface="Arial Narrow" pitchFamily="34" charset="0"/>
              </a:rPr>
              <a:t>Hijr</a:t>
            </a:r>
            <a:r>
              <a:rPr lang="en-US" sz="1600" b="0" dirty="0">
                <a:solidFill>
                  <a:schemeClr val="folHlink"/>
                </a:solidFill>
                <a:latin typeface="Arial Narrow" pitchFamily="34" charset="0"/>
              </a:rPr>
              <a:t> al-</a:t>
            </a:r>
            <a:r>
              <a:rPr lang="en-US" sz="1600" b="0" dirty="0" err="1">
                <a:solidFill>
                  <a:schemeClr val="folHlink"/>
                </a:solidFill>
                <a:latin typeface="Arial Narrow" pitchFamily="34" charset="0"/>
              </a:rPr>
              <a:t>Ka'bah</a:t>
            </a:r>
            <a:endParaRPr lang="en-US" sz="1600" b="0" dirty="0">
              <a:solidFill>
                <a:schemeClr val="folHlink"/>
              </a:solidFill>
              <a:latin typeface="Arial Narrow" pitchFamily="34" charset="0"/>
            </a:endParaRPr>
          </a:p>
        </p:txBody>
      </p:sp>
      <p:sp>
        <p:nvSpPr>
          <p:cNvPr id="376880" name="Text Box 48"/>
          <p:cNvSpPr txBox="1">
            <a:spLocks noChangeArrowheads="1"/>
          </p:cNvSpPr>
          <p:nvPr/>
        </p:nvSpPr>
        <p:spPr bwMode="auto">
          <a:xfrm>
            <a:off x="7126288" y="1465263"/>
            <a:ext cx="1390650" cy="258762"/>
          </a:xfrm>
          <a:prstGeom prst="rect">
            <a:avLst/>
          </a:prstGeom>
          <a:solidFill>
            <a:schemeClr val="bg1"/>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a:solidFill>
                  <a:schemeClr val="folHlink"/>
                </a:solidFill>
                <a:latin typeface="Arial Narrow" pitchFamily="34" charset="0"/>
              </a:rPr>
              <a:t>Maqam Ibraheem</a:t>
            </a:r>
          </a:p>
        </p:txBody>
      </p:sp>
      <p:sp>
        <p:nvSpPr>
          <p:cNvPr id="376867" name="Text Box 35"/>
          <p:cNvSpPr txBox="1">
            <a:spLocks noChangeArrowheads="1"/>
          </p:cNvSpPr>
          <p:nvPr/>
        </p:nvSpPr>
        <p:spPr bwMode="auto">
          <a:xfrm>
            <a:off x="6891338" y="4586288"/>
            <a:ext cx="1533525" cy="258762"/>
          </a:xfrm>
          <a:prstGeom prst="rect">
            <a:avLst/>
          </a:prstGeom>
          <a:solidFill>
            <a:srgbClr val="800000"/>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a:solidFill>
                  <a:schemeClr val="folHlink"/>
                </a:solidFill>
                <a:latin typeface="Arial Narrow" pitchFamily="34" charset="0"/>
              </a:rPr>
              <a:t>Black Stone Corner</a:t>
            </a:r>
          </a:p>
        </p:txBody>
      </p:sp>
      <p:sp>
        <p:nvSpPr>
          <p:cNvPr id="376881" name="Text Box 49"/>
          <p:cNvSpPr txBox="1">
            <a:spLocks noChangeArrowheads="1"/>
          </p:cNvSpPr>
          <p:nvPr/>
        </p:nvSpPr>
        <p:spPr bwMode="auto">
          <a:xfrm rot="658373">
            <a:off x="6745288" y="3406775"/>
            <a:ext cx="1079500" cy="258763"/>
          </a:xfrm>
          <a:prstGeom prst="rect">
            <a:avLst/>
          </a:prstGeom>
          <a:solidFill>
            <a:srgbClr val="003300"/>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a:solidFill>
                  <a:schemeClr val="folHlink"/>
                </a:solidFill>
                <a:latin typeface="Arial Narrow" pitchFamily="34" charset="0"/>
              </a:rPr>
              <a:t>Direction to </a:t>
            </a:r>
            <a:r>
              <a:rPr lang="en-US" sz="1600">
                <a:solidFill>
                  <a:schemeClr val="folHlink"/>
                </a:solidFill>
                <a:latin typeface="Arial Narrow" pitchFamily="34" charset="0"/>
              </a:rPr>
              <a:t>?</a:t>
            </a:r>
          </a:p>
        </p:txBody>
      </p:sp>
      <p:sp>
        <p:nvSpPr>
          <p:cNvPr id="376882" name="Text Box 50"/>
          <p:cNvSpPr txBox="1">
            <a:spLocks noChangeArrowheads="1"/>
          </p:cNvSpPr>
          <p:nvPr/>
        </p:nvSpPr>
        <p:spPr bwMode="auto">
          <a:xfrm rot="658915">
            <a:off x="6865938" y="3436938"/>
            <a:ext cx="949325" cy="258762"/>
          </a:xfrm>
          <a:prstGeom prst="rect">
            <a:avLst/>
          </a:prstGeom>
          <a:solidFill>
            <a:srgbClr val="003300"/>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a:solidFill>
                  <a:schemeClr val="folHlink"/>
                </a:solidFill>
                <a:latin typeface="Arial Narrow" pitchFamily="34" charset="0"/>
              </a:rPr>
              <a:t>To the Safa</a:t>
            </a:r>
          </a:p>
        </p:txBody>
      </p:sp>
      <p:sp>
        <p:nvSpPr>
          <p:cNvPr id="376883" name="Text Box 51"/>
          <p:cNvSpPr txBox="1">
            <a:spLocks noChangeArrowheads="1"/>
          </p:cNvSpPr>
          <p:nvPr/>
        </p:nvSpPr>
        <p:spPr bwMode="auto">
          <a:xfrm rot="-1977656">
            <a:off x="6992938" y="2495550"/>
            <a:ext cx="1079500" cy="258763"/>
          </a:xfrm>
          <a:prstGeom prst="rect">
            <a:avLst/>
          </a:prstGeom>
          <a:solidFill>
            <a:srgbClr val="003300"/>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a:solidFill>
                  <a:schemeClr val="folHlink"/>
                </a:solidFill>
                <a:latin typeface="Arial Narrow" pitchFamily="34" charset="0"/>
              </a:rPr>
              <a:t>Direction to </a:t>
            </a:r>
            <a:r>
              <a:rPr lang="en-US" sz="1600">
                <a:solidFill>
                  <a:schemeClr val="folHlink"/>
                </a:solidFill>
                <a:latin typeface="Arial Narrow" pitchFamily="34" charset="0"/>
              </a:rPr>
              <a:t>?</a:t>
            </a:r>
          </a:p>
        </p:txBody>
      </p:sp>
      <p:sp>
        <p:nvSpPr>
          <p:cNvPr id="376884" name="Text Box 52"/>
          <p:cNvSpPr txBox="1">
            <a:spLocks noChangeArrowheads="1"/>
          </p:cNvSpPr>
          <p:nvPr/>
        </p:nvSpPr>
        <p:spPr bwMode="auto">
          <a:xfrm rot="-1976158">
            <a:off x="7035800" y="2509838"/>
            <a:ext cx="977900" cy="258762"/>
          </a:xfrm>
          <a:prstGeom prst="rect">
            <a:avLst/>
          </a:prstGeom>
          <a:solidFill>
            <a:srgbClr val="003300"/>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a:solidFill>
                  <a:schemeClr val="folHlink"/>
                </a:solidFill>
                <a:latin typeface="Arial Narrow" pitchFamily="34" charset="0"/>
              </a:rPr>
              <a:t>To Zamzam</a:t>
            </a:r>
          </a:p>
        </p:txBody>
      </p:sp>
      <p:sp>
        <p:nvSpPr>
          <p:cNvPr id="376885" name="Line 53"/>
          <p:cNvSpPr>
            <a:spLocks noChangeShapeType="1"/>
          </p:cNvSpPr>
          <p:nvPr/>
        </p:nvSpPr>
        <p:spPr bwMode="auto">
          <a:xfrm flipV="1">
            <a:off x="8059738" y="2012950"/>
            <a:ext cx="422275" cy="312738"/>
          </a:xfrm>
          <a:prstGeom prst="line">
            <a:avLst/>
          </a:prstGeom>
          <a:noFill/>
          <a:ln w="82550">
            <a:solidFill>
              <a:schemeClr val="hlink"/>
            </a:solidFill>
            <a:round/>
            <a:headEnd/>
            <a:tailEnd type="stealth" w="med" len="med"/>
          </a:ln>
        </p:spPr>
        <p:txBody>
          <a:bodyPr>
            <a:spAutoFit/>
          </a:bodyPr>
          <a:lstStyle/>
          <a:p>
            <a:endParaRPr lang="en-US"/>
          </a:p>
        </p:txBody>
      </p:sp>
      <p:sp>
        <p:nvSpPr>
          <p:cNvPr id="376886" name="Line 54"/>
          <p:cNvSpPr>
            <a:spLocks noChangeShapeType="1"/>
          </p:cNvSpPr>
          <p:nvPr/>
        </p:nvSpPr>
        <p:spPr bwMode="auto">
          <a:xfrm>
            <a:off x="7939088" y="3663950"/>
            <a:ext cx="420687" cy="120650"/>
          </a:xfrm>
          <a:prstGeom prst="line">
            <a:avLst/>
          </a:prstGeom>
          <a:noFill/>
          <a:ln w="82550">
            <a:solidFill>
              <a:schemeClr val="hlink"/>
            </a:solidFill>
            <a:round/>
            <a:headEnd/>
            <a:tailEnd type="stealth" w="med" len="med"/>
          </a:ln>
        </p:spPr>
        <p:txBody>
          <a:bodyPr>
            <a:spAutoFit/>
          </a:bodyPr>
          <a:lstStyle/>
          <a:p>
            <a:endParaRPr lang="en-US"/>
          </a:p>
        </p:txBody>
      </p:sp>
      <p:grpSp>
        <p:nvGrpSpPr>
          <p:cNvPr id="2" name="Group 56"/>
          <p:cNvGrpSpPr>
            <a:grpSpLocks/>
          </p:cNvGrpSpPr>
          <p:nvPr/>
        </p:nvGrpSpPr>
        <p:grpSpPr bwMode="auto">
          <a:xfrm>
            <a:off x="2879725" y="850900"/>
            <a:ext cx="1755775" cy="407988"/>
            <a:chOff x="1814" y="536"/>
            <a:chExt cx="1106" cy="257"/>
          </a:xfrm>
        </p:grpSpPr>
        <p:sp>
          <p:nvSpPr>
            <p:cNvPr id="77853" name="Line 10"/>
            <p:cNvSpPr>
              <a:spLocks noChangeShapeType="1"/>
            </p:cNvSpPr>
            <p:nvPr/>
          </p:nvSpPr>
          <p:spPr bwMode="auto">
            <a:xfrm>
              <a:off x="2720" y="536"/>
              <a:ext cx="200" cy="257"/>
            </a:xfrm>
            <a:prstGeom prst="line">
              <a:avLst/>
            </a:prstGeom>
            <a:noFill/>
            <a:ln w="47625">
              <a:solidFill>
                <a:schemeClr val="hlink"/>
              </a:solidFill>
              <a:round/>
              <a:headEnd/>
              <a:tailEnd type="stealth" w="med" len="med"/>
            </a:ln>
          </p:spPr>
          <p:txBody>
            <a:bodyPr>
              <a:spAutoFit/>
            </a:bodyPr>
            <a:lstStyle/>
            <a:p>
              <a:endParaRPr lang="en-US"/>
            </a:p>
          </p:txBody>
        </p:sp>
        <p:sp>
          <p:nvSpPr>
            <p:cNvPr id="77854" name="Line 55"/>
            <p:cNvSpPr>
              <a:spLocks noChangeShapeType="1"/>
            </p:cNvSpPr>
            <p:nvPr/>
          </p:nvSpPr>
          <p:spPr bwMode="auto">
            <a:xfrm flipH="1">
              <a:off x="1814" y="538"/>
              <a:ext cx="905" cy="6"/>
            </a:xfrm>
            <a:prstGeom prst="line">
              <a:avLst/>
            </a:prstGeom>
            <a:noFill/>
            <a:ln w="47625">
              <a:solidFill>
                <a:schemeClr val="hlink"/>
              </a:solidFill>
              <a:round/>
              <a:headEnd/>
              <a:tailEnd/>
            </a:ln>
          </p:spPr>
          <p:txBody>
            <a:bodyPr/>
            <a:lstStyle/>
            <a:p>
              <a:endParaRPr lang="en-US"/>
            </a:p>
          </p:txBody>
        </p:sp>
      </p:grpSp>
      <p:sp>
        <p:nvSpPr>
          <p:cNvPr id="376871" name="Text Box 39"/>
          <p:cNvSpPr txBox="1">
            <a:spLocks noChangeArrowheads="1"/>
          </p:cNvSpPr>
          <p:nvPr/>
        </p:nvSpPr>
        <p:spPr bwMode="auto">
          <a:xfrm>
            <a:off x="2619375" y="649288"/>
            <a:ext cx="277813" cy="420687"/>
          </a:xfrm>
          <a:prstGeom prst="rect">
            <a:avLst/>
          </a:prstGeom>
          <a:solidFill>
            <a:srgbClr val="800000"/>
          </a:solidFill>
          <a:ln w="9525">
            <a:noFill/>
            <a:miter lim="800000"/>
            <a:headEnd/>
            <a:tailEnd/>
          </a:ln>
          <a:effectLst/>
        </p:spPr>
        <p:txBody>
          <a:bodyPr wrap="none" lIns="45720" rIns="45720" anchor="ctr" anchorCtr="1">
            <a:spAutoFit/>
          </a:bodyPr>
          <a:lstStyle/>
          <a:p>
            <a:pPr algn="l">
              <a:lnSpc>
                <a:spcPct val="90000"/>
              </a:lnSpc>
              <a:buClr>
                <a:schemeClr val="accent2"/>
              </a:buClr>
              <a:buSzPct val="80000"/>
              <a:buFont typeface="Wingdings" pitchFamily="2" charset="2"/>
              <a:buNone/>
              <a:defRPr/>
            </a:pPr>
            <a:r>
              <a:rPr lang="en-US" sz="2400" b="0">
                <a:solidFill>
                  <a:schemeClr val="folHlink"/>
                </a:solidFill>
                <a:effectLst>
                  <a:outerShdw blurRad="38100" dist="38100" dir="2700000" algn="tl">
                    <a:srgbClr val="000000"/>
                  </a:outerShdw>
                </a:effectLst>
                <a:latin typeface="Arial Black" pitchFamily="34" charset="0"/>
              </a:rPr>
              <a:t>?</a:t>
            </a:r>
          </a:p>
        </p:txBody>
      </p:sp>
      <p:sp>
        <p:nvSpPr>
          <p:cNvPr id="376879" name="Text Box 47"/>
          <p:cNvSpPr txBox="1">
            <a:spLocks noChangeArrowheads="1"/>
          </p:cNvSpPr>
          <p:nvPr/>
        </p:nvSpPr>
        <p:spPr bwMode="auto">
          <a:xfrm>
            <a:off x="1919288" y="736600"/>
            <a:ext cx="968375" cy="258763"/>
          </a:xfrm>
          <a:prstGeom prst="rect">
            <a:avLst/>
          </a:prstGeom>
          <a:solidFill>
            <a:srgbClr val="800000"/>
          </a:solidFill>
          <a:ln w="9525">
            <a:noFill/>
            <a:miter lim="800000"/>
            <a:headEnd/>
            <a:tailEnd/>
          </a:ln>
        </p:spPr>
        <p:txBody>
          <a:bodyPr wrap="none" lIns="45720" tIns="18288" rIns="45720" bIns="18288" anchor="ctr" anchorCtr="1">
            <a:spAutoFit/>
          </a:bodyPr>
          <a:lstStyle/>
          <a:p>
            <a:pPr algn="l">
              <a:lnSpc>
                <a:spcPct val="90000"/>
              </a:lnSpc>
              <a:buClr>
                <a:schemeClr val="accent2"/>
              </a:buClr>
              <a:buSzPct val="80000"/>
              <a:buFont typeface="Wingdings" pitchFamily="2" charset="2"/>
              <a:buNone/>
            </a:pPr>
            <a:r>
              <a:rPr lang="en-US" sz="1600" b="0">
                <a:solidFill>
                  <a:schemeClr val="folHlink"/>
                </a:solidFill>
                <a:latin typeface="Arial Narrow" pitchFamily="34" charset="0"/>
              </a:rPr>
              <a:t>Iraqi Corner</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76847"/>
                                        </p:tgtEl>
                                        <p:attrNameLst>
                                          <p:attrName>style.visibility</p:attrName>
                                        </p:attrNameLst>
                                      </p:cBhvr>
                                      <p:to>
                                        <p:strVal val="visible"/>
                                      </p:to>
                                    </p:set>
                                    <p:anim calcmode="lin" valueType="num">
                                      <p:cBhvr additive="base">
                                        <p:cTn id="7" dur="500" fill="hold"/>
                                        <p:tgtEl>
                                          <p:spTgt spid="376847"/>
                                        </p:tgtEl>
                                        <p:attrNameLst>
                                          <p:attrName>ppt_x</p:attrName>
                                        </p:attrNameLst>
                                      </p:cBhvr>
                                      <p:tavLst>
                                        <p:tav tm="0">
                                          <p:val>
                                            <p:strVal val="1+#ppt_w/2"/>
                                          </p:val>
                                        </p:tav>
                                        <p:tav tm="100000">
                                          <p:val>
                                            <p:strVal val="#ppt_x"/>
                                          </p:val>
                                        </p:tav>
                                      </p:tavLst>
                                    </p:anim>
                                    <p:anim calcmode="lin" valueType="num">
                                      <p:cBhvr additive="base">
                                        <p:cTn id="8" dur="500" fill="hold"/>
                                        <p:tgtEl>
                                          <p:spTgt spid="37684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376875"/>
                                        </p:tgtEl>
                                        <p:attrNameLst>
                                          <p:attrName>style.visibility</p:attrName>
                                        </p:attrNameLst>
                                      </p:cBhvr>
                                      <p:to>
                                        <p:strVal val="visible"/>
                                      </p:to>
                                    </p:set>
                                    <p:anim calcmode="lin" valueType="num">
                                      <p:cBhvr>
                                        <p:cTn id="12" dur="500" fill="hold"/>
                                        <p:tgtEl>
                                          <p:spTgt spid="376875"/>
                                        </p:tgtEl>
                                        <p:attrNameLst>
                                          <p:attrName>ppt_w</p:attrName>
                                        </p:attrNameLst>
                                      </p:cBhvr>
                                      <p:tavLst>
                                        <p:tav tm="0">
                                          <p:val>
                                            <p:strVal val="4*#ppt_w"/>
                                          </p:val>
                                        </p:tav>
                                        <p:tav tm="100000">
                                          <p:val>
                                            <p:strVal val="#ppt_w"/>
                                          </p:val>
                                        </p:tav>
                                      </p:tavLst>
                                    </p:anim>
                                    <p:anim calcmode="lin" valueType="num">
                                      <p:cBhvr>
                                        <p:cTn id="13" dur="500" fill="hold"/>
                                        <p:tgtEl>
                                          <p:spTgt spid="376875"/>
                                        </p:tgtEl>
                                        <p:attrNameLst>
                                          <p:attrName>ppt_h</p:attrName>
                                        </p:attrNameLst>
                                      </p:cBhvr>
                                      <p:tavLst>
                                        <p:tav tm="0">
                                          <p:val>
                                            <p:strVal val="4*#ppt_h"/>
                                          </p:val>
                                        </p:tav>
                                        <p:tav tm="100000">
                                          <p:val>
                                            <p:strVal val="#ppt_h"/>
                                          </p:val>
                                        </p:tav>
                                      </p:tavLst>
                                    </p:anim>
                                  </p:childTnLst>
                                  <p:subTnLst>
                                    <p:set>
                                      <p:cBhvr override="childStyle">
                                        <p:cTn dur="1" fill="hold" display="0" masterRel="nextClick" afterEffect="1"/>
                                        <p:tgtEl>
                                          <p:spTgt spid="37687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376880"/>
                                        </p:tgtEl>
                                        <p:attrNameLst>
                                          <p:attrName>style.visibility</p:attrName>
                                        </p:attrNameLst>
                                      </p:cBhvr>
                                      <p:to>
                                        <p:strVal val="visible"/>
                                      </p:to>
                                    </p:set>
                                    <p:anim calcmode="lin" valueType="num">
                                      <p:cBhvr>
                                        <p:cTn id="18" dur="500" fill="hold"/>
                                        <p:tgtEl>
                                          <p:spTgt spid="376880"/>
                                        </p:tgtEl>
                                        <p:attrNameLst>
                                          <p:attrName>ppt_w</p:attrName>
                                        </p:attrNameLst>
                                      </p:cBhvr>
                                      <p:tavLst>
                                        <p:tav tm="0">
                                          <p:val>
                                            <p:fltVal val="0"/>
                                          </p:val>
                                        </p:tav>
                                        <p:tav tm="100000">
                                          <p:val>
                                            <p:strVal val="#ppt_w"/>
                                          </p:val>
                                        </p:tav>
                                      </p:tavLst>
                                    </p:anim>
                                    <p:anim calcmode="lin" valueType="num">
                                      <p:cBhvr>
                                        <p:cTn id="19" dur="500" fill="hold"/>
                                        <p:tgtEl>
                                          <p:spTgt spid="376880"/>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grpId="0" nodeType="clickEffect">
                                  <p:stCondLst>
                                    <p:cond delay="0"/>
                                  </p:stCondLst>
                                  <p:childTnLst>
                                    <p:set>
                                      <p:cBhvr>
                                        <p:cTn id="23" dur="1" fill="hold">
                                          <p:stCondLst>
                                            <p:cond delay="0"/>
                                          </p:stCondLst>
                                        </p:cTn>
                                        <p:tgtEl>
                                          <p:spTgt spid="376845"/>
                                        </p:tgtEl>
                                        <p:attrNameLst>
                                          <p:attrName>style.visibility</p:attrName>
                                        </p:attrNameLst>
                                      </p:cBhvr>
                                      <p:to>
                                        <p:strVal val="visible"/>
                                      </p:to>
                                    </p:set>
                                    <p:anim calcmode="lin" valueType="num">
                                      <p:cBhvr additive="base">
                                        <p:cTn id="24" dur="500" fill="hold"/>
                                        <p:tgtEl>
                                          <p:spTgt spid="376845"/>
                                        </p:tgtEl>
                                        <p:attrNameLst>
                                          <p:attrName>ppt_x</p:attrName>
                                        </p:attrNameLst>
                                      </p:cBhvr>
                                      <p:tavLst>
                                        <p:tav tm="0">
                                          <p:val>
                                            <p:strVal val="0-#ppt_w/2"/>
                                          </p:val>
                                        </p:tav>
                                        <p:tav tm="100000">
                                          <p:val>
                                            <p:strVal val="#ppt_x"/>
                                          </p:val>
                                        </p:tav>
                                      </p:tavLst>
                                    </p:anim>
                                    <p:anim calcmode="lin" valueType="num">
                                      <p:cBhvr additive="base">
                                        <p:cTn id="25" dur="500" fill="hold"/>
                                        <p:tgtEl>
                                          <p:spTgt spid="376845"/>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23" presetClass="entr" presetSubtype="32" fill="hold" grpId="0" nodeType="afterEffect">
                                  <p:stCondLst>
                                    <p:cond delay="0"/>
                                  </p:stCondLst>
                                  <p:childTnLst>
                                    <p:set>
                                      <p:cBhvr>
                                        <p:cTn id="28" dur="1" fill="hold">
                                          <p:stCondLst>
                                            <p:cond delay="0"/>
                                          </p:stCondLst>
                                        </p:cTn>
                                        <p:tgtEl>
                                          <p:spTgt spid="376872"/>
                                        </p:tgtEl>
                                        <p:attrNameLst>
                                          <p:attrName>style.visibility</p:attrName>
                                        </p:attrNameLst>
                                      </p:cBhvr>
                                      <p:to>
                                        <p:strVal val="visible"/>
                                      </p:to>
                                    </p:set>
                                    <p:anim calcmode="lin" valueType="num">
                                      <p:cBhvr>
                                        <p:cTn id="29" dur="500" fill="hold"/>
                                        <p:tgtEl>
                                          <p:spTgt spid="376872"/>
                                        </p:tgtEl>
                                        <p:attrNameLst>
                                          <p:attrName>ppt_w</p:attrName>
                                        </p:attrNameLst>
                                      </p:cBhvr>
                                      <p:tavLst>
                                        <p:tav tm="0">
                                          <p:val>
                                            <p:strVal val="4*#ppt_w"/>
                                          </p:val>
                                        </p:tav>
                                        <p:tav tm="100000">
                                          <p:val>
                                            <p:strVal val="#ppt_w"/>
                                          </p:val>
                                        </p:tav>
                                      </p:tavLst>
                                    </p:anim>
                                    <p:anim calcmode="lin" valueType="num">
                                      <p:cBhvr>
                                        <p:cTn id="30" dur="500" fill="hold"/>
                                        <p:tgtEl>
                                          <p:spTgt spid="376872"/>
                                        </p:tgtEl>
                                        <p:attrNameLst>
                                          <p:attrName>ppt_h</p:attrName>
                                        </p:attrNameLst>
                                      </p:cBhvr>
                                      <p:tavLst>
                                        <p:tav tm="0">
                                          <p:val>
                                            <p:strVal val="4*#ppt_h"/>
                                          </p:val>
                                        </p:tav>
                                        <p:tav tm="100000">
                                          <p:val>
                                            <p:strVal val="#ppt_h"/>
                                          </p:val>
                                        </p:tav>
                                      </p:tavLst>
                                    </p:anim>
                                  </p:childTnLst>
                                  <p:subTnLst>
                                    <p:set>
                                      <p:cBhvr override="childStyle">
                                        <p:cTn dur="1" fill="hold" display="0" masterRel="nextClick" afterEffect="1"/>
                                        <p:tgtEl>
                                          <p:spTgt spid="376872"/>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376878"/>
                                        </p:tgtEl>
                                        <p:attrNameLst>
                                          <p:attrName>style.visibility</p:attrName>
                                        </p:attrNameLst>
                                      </p:cBhvr>
                                      <p:to>
                                        <p:strVal val="visible"/>
                                      </p:to>
                                    </p:set>
                                    <p:anim calcmode="lin" valueType="num">
                                      <p:cBhvr>
                                        <p:cTn id="35" dur="500" fill="hold"/>
                                        <p:tgtEl>
                                          <p:spTgt spid="376878"/>
                                        </p:tgtEl>
                                        <p:attrNameLst>
                                          <p:attrName>ppt_w</p:attrName>
                                        </p:attrNameLst>
                                      </p:cBhvr>
                                      <p:tavLst>
                                        <p:tav tm="0">
                                          <p:val>
                                            <p:fltVal val="0"/>
                                          </p:val>
                                        </p:tav>
                                        <p:tav tm="100000">
                                          <p:val>
                                            <p:strVal val="#ppt_w"/>
                                          </p:val>
                                        </p:tav>
                                      </p:tavLst>
                                    </p:anim>
                                    <p:anim calcmode="lin" valueType="num">
                                      <p:cBhvr>
                                        <p:cTn id="36" dur="500" fill="hold"/>
                                        <p:tgtEl>
                                          <p:spTgt spid="376878"/>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6" fill="hold" grpId="0" nodeType="clickEffect">
                                  <p:stCondLst>
                                    <p:cond delay="0"/>
                                  </p:stCondLst>
                                  <p:childTnLst>
                                    <p:set>
                                      <p:cBhvr>
                                        <p:cTn id="40" dur="1" fill="hold">
                                          <p:stCondLst>
                                            <p:cond delay="0"/>
                                          </p:stCondLst>
                                        </p:cTn>
                                        <p:tgtEl>
                                          <p:spTgt spid="376866"/>
                                        </p:tgtEl>
                                        <p:attrNameLst>
                                          <p:attrName>style.visibility</p:attrName>
                                        </p:attrNameLst>
                                      </p:cBhvr>
                                      <p:to>
                                        <p:strVal val="visible"/>
                                      </p:to>
                                    </p:set>
                                    <p:anim calcmode="lin" valueType="num">
                                      <p:cBhvr additive="base">
                                        <p:cTn id="41" dur="500" fill="hold"/>
                                        <p:tgtEl>
                                          <p:spTgt spid="376866"/>
                                        </p:tgtEl>
                                        <p:attrNameLst>
                                          <p:attrName>ppt_x</p:attrName>
                                        </p:attrNameLst>
                                      </p:cBhvr>
                                      <p:tavLst>
                                        <p:tav tm="0">
                                          <p:val>
                                            <p:strVal val="1+#ppt_w/2"/>
                                          </p:val>
                                        </p:tav>
                                        <p:tav tm="100000">
                                          <p:val>
                                            <p:strVal val="#ppt_x"/>
                                          </p:val>
                                        </p:tav>
                                      </p:tavLst>
                                    </p:anim>
                                    <p:anim calcmode="lin" valueType="num">
                                      <p:cBhvr additive="base">
                                        <p:cTn id="42" dur="500" fill="hold"/>
                                        <p:tgtEl>
                                          <p:spTgt spid="376866"/>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3" presetClass="entr" presetSubtype="32" fill="hold" grpId="0" nodeType="afterEffect">
                                  <p:stCondLst>
                                    <p:cond delay="0"/>
                                  </p:stCondLst>
                                  <p:childTnLst>
                                    <p:set>
                                      <p:cBhvr>
                                        <p:cTn id="45" dur="1" fill="hold">
                                          <p:stCondLst>
                                            <p:cond delay="0"/>
                                          </p:stCondLst>
                                        </p:cTn>
                                        <p:tgtEl>
                                          <p:spTgt spid="376868"/>
                                        </p:tgtEl>
                                        <p:attrNameLst>
                                          <p:attrName>style.visibility</p:attrName>
                                        </p:attrNameLst>
                                      </p:cBhvr>
                                      <p:to>
                                        <p:strVal val="visible"/>
                                      </p:to>
                                    </p:set>
                                    <p:anim calcmode="lin" valueType="num">
                                      <p:cBhvr>
                                        <p:cTn id="46" dur="500" fill="hold"/>
                                        <p:tgtEl>
                                          <p:spTgt spid="376868"/>
                                        </p:tgtEl>
                                        <p:attrNameLst>
                                          <p:attrName>ppt_w</p:attrName>
                                        </p:attrNameLst>
                                      </p:cBhvr>
                                      <p:tavLst>
                                        <p:tav tm="0">
                                          <p:val>
                                            <p:strVal val="4*#ppt_w"/>
                                          </p:val>
                                        </p:tav>
                                        <p:tav tm="100000">
                                          <p:val>
                                            <p:strVal val="#ppt_w"/>
                                          </p:val>
                                        </p:tav>
                                      </p:tavLst>
                                    </p:anim>
                                    <p:anim calcmode="lin" valueType="num">
                                      <p:cBhvr>
                                        <p:cTn id="47" dur="500" fill="hold"/>
                                        <p:tgtEl>
                                          <p:spTgt spid="376868"/>
                                        </p:tgtEl>
                                        <p:attrNameLst>
                                          <p:attrName>ppt_h</p:attrName>
                                        </p:attrNameLst>
                                      </p:cBhvr>
                                      <p:tavLst>
                                        <p:tav tm="0">
                                          <p:val>
                                            <p:strVal val="4*#ppt_h"/>
                                          </p:val>
                                        </p:tav>
                                        <p:tav tm="100000">
                                          <p:val>
                                            <p:strVal val="#ppt_h"/>
                                          </p:val>
                                        </p:tav>
                                      </p:tavLst>
                                    </p:anim>
                                  </p:childTnLst>
                                  <p:subTnLst>
                                    <p:set>
                                      <p:cBhvr override="childStyle">
                                        <p:cTn dur="1" fill="hold" display="0" masterRel="nextClick" afterEffect="1"/>
                                        <p:tgtEl>
                                          <p:spTgt spid="376868"/>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376867"/>
                                        </p:tgtEl>
                                        <p:attrNameLst>
                                          <p:attrName>style.visibility</p:attrName>
                                        </p:attrNameLst>
                                      </p:cBhvr>
                                      <p:to>
                                        <p:strVal val="visible"/>
                                      </p:to>
                                    </p:set>
                                    <p:anim calcmode="lin" valueType="num">
                                      <p:cBhvr>
                                        <p:cTn id="52" dur="500" fill="hold"/>
                                        <p:tgtEl>
                                          <p:spTgt spid="376867"/>
                                        </p:tgtEl>
                                        <p:attrNameLst>
                                          <p:attrName>ppt_w</p:attrName>
                                        </p:attrNameLst>
                                      </p:cBhvr>
                                      <p:tavLst>
                                        <p:tav tm="0">
                                          <p:val>
                                            <p:fltVal val="0"/>
                                          </p:val>
                                        </p:tav>
                                        <p:tav tm="100000">
                                          <p:val>
                                            <p:strVal val="#ppt_w"/>
                                          </p:val>
                                        </p:tav>
                                      </p:tavLst>
                                    </p:anim>
                                    <p:anim calcmode="lin" valueType="num">
                                      <p:cBhvr>
                                        <p:cTn id="53" dur="500" fill="hold"/>
                                        <p:tgtEl>
                                          <p:spTgt spid="376867"/>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76844"/>
                                        </p:tgtEl>
                                        <p:attrNameLst>
                                          <p:attrName>style.visibility</p:attrName>
                                        </p:attrNameLst>
                                      </p:cBhvr>
                                      <p:to>
                                        <p:strVal val="visible"/>
                                      </p:to>
                                    </p:set>
                                    <p:anim calcmode="lin" valueType="num">
                                      <p:cBhvr additive="base">
                                        <p:cTn id="58" dur="500" fill="hold"/>
                                        <p:tgtEl>
                                          <p:spTgt spid="376844"/>
                                        </p:tgtEl>
                                        <p:attrNameLst>
                                          <p:attrName>ppt_x</p:attrName>
                                        </p:attrNameLst>
                                      </p:cBhvr>
                                      <p:tavLst>
                                        <p:tav tm="0">
                                          <p:val>
                                            <p:strVal val="#ppt_x"/>
                                          </p:val>
                                        </p:tav>
                                        <p:tav tm="100000">
                                          <p:val>
                                            <p:strVal val="#ppt_x"/>
                                          </p:val>
                                        </p:tav>
                                      </p:tavLst>
                                    </p:anim>
                                    <p:anim calcmode="lin" valueType="num">
                                      <p:cBhvr additive="base">
                                        <p:cTn id="59" dur="500" fill="hold"/>
                                        <p:tgtEl>
                                          <p:spTgt spid="376844"/>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23" presetClass="entr" presetSubtype="32" fill="hold" grpId="0" nodeType="afterEffect">
                                  <p:stCondLst>
                                    <p:cond delay="0"/>
                                  </p:stCondLst>
                                  <p:childTnLst>
                                    <p:set>
                                      <p:cBhvr>
                                        <p:cTn id="62" dur="1" fill="hold">
                                          <p:stCondLst>
                                            <p:cond delay="0"/>
                                          </p:stCondLst>
                                        </p:cTn>
                                        <p:tgtEl>
                                          <p:spTgt spid="376874"/>
                                        </p:tgtEl>
                                        <p:attrNameLst>
                                          <p:attrName>style.visibility</p:attrName>
                                        </p:attrNameLst>
                                      </p:cBhvr>
                                      <p:to>
                                        <p:strVal val="visible"/>
                                      </p:to>
                                    </p:set>
                                    <p:anim calcmode="lin" valueType="num">
                                      <p:cBhvr>
                                        <p:cTn id="63" dur="500" fill="hold"/>
                                        <p:tgtEl>
                                          <p:spTgt spid="376874"/>
                                        </p:tgtEl>
                                        <p:attrNameLst>
                                          <p:attrName>ppt_w</p:attrName>
                                        </p:attrNameLst>
                                      </p:cBhvr>
                                      <p:tavLst>
                                        <p:tav tm="0">
                                          <p:val>
                                            <p:strVal val="4*#ppt_w"/>
                                          </p:val>
                                        </p:tav>
                                        <p:tav tm="100000">
                                          <p:val>
                                            <p:strVal val="#ppt_w"/>
                                          </p:val>
                                        </p:tav>
                                      </p:tavLst>
                                    </p:anim>
                                    <p:anim calcmode="lin" valueType="num">
                                      <p:cBhvr>
                                        <p:cTn id="64" dur="500" fill="hold"/>
                                        <p:tgtEl>
                                          <p:spTgt spid="376874"/>
                                        </p:tgtEl>
                                        <p:attrNameLst>
                                          <p:attrName>ppt_h</p:attrName>
                                        </p:attrNameLst>
                                      </p:cBhvr>
                                      <p:tavLst>
                                        <p:tav tm="0">
                                          <p:val>
                                            <p:strVal val="4*#ppt_h"/>
                                          </p:val>
                                        </p:tav>
                                        <p:tav tm="100000">
                                          <p:val>
                                            <p:strVal val="#ppt_h"/>
                                          </p:val>
                                        </p:tav>
                                      </p:tavLst>
                                    </p:anim>
                                  </p:childTnLst>
                                  <p:subTnLst>
                                    <p:set>
                                      <p:cBhvr override="childStyle">
                                        <p:cTn dur="1" fill="hold" display="0" masterRel="nextClick" afterEffect="1"/>
                                        <p:tgtEl>
                                          <p:spTgt spid="376874"/>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376876"/>
                                        </p:tgtEl>
                                        <p:attrNameLst>
                                          <p:attrName>style.visibility</p:attrName>
                                        </p:attrNameLst>
                                      </p:cBhvr>
                                      <p:to>
                                        <p:strVal val="visible"/>
                                      </p:to>
                                    </p:set>
                                    <p:anim calcmode="lin" valueType="num">
                                      <p:cBhvr>
                                        <p:cTn id="69" dur="500" fill="hold"/>
                                        <p:tgtEl>
                                          <p:spTgt spid="376876"/>
                                        </p:tgtEl>
                                        <p:attrNameLst>
                                          <p:attrName>ppt_w</p:attrName>
                                        </p:attrNameLst>
                                      </p:cBhvr>
                                      <p:tavLst>
                                        <p:tav tm="0">
                                          <p:val>
                                            <p:fltVal val="0"/>
                                          </p:val>
                                        </p:tav>
                                        <p:tav tm="100000">
                                          <p:val>
                                            <p:strVal val="#ppt_w"/>
                                          </p:val>
                                        </p:tav>
                                      </p:tavLst>
                                    </p:anim>
                                    <p:anim calcmode="lin" valueType="num">
                                      <p:cBhvr>
                                        <p:cTn id="70" dur="500" fill="hold"/>
                                        <p:tgtEl>
                                          <p:spTgt spid="376876"/>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376848"/>
                                        </p:tgtEl>
                                        <p:attrNameLst>
                                          <p:attrName>style.visibility</p:attrName>
                                        </p:attrNameLst>
                                      </p:cBhvr>
                                      <p:to>
                                        <p:strVal val="visible"/>
                                      </p:to>
                                    </p:set>
                                    <p:anim calcmode="lin" valueType="num">
                                      <p:cBhvr additive="base">
                                        <p:cTn id="75" dur="500" fill="hold"/>
                                        <p:tgtEl>
                                          <p:spTgt spid="376848"/>
                                        </p:tgtEl>
                                        <p:attrNameLst>
                                          <p:attrName>ppt_x</p:attrName>
                                        </p:attrNameLst>
                                      </p:cBhvr>
                                      <p:tavLst>
                                        <p:tav tm="0">
                                          <p:val>
                                            <p:strVal val="0-#ppt_w/2"/>
                                          </p:val>
                                        </p:tav>
                                        <p:tav tm="100000">
                                          <p:val>
                                            <p:strVal val="#ppt_x"/>
                                          </p:val>
                                        </p:tav>
                                      </p:tavLst>
                                    </p:anim>
                                    <p:anim calcmode="lin" valueType="num">
                                      <p:cBhvr additive="base">
                                        <p:cTn id="76" dur="500" fill="hold"/>
                                        <p:tgtEl>
                                          <p:spTgt spid="376848"/>
                                        </p:tgtEl>
                                        <p:attrNameLst>
                                          <p:attrName>ppt_y</p:attrName>
                                        </p:attrNameLst>
                                      </p:cBhvr>
                                      <p:tavLst>
                                        <p:tav tm="0">
                                          <p:val>
                                            <p:strVal val="#ppt_y"/>
                                          </p:val>
                                        </p:tav>
                                        <p:tav tm="100000">
                                          <p:val>
                                            <p:strVal val="#ppt_y"/>
                                          </p:val>
                                        </p:tav>
                                      </p:tavLst>
                                    </p:anim>
                                  </p:childTnLst>
                                </p:cTn>
                              </p:par>
                            </p:childTnLst>
                          </p:cTn>
                        </p:par>
                        <p:par>
                          <p:cTn id="77" fill="hold">
                            <p:stCondLst>
                              <p:cond delay="500"/>
                            </p:stCondLst>
                            <p:childTnLst>
                              <p:par>
                                <p:cTn id="78" presetID="23" presetClass="entr" presetSubtype="32" fill="hold" grpId="0" nodeType="afterEffect">
                                  <p:stCondLst>
                                    <p:cond delay="0"/>
                                  </p:stCondLst>
                                  <p:childTnLst>
                                    <p:set>
                                      <p:cBhvr>
                                        <p:cTn id="79" dur="1" fill="hold">
                                          <p:stCondLst>
                                            <p:cond delay="0"/>
                                          </p:stCondLst>
                                        </p:cTn>
                                        <p:tgtEl>
                                          <p:spTgt spid="376873"/>
                                        </p:tgtEl>
                                        <p:attrNameLst>
                                          <p:attrName>style.visibility</p:attrName>
                                        </p:attrNameLst>
                                      </p:cBhvr>
                                      <p:to>
                                        <p:strVal val="visible"/>
                                      </p:to>
                                    </p:set>
                                    <p:anim calcmode="lin" valueType="num">
                                      <p:cBhvr>
                                        <p:cTn id="80" dur="500" fill="hold"/>
                                        <p:tgtEl>
                                          <p:spTgt spid="376873"/>
                                        </p:tgtEl>
                                        <p:attrNameLst>
                                          <p:attrName>ppt_w</p:attrName>
                                        </p:attrNameLst>
                                      </p:cBhvr>
                                      <p:tavLst>
                                        <p:tav tm="0">
                                          <p:val>
                                            <p:strVal val="4*#ppt_w"/>
                                          </p:val>
                                        </p:tav>
                                        <p:tav tm="100000">
                                          <p:val>
                                            <p:strVal val="#ppt_w"/>
                                          </p:val>
                                        </p:tav>
                                      </p:tavLst>
                                    </p:anim>
                                    <p:anim calcmode="lin" valueType="num">
                                      <p:cBhvr>
                                        <p:cTn id="81" dur="500" fill="hold"/>
                                        <p:tgtEl>
                                          <p:spTgt spid="376873"/>
                                        </p:tgtEl>
                                        <p:attrNameLst>
                                          <p:attrName>ppt_h</p:attrName>
                                        </p:attrNameLst>
                                      </p:cBhvr>
                                      <p:tavLst>
                                        <p:tav tm="0">
                                          <p:val>
                                            <p:strVal val="4*#ppt_h"/>
                                          </p:val>
                                        </p:tav>
                                        <p:tav tm="100000">
                                          <p:val>
                                            <p:strVal val="#ppt_h"/>
                                          </p:val>
                                        </p:tav>
                                      </p:tavLst>
                                    </p:anim>
                                  </p:childTnLst>
                                  <p:subTnLst>
                                    <p:set>
                                      <p:cBhvr override="childStyle">
                                        <p:cTn dur="1" fill="hold" display="0" masterRel="nextClick" afterEffect="1"/>
                                        <p:tgtEl>
                                          <p:spTgt spid="376873"/>
                                        </p:tgtEl>
                                        <p:attrNameLst>
                                          <p:attrName>style.visibility</p:attrName>
                                        </p:attrNameLst>
                                      </p:cBhvr>
                                      <p:to>
                                        <p:strVal val="hidden"/>
                                      </p:to>
                                    </p:set>
                                  </p:subTnLst>
                                </p:cTn>
                              </p:par>
                            </p:childTnLst>
                          </p:cTn>
                        </p:par>
                      </p:childTnLst>
                    </p:cTn>
                  </p:par>
                  <p:par>
                    <p:cTn id="82" fill="hold">
                      <p:stCondLst>
                        <p:cond delay="indefinite"/>
                      </p:stCondLst>
                      <p:childTnLst>
                        <p:par>
                          <p:cTn id="83" fill="hold">
                            <p:stCondLst>
                              <p:cond delay="0"/>
                            </p:stCondLst>
                            <p:childTnLst>
                              <p:par>
                                <p:cTn id="84" presetID="23" presetClass="entr" presetSubtype="16" fill="hold" grpId="0" nodeType="clickEffect">
                                  <p:stCondLst>
                                    <p:cond delay="0"/>
                                  </p:stCondLst>
                                  <p:childTnLst>
                                    <p:set>
                                      <p:cBhvr>
                                        <p:cTn id="85" dur="1" fill="hold">
                                          <p:stCondLst>
                                            <p:cond delay="0"/>
                                          </p:stCondLst>
                                        </p:cTn>
                                        <p:tgtEl>
                                          <p:spTgt spid="376877"/>
                                        </p:tgtEl>
                                        <p:attrNameLst>
                                          <p:attrName>style.visibility</p:attrName>
                                        </p:attrNameLst>
                                      </p:cBhvr>
                                      <p:to>
                                        <p:strVal val="visible"/>
                                      </p:to>
                                    </p:set>
                                    <p:anim calcmode="lin" valueType="num">
                                      <p:cBhvr>
                                        <p:cTn id="86" dur="500" fill="hold"/>
                                        <p:tgtEl>
                                          <p:spTgt spid="376877"/>
                                        </p:tgtEl>
                                        <p:attrNameLst>
                                          <p:attrName>ppt_w</p:attrName>
                                        </p:attrNameLst>
                                      </p:cBhvr>
                                      <p:tavLst>
                                        <p:tav tm="0">
                                          <p:val>
                                            <p:fltVal val="0"/>
                                          </p:val>
                                        </p:tav>
                                        <p:tav tm="100000">
                                          <p:val>
                                            <p:strVal val="#ppt_w"/>
                                          </p:val>
                                        </p:tav>
                                      </p:tavLst>
                                    </p:anim>
                                    <p:anim calcmode="lin" valueType="num">
                                      <p:cBhvr>
                                        <p:cTn id="87" dur="500" fill="hold"/>
                                        <p:tgtEl>
                                          <p:spTgt spid="376877"/>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anim calcmode="lin" valueType="num">
                                      <p:cBhvr additive="base">
                                        <p:cTn id="92" dur="500" fill="hold"/>
                                        <p:tgtEl>
                                          <p:spTgt spid="2"/>
                                        </p:tgtEl>
                                        <p:attrNameLst>
                                          <p:attrName>ppt_x</p:attrName>
                                        </p:attrNameLst>
                                      </p:cBhvr>
                                      <p:tavLst>
                                        <p:tav tm="0">
                                          <p:val>
                                            <p:strVal val="0-#ppt_w/2"/>
                                          </p:val>
                                        </p:tav>
                                        <p:tav tm="100000">
                                          <p:val>
                                            <p:strVal val="#ppt_x"/>
                                          </p:val>
                                        </p:tav>
                                      </p:tavLst>
                                    </p:anim>
                                    <p:anim calcmode="lin" valueType="num">
                                      <p:cBhvr additive="base">
                                        <p:cTn id="93" dur="500" fill="hold"/>
                                        <p:tgtEl>
                                          <p:spTgt spid="2"/>
                                        </p:tgtEl>
                                        <p:attrNameLst>
                                          <p:attrName>ppt_y</p:attrName>
                                        </p:attrNameLst>
                                      </p:cBhvr>
                                      <p:tavLst>
                                        <p:tav tm="0">
                                          <p:val>
                                            <p:strVal val="#ppt_y"/>
                                          </p:val>
                                        </p:tav>
                                        <p:tav tm="100000">
                                          <p:val>
                                            <p:strVal val="#ppt_y"/>
                                          </p:val>
                                        </p:tav>
                                      </p:tavLst>
                                    </p:anim>
                                  </p:childTnLst>
                                </p:cTn>
                              </p:par>
                            </p:childTnLst>
                          </p:cTn>
                        </p:par>
                        <p:par>
                          <p:cTn id="94" fill="hold">
                            <p:stCondLst>
                              <p:cond delay="500"/>
                            </p:stCondLst>
                            <p:childTnLst>
                              <p:par>
                                <p:cTn id="95" presetID="23" presetClass="entr" presetSubtype="32" fill="hold" grpId="0" nodeType="afterEffect">
                                  <p:stCondLst>
                                    <p:cond delay="0"/>
                                  </p:stCondLst>
                                  <p:childTnLst>
                                    <p:set>
                                      <p:cBhvr>
                                        <p:cTn id="96" dur="1" fill="hold">
                                          <p:stCondLst>
                                            <p:cond delay="0"/>
                                          </p:stCondLst>
                                        </p:cTn>
                                        <p:tgtEl>
                                          <p:spTgt spid="376871"/>
                                        </p:tgtEl>
                                        <p:attrNameLst>
                                          <p:attrName>style.visibility</p:attrName>
                                        </p:attrNameLst>
                                      </p:cBhvr>
                                      <p:to>
                                        <p:strVal val="visible"/>
                                      </p:to>
                                    </p:set>
                                    <p:anim calcmode="lin" valueType="num">
                                      <p:cBhvr>
                                        <p:cTn id="97" dur="500" fill="hold"/>
                                        <p:tgtEl>
                                          <p:spTgt spid="376871"/>
                                        </p:tgtEl>
                                        <p:attrNameLst>
                                          <p:attrName>ppt_w</p:attrName>
                                        </p:attrNameLst>
                                      </p:cBhvr>
                                      <p:tavLst>
                                        <p:tav tm="0">
                                          <p:val>
                                            <p:strVal val="4*#ppt_w"/>
                                          </p:val>
                                        </p:tav>
                                        <p:tav tm="100000">
                                          <p:val>
                                            <p:strVal val="#ppt_w"/>
                                          </p:val>
                                        </p:tav>
                                      </p:tavLst>
                                    </p:anim>
                                    <p:anim calcmode="lin" valueType="num">
                                      <p:cBhvr>
                                        <p:cTn id="98" dur="500" fill="hold"/>
                                        <p:tgtEl>
                                          <p:spTgt spid="376871"/>
                                        </p:tgtEl>
                                        <p:attrNameLst>
                                          <p:attrName>ppt_h</p:attrName>
                                        </p:attrNameLst>
                                      </p:cBhvr>
                                      <p:tavLst>
                                        <p:tav tm="0">
                                          <p:val>
                                            <p:strVal val="4*#ppt_h"/>
                                          </p:val>
                                        </p:tav>
                                        <p:tav tm="100000">
                                          <p:val>
                                            <p:strVal val="#ppt_h"/>
                                          </p:val>
                                        </p:tav>
                                      </p:tavLst>
                                    </p:anim>
                                  </p:childTnLst>
                                  <p:subTnLst>
                                    <p:set>
                                      <p:cBhvr override="childStyle">
                                        <p:cTn dur="1" fill="hold" display="0" masterRel="nextClick" afterEffect="1"/>
                                        <p:tgtEl>
                                          <p:spTgt spid="376871"/>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23" presetClass="entr" presetSubtype="16" fill="hold" grpId="0" nodeType="clickEffect">
                                  <p:stCondLst>
                                    <p:cond delay="0"/>
                                  </p:stCondLst>
                                  <p:childTnLst>
                                    <p:set>
                                      <p:cBhvr>
                                        <p:cTn id="102" dur="1" fill="hold">
                                          <p:stCondLst>
                                            <p:cond delay="0"/>
                                          </p:stCondLst>
                                        </p:cTn>
                                        <p:tgtEl>
                                          <p:spTgt spid="376879"/>
                                        </p:tgtEl>
                                        <p:attrNameLst>
                                          <p:attrName>style.visibility</p:attrName>
                                        </p:attrNameLst>
                                      </p:cBhvr>
                                      <p:to>
                                        <p:strVal val="visible"/>
                                      </p:to>
                                    </p:set>
                                    <p:anim calcmode="lin" valueType="num">
                                      <p:cBhvr>
                                        <p:cTn id="103" dur="500" fill="hold"/>
                                        <p:tgtEl>
                                          <p:spTgt spid="376879"/>
                                        </p:tgtEl>
                                        <p:attrNameLst>
                                          <p:attrName>ppt_w</p:attrName>
                                        </p:attrNameLst>
                                      </p:cBhvr>
                                      <p:tavLst>
                                        <p:tav tm="0">
                                          <p:val>
                                            <p:fltVal val="0"/>
                                          </p:val>
                                        </p:tav>
                                        <p:tav tm="100000">
                                          <p:val>
                                            <p:strVal val="#ppt_w"/>
                                          </p:val>
                                        </p:tav>
                                      </p:tavLst>
                                    </p:anim>
                                    <p:anim calcmode="lin" valueType="num">
                                      <p:cBhvr>
                                        <p:cTn id="104" dur="500" fill="hold"/>
                                        <p:tgtEl>
                                          <p:spTgt spid="376879"/>
                                        </p:tgtEl>
                                        <p:attrNameLst>
                                          <p:attrName>ppt_h</p:attrName>
                                        </p:attrNameLst>
                                      </p:cBhvr>
                                      <p:tavLst>
                                        <p:tav tm="0">
                                          <p:val>
                                            <p:fltVal val="0"/>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23" presetClass="entr" presetSubtype="528" fill="hold" grpId="0" nodeType="clickEffect">
                                  <p:stCondLst>
                                    <p:cond delay="0"/>
                                  </p:stCondLst>
                                  <p:childTnLst>
                                    <p:set>
                                      <p:cBhvr>
                                        <p:cTn id="108" dur="1" fill="hold">
                                          <p:stCondLst>
                                            <p:cond delay="0"/>
                                          </p:stCondLst>
                                        </p:cTn>
                                        <p:tgtEl>
                                          <p:spTgt spid="376885"/>
                                        </p:tgtEl>
                                        <p:attrNameLst>
                                          <p:attrName>style.visibility</p:attrName>
                                        </p:attrNameLst>
                                      </p:cBhvr>
                                      <p:to>
                                        <p:strVal val="visible"/>
                                      </p:to>
                                    </p:set>
                                    <p:anim calcmode="lin" valueType="num">
                                      <p:cBhvr>
                                        <p:cTn id="109" dur="500" fill="hold"/>
                                        <p:tgtEl>
                                          <p:spTgt spid="376885"/>
                                        </p:tgtEl>
                                        <p:attrNameLst>
                                          <p:attrName>ppt_w</p:attrName>
                                        </p:attrNameLst>
                                      </p:cBhvr>
                                      <p:tavLst>
                                        <p:tav tm="0">
                                          <p:val>
                                            <p:fltVal val="0"/>
                                          </p:val>
                                        </p:tav>
                                        <p:tav tm="100000">
                                          <p:val>
                                            <p:strVal val="#ppt_w"/>
                                          </p:val>
                                        </p:tav>
                                      </p:tavLst>
                                    </p:anim>
                                    <p:anim calcmode="lin" valueType="num">
                                      <p:cBhvr>
                                        <p:cTn id="110" dur="500" fill="hold"/>
                                        <p:tgtEl>
                                          <p:spTgt spid="376885"/>
                                        </p:tgtEl>
                                        <p:attrNameLst>
                                          <p:attrName>ppt_h</p:attrName>
                                        </p:attrNameLst>
                                      </p:cBhvr>
                                      <p:tavLst>
                                        <p:tav tm="0">
                                          <p:val>
                                            <p:fltVal val="0"/>
                                          </p:val>
                                        </p:tav>
                                        <p:tav tm="100000">
                                          <p:val>
                                            <p:strVal val="#ppt_h"/>
                                          </p:val>
                                        </p:tav>
                                      </p:tavLst>
                                    </p:anim>
                                    <p:anim calcmode="lin" valueType="num">
                                      <p:cBhvr>
                                        <p:cTn id="111" dur="500" fill="hold"/>
                                        <p:tgtEl>
                                          <p:spTgt spid="376885"/>
                                        </p:tgtEl>
                                        <p:attrNameLst>
                                          <p:attrName>ppt_x</p:attrName>
                                        </p:attrNameLst>
                                      </p:cBhvr>
                                      <p:tavLst>
                                        <p:tav tm="0">
                                          <p:val>
                                            <p:fltVal val="0.5"/>
                                          </p:val>
                                        </p:tav>
                                        <p:tav tm="100000">
                                          <p:val>
                                            <p:strVal val="#ppt_x"/>
                                          </p:val>
                                        </p:tav>
                                      </p:tavLst>
                                    </p:anim>
                                    <p:anim calcmode="lin" valueType="num">
                                      <p:cBhvr>
                                        <p:cTn id="112" dur="500" fill="hold"/>
                                        <p:tgtEl>
                                          <p:spTgt spid="376885"/>
                                        </p:tgtEl>
                                        <p:attrNameLst>
                                          <p:attrName>ppt_y</p:attrName>
                                        </p:attrNameLst>
                                      </p:cBhvr>
                                      <p:tavLst>
                                        <p:tav tm="0">
                                          <p:val>
                                            <p:fltVal val="0.5"/>
                                          </p:val>
                                        </p:tav>
                                        <p:tav tm="100000">
                                          <p:val>
                                            <p:strVal val="#ppt_y"/>
                                          </p:val>
                                        </p:tav>
                                      </p:tavLst>
                                    </p:anim>
                                  </p:childTnLst>
                                </p:cTn>
                              </p:par>
                            </p:childTnLst>
                          </p:cTn>
                        </p:par>
                        <p:par>
                          <p:cTn id="113" fill="hold">
                            <p:stCondLst>
                              <p:cond delay="500"/>
                            </p:stCondLst>
                            <p:childTnLst>
                              <p:par>
                                <p:cTn id="114" presetID="23" presetClass="entr" presetSubtype="288" fill="hold" grpId="0" nodeType="afterEffect">
                                  <p:stCondLst>
                                    <p:cond delay="0"/>
                                  </p:stCondLst>
                                  <p:childTnLst>
                                    <p:set>
                                      <p:cBhvr>
                                        <p:cTn id="115" dur="1" fill="hold">
                                          <p:stCondLst>
                                            <p:cond delay="0"/>
                                          </p:stCondLst>
                                        </p:cTn>
                                        <p:tgtEl>
                                          <p:spTgt spid="376883"/>
                                        </p:tgtEl>
                                        <p:attrNameLst>
                                          <p:attrName>style.visibility</p:attrName>
                                        </p:attrNameLst>
                                      </p:cBhvr>
                                      <p:to>
                                        <p:strVal val="visible"/>
                                      </p:to>
                                    </p:set>
                                    <p:anim calcmode="lin" valueType="num">
                                      <p:cBhvr>
                                        <p:cTn id="116" dur="500" fill="hold"/>
                                        <p:tgtEl>
                                          <p:spTgt spid="376883"/>
                                        </p:tgtEl>
                                        <p:attrNameLst>
                                          <p:attrName>ppt_w</p:attrName>
                                        </p:attrNameLst>
                                      </p:cBhvr>
                                      <p:tavLst>
                                        <p:tav tm="0">
                                          <p:val>
                                            <p:strVal val="4/3*#ppt_w"/>
                                          </p:val>
                                        </p:tav>
                                        <p:tav tm="100000">
                                          <p:val>
                                            <p:strVal val="#ppt_w"/>
                                          </p:val>
                                        </p:tav>
                                      </p:tavLst>
                                    </p:anim>
                                    <p:anim calcmode="lin" valueType="num">
                                      <p:cBhvr>
                                        <p:cTn id="117" dur="500" fill="hold"/>
                                        <p:tgtEl>
                                          <p:spTgt spid="376883"/>
                                        </p:tgtEl>
                                        <p:attrNameLst>
                                          <p:attrName>ppt_h</p:attrName>
                                        </p:attrNameLst>
                                      </p:cBhvr>
                                      <p:tavLst>
                                        <p:tav tm="0">
                                          <p:val>
                                            <p:strVal val="4/3*#ppt_h"/>
                                          </p:val>
                                        </p:tav>
                                        <p:tav tm="100000">
                                          <p:val>
                                            <p:strVal val="#ppt_h"/>
                                          </p:val>
                                        </p:tav>
                                      </p:tavLst>
                                    </p:anim>
                                  </p:childTnLst>
                                  <p:subTnLst>
                                    <p:set>
                                      <p:cBhvr override="childStyle">
                                        <p:cTn dur="1" fill="hold" display="0" masterRel="nextClick" afterEffect="1"/>
                                        <p:tgtEl>
                                          <p:spTgt spid="376883"/>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23" presetClass="entr" presetSubtype="16" fill="hold" grpId="0" nodeType="clickEffect">
                                  <p:stCondLst>
                                    <p:cond delay="0"/>
                                  </p:stCondLst>
                                  <p:childTnLst>
                                    <p:set>
                                      <p:cBhvr>
                                        <p:cTn id="121" dur="1" fill="hold">
                                          <p:stCondLst>
                                            <p:cond delay="0"/>
                                          </p:stCondLst>
                                        </p:cTn>
                                        <p:tgtEl>
                                          <p:spTgt spid="376884"/>
                                        </p:tgtEl>
                                        <p:attrNameLst>
                                          <p:attrName>style.visibility</p:attrName>
                                        </p:attrNameLst>
                                      </p:cBhvr>
                                      <p:to>
                                        <p:strVal val="visible"/>
                                      </p:to>
                                    </p:set>
                                    <p:anim calcmode="lin" valueType="num">
                                      <p:cBhvr>
                                        <p:cTn id="122" dur="500" fill="hold"/>
                                        <p:tgtEl>
                                          <p:spTgt spid="376884"/>
                                        </p:tgtEl>
                                        <p:attrNameLst>
                                          <p:attrName>ppt_w</p:attrName>
                                        </p:attrNameLst>
                                      </p:cBhvr>
                                      <p:tavLst>
                                        <p:tav tm="0">
                                          <p:val>
                                            <p:fltVal val="0"/>
                                          </p:val>
                                        </p:tav>
                                        <p:tav tm="100000">
                                          <p:val>
                                            <p:strVal val="#ppt_w"/>
                                          </p:val>
                                        </p:tav>
                                      </p:tavLst>
                                    </p:anim>
                                    <p:anim calcmode="lin" valueType="num">
                                      <p:cBhvr>
                                        <p:cTn id="123" dur="500" fill="hold"/>
                                        <p:tgtEl>
                                          <p:spTgt spid="376884"/>
                                        </p:tgtEl>
                                        <p:attrNameLst>
                                          <p:attrName>ppt_h</p:attrName>
                                        </p:attrNameLst>
                                      </p:cBhvr>
                                      <p:tavLst>
                                        <p:tav tm="0">
                                          <p:val>
                                            <p:flt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23" presetClass="entr" presetSubtype="528" fill="hold" grpId="0" nodeType="clickEffect">
                                  <p:stCondLst>
                                    <p:cond delay="0"/>
                                  </p:stCondLst>
                                  <p:childTnLst>
                                    <p:set>
                                      <p:cBhvr>
                                        <p:cTn id="127" dur="1" fill="hold">
                                          <p:stCondLst>
                                            <p:cond delay="0"/>
                                          </p:stCondLst>
                                        </p:cTn>
                                        <p:tgtEl>
                                          <p:spTgt spid="376886"/>
                                        </p:tgtEl>
                                        <p:attrNameLst>
                                          <p:attrName>style.visibility</p:attrName>
                                        </p:attrNameLst>
                                      </p:cBhvr>
                                      <p:to>
                                        <p:strVal val="visible"/>
                                      </p:to>
                                    </p:set>
                                    <p:anim calcmode="lin" valueType="num">
                                      <p:cBhvr>
                                        <p:cTn id="128" dur="500" fill="hold"/>
                                        <p:tgtEl>
                                          <p:spTgt spid="376886"/>
                                        </p:tgtEl>
                                        <p:attrNameLst>
                                          <p:attrName>ppt_w</p:attrName>
                                        </p:attrNameLst>
                                      </p:cBhvr>
                                      <p:tavLst>
                                        <p:tav tm="0">
                                          <p:val>
                                            <p:fltVal val="0"/>
                                          </p:val>
                                        </p:tav>
                                        <p:tav tm="100000">
                                          <p:val>
                                            <p:strVal val="#ppt_w"/>
                                          </p:val>
                                        </p:tav>
                                      </p:tavLst>
                                    </p:anim>
                                    <p:anim calcmode="lin" valueType="num">
                                      <p:cBhvr>
                                        <p:cTn id="129" dur="500" fill="hold"/>
                                        <p:tgtEl>
                                          <p:spTgt spid="376886"/>
                                        </p:tgtEl>
                                        <p:attrNameLst>
                                          <p:attrName>ppt_h</p:attrName>
                                        </p:attrNameLst>
                                      </p:cBhvr>
                                      <p:tavLst>
                                        <p:tav tm="0">
                                          <p:val>
                                            <p:fltVal val="0"/>
                                          </p:val>
                                        </p:tav>
                                        <p:tav tm="100000">
                                          <p:val>
                                            <p:strVal val="#ppt_h"/>
                                          </p:val>
                                        </p:tav>
                                      </p:tavLst>
                                    </p:anim>
                                    <p:anim calcmode="lin" valueType="num">
                                      <p:cBhvr>
                                        <p:cTn id="130" dur="500" fill="hold"/>
                                        <p:tgtEl>
                                          <p:spTgt spid="376886"/>
                                        </p:tgtEl>
                                        <p:attrNameLst>
                                          <p:attrName>ppt_x</p:attrName>
                                        </p:attrNameLst>
                                      </p:cBhvr>
                                      <p:tavLst>
                                        <p:tav tm="0">
                                          <p:val>
                                            <p:fltVal val="0.5"/>
                                          </p:val>
                                        </p:tav>
                                        <p:tav tm="100000">
                                          <p:val>
                                            <p:strVal val="#ppt_x"/>
                                          </p:val>
                                        </p:tav>
                                      </p:tavLst>
                                    </p:anim>
                                    <p:anim calcmode="lin" valueType="num">
                                      <p:cBhvr>
                                        <p:cTn id="131" dur="500" fill="hold"/>
                                        <p:tgtEl>
                                          <p:spTgt spid="376886"/>
                                        </p:tgtEl>
                                        <p:attrNameLst>
                                          <p:attrName>ppt_y</p:attrName>
                                        </p:attrNameLst>
                                      </p:cBhvr>
                                      <p:tavLst>
                                        <p:tav tm="0">
                                          <p:val>
                                            <p:fltVal val="0.5"/>
                                          </p:val>
                                        </p:tav>
                                        <p:tav tm="100000">
                                          <p:val>
                                            <p:strVal val="#ppt_y"/>
                                          </p:val>
                                        </p:tav>
                                      </p:tavLst>
                                    </p:anim>
                                  </p:childTnLst>
                                </p:cTn>
                              </p:par>
                            </p:childTnLst>
                          </p:cTn>
                        </p:par>
                        <p:par>
                          <p:cTn id="132" fill="hold">
                            <p:stCondLst>
                              <p:cond delay="500"/>
                            </p:stCondLst>
                            <p:childTnLst>
                              <p:par>
                                <p:cTn id="133" presetID="23" presetClass="entr" presetSubtype="288" fill="hold" grpId="0" nodeType="afterEffect">
                                  <p:stCondLst>
                                    <p:cond delay="0"/>
                                  </p:stCondLst>
                                  <p:childTnLst>
                                    <p:set>
                                      <p:cBhvr>
                                        <p:cTn id="134" dur="1" fill="hold">
                                          <p:stCondLst>
                                            <p:cond delay="0"/>
                                          </p:stCondLst>
                                        </p:cTn>
                                        <p:tgtEl>
                                          <p:spTgt spid="376881"/>
                                        </p:tgtEl>
                                        <p:attrNameLst>
                                          <p:attrName>style.visibility</p:attrName>
                                        </p:attrNameLst>
                                      </p:cBhvr>
                                      <p:to>
                                        <p:strVal val="visible"/>
                                      </p:to>
                                    </p:set>
                                    <p:anim calcmode="lin" valueType="num">
                                      <p:cBhvr>
                                        <p:cTn id="135" dur="500" fill="hold"/>
                                        <p:tgtEl>
                                          <p:spTgt spid="376881"/>
                                        </p:tgtEl>
                                        <p:attrNameLst>
                                          <p:attrName>ppt_w</p:attrName>
                                        </p:attrNameLst>
                                      </p:cBhvr>
                                      <p:tavLst>
                                        <p:tav tm="0">
                                          <p:val>
                                            <p:strVal val="4/3*#ppt_w"/>
                                          </p:val>
                                        </p:tav>
                                        <p:tav tm="100000">
                                          <p:val>
                                            <p:strVal val="#ppt_w"/>
                                          </p:val>
                                        </p:tav>
                                      </p:tavLst>
                                    </p:anim>
                                    <p:anim calcmode="lin" valueType="num">
                                      <p:cBhvr>
                                        <p:cTn id="136" dur="500" fill="hold"/>
                                        <p:tgtEl>
                                          <p:spTgt spid="376881"/>
                                        </p:tgtEl>
                                        <p:attrNameLst>
                                          <p:attrName>ppt_h</p:attrName>
                                        </p:attrNameLst>
                                      </p:cBhvr>
                                      <p:tavLst>
                                        <p:tav tm="0">
                                          <p:val>
                                            <p:strVal val="4/3*#ppt_h"/>
                                          </p:val>
                                        </p:tav>
                                        <p:tav tm="100000">
                                          <p:val>
                                            <p:strVal val="#ppt_h"/>
                                          </p:val>
                                        </p:tav>
                                      </p:tavLst>
                                    </p:anim>
                                  </p:childTnLst>
                                  <p:subTnLst>
                                    <p:set>
                                      <p:cBhvr override="childStyle">
                                        <p:cTn dur="1" fill="hold" display="0" masterRel="nextClick" afterEffect="1"/>
                                        <p:tgtEl>
                                          <p:spTgt spid="376881"/>
                                        </p:tgtEl>
                                        <p:attrNameLst>
                                          <p:attrName>style.visibility</p:attrName>
                                        </p:attrNameLst>
                                      </p:cBhvr>
                                      <p:to>
                                        <p:strVal val="hidden"/>
                                      </p:to>
                                    </p:set>
                                  </p:subTnLst>
                                </p:cTn>
                              </p:par>
                            </p:childTnLst>
                          </p:cTn>
                        </p:par>
                      </p:childTnLst>
                    </p:cTn>
                  </p:par>
                  <p:par>
                    <p:cTn id="137" fill="hold">
                      <p:stCondLst>
                        <p:cond delay="indefinite"/>
                      </p:stCondLst>
                      <p:childTnLst>
                        <p:par>
                          <p:cTn id="138" fill="hold">
                            <p:stCondLst>
                              <p:cond delay="0"/>
                            </p:stCondLst>
                            <p:childTnLst>
                              <p:par>
                                <p:cTn id="139" presetID="23" presetClass="entr" presetSubtype="16" fill="hold" grpId="0" nodeType="clickEffect">
                                  <p:stCondLst>
                                    <p:cond delay="0"/>
                                  </p:stCondLst>
                                  <p:childTnLst>
                                    <p:set>
                                      <p:cBhvr>
                                        <p:cTn id="140" dur="1" fill="hold">
                                          <p:stCondLst>
                                            <p:cond delay="0"/>
                                          </p:stCondLst>
                                        </p:cTn>
                                        <p:tgtEl>
                                          <p:spTgt spid="376882"/>
                                        </p:tgtEl>
                                        <p:attrNameLst>
                                          <p:attrName>style.visibility</p:attrName>
                                        </p:attrNameLst>
                                      </p:cBhvr>
                                      <p:to>
                                        <p:strVal val="visible"/>
                                      </p:to>
                                    </p:set>
                                    <p:anim calcmode="lin" valueType="num">
                                      <p:cBhvr>
                                        <p:cTn id="141" dur="500" fill="hold"/>
                                        <p:tgtEl>
                                          <p:spTgt spid="376882"/>
                                        </p:tgtEl>
                                        <p:attrNameLst>
                                          <p:attrName>ppt_w</p:attrName>
                                        </p:attrNameLst>
                                      </p:cBhvr>
                                      <p:tavLst>
                                        <p:tav tm="0">
                                          <p:val>
                                            <p:fltVal val="0"/>
                                          </p:val>
                                        </p:tav>
                                        <p:tav tm="100000">
                                          <p:val>
                                            <p:strVal val="#ppt_w"/>
                                          </p:val>
                                        </p:tav>
                                      </p:tavLst>
                                    </p:anim>
                                    <p:anim calcmode="lin" valueType="num">
                                      <p:cBhvr>
                                        <p:cTn id="142" dur="500" fill="hold"/>
                                        <p:tgtEl>
                                          <p:spTgt spid="3768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44" grpId="0" animBg="1"/>
      <p:bldP spid="376845" grpId="0" animBg="1"/>
      <p:bldP spid="376847" grpId="0" animBg="1"/>
      <p:bldP spid="376848" grpId="0" animBg="1"/>
      <p:bldP spid="376866" grpId="0" animBg="1"/>
      <p:bldP spid="376868" grpId="0" animBg="1" autoUpdateAnimBg="0"/>
      <p:bldP spid="376872" grpId="0" animBg="1" autoUpdateAnimBg="0"/>
      <p:bldP spid="376873" grpId="0" animBg="1" autoUpdateAnimBg="0"/>
      <p:bldP spid="376874" grpId="0" animBg="1" autoUpdateAnimBg="0"/>
      <p:bldP spid="376875" grpId="0" animBg="1" autoUpdateAnimBg="0"/>
      <p:bldP spid="376876" grpId="0" animBg="1" autoUpdateAnimBg="0"/>
      <p:bldP spid="376877" grpId="0" animBg="1" autoUpdateAnimBg="0"/>
      <p:bldP spid="376878" grpId="0" animBg="1" autoUpdateAnimBg="0"/>
      <p:bldP spid="376880" grpId="0" animBg="1" autoUpdateAnimBg="0"/>
      <p:bldP spid="376867" grpId="0" animBg="1" autoUpdateAnimBg="0"/>
      <p:bldP spid="376881" grpId="0" animBg="1" autoUpdateAnimBg="0"/>
      <p:bldP spid="376882" grpId="0" animBg="1" autoUpdateAnimBg="0"/>
      <p:bldP spid="376883" grpId="0" animBg="1" autoUpdateAnimBg="0"/>
      <p:bldP spid="376884" grpId="0" animBg="1" autoUpdateAnimBg="0"/>
      <p:bldP spid="376885" grpId="0" animBg="1"/>
      <p:bldP spid="376886" grpId="0" animBg="1"/>
      <p:bldP spid="376871" grpId="0" animBg="1" autoUpdateAnimBg="0"/>
      <p:bldP spid="376879"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p:spPr>
        <p:txBody>
          <a:bodyPr/>
          <a:lstStyle/>
          <a:p>
            <a:fld id="{9A1AC1F6-4BEB-4F8D-8650-F83F9EA050B9}" type="slidenum">
              <a:rPr lang="en-US"/>
              <a:pPr/>
              <a:t>51</a:t>
            </a:fld>
            <a:endParaRPr lang="en-US"/>
          </a:p>
        </p:txBody>
      </p:sp>
      <p:sp>
        <p:nvSpPr>
          <p:cNvPr id="458754" name="Rectangle 2"/>
          <p:cNvSpPr>
            <a:spLocks noGrp="1" noChangeArrowheads="1"/>
          </p:cNvSpPr>
          <p:nvPr>
            <p:ph type="title"/>
          </p:nvPr>
        </p:nvSpPr>
        <p:spPr>
          <a:xfrm>
            <a:off x="685800" y="22225"/>
            <a:ext cx="7772400" cy="838200"/>
          </a:xfrm>
        </p:spPr>
        <p:txBody>
          <a:bodyPr/>
          <a:lstStyle/>
          <a:p>
            <a:pPr eaLnBrk="1" hangingPunct="1">
              <a:defRPr/>
            </a:pPr>
            <a:r>
              <a:rPr lang="en-US"/>
              <a:t>Ka’bah from inside</a:t>
            </a:r>
          </a:p>
        </p:txBody>
      </p:sp>
      <p:pic>
        <p:nvPicPr>
          <p:cNvPr id="78852" name="Picture 3" descr="C:\Documents and Settings\obellal\My Documents\Hajj\Makkah\Kaabah_INSIDE.jpg"/>
          <p:cNvPicPr>
            <a:picLocks noChangeAspect="1" noChangeArrowheads="1"/>
          </p:cNvPicPr>
          <p:nvPr/>
        </p:nvPicPr>
        <p:blipFill>
          <a:blip r:embed="rId3" cstate="print"/>
          <a:srcRect/>
          <a:stretch>
            <a:fillRect/>
          </a:stretch>
        </p:blipFill>
        <p:spPr bwMode="auto">
          <a:xfrm>
            <a:off x="831850" y="927100"/>
            <a:ext cx="7477125" cy="5608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6"/>
          <p:cNvSpPr>
            <a:spLocks noGrp="1"/>
          </p:cNvSpPr>
          <p:nvPr>
            <p:ph type="sldNum" sz="quarter" idx="12"/>
          </p:nvPr>
        </p:nvSpPr>
        <p:spPr>
          <a:noFill/>
        </p:spPr>
        <p:txBody>
          <a:bodyPr/>
          <a:lstStyle/>
          <a:p>
            <a:fld id="{EC19C8AB-5304-474D-8320-FB163E2F925E}" type="slidenum">
              <a:rPr lang="en-US"/>
              <a:pPr/>
              <a:t>52</a:t>
            </a:fld>
            <a:endParaRPr lang="en-US"/>
          </a:p>
        </p:txBody>
      </p:sp>
      <p:sp>
        <p:nvSpPr>
          <p:cNvPr id="313346" name="Rectangle 2"/>
          <p:cNvSpPr>
            <a:spLocks noGrp="1" noChangeArrowheads="1"/>
          </p:cNvSpPr>
          <p:nvPr>
            <p:ph type="title"/>
          </p:nvPr>
        </p:nvSpPr>
        <p:spPr>
          <a:xfrm>
            <a:off x="685800" y="153988"/>
            <a:ext cx="7772400" cy="838200"/>
          </a:xfrm>
        </p:spPr>
        <p:txBody>
          <a:bodyPr/>
          <a:lstStyle/>
          <a:p>
            <a:pPr eaLnBrk="1" hangingPunct="1">
              <a:defRPr/>
            </a:pPr>
            <a:r>
              <a:rPr lang="en-US"/>
              <a:t>From the Past </a:t>
            </a:r>
            <a:r>
              <a:rPr lang="en-US" sz="3200"/>
              <a:t>(floods)</a:t>
            </a:r>
          </a:p>
        </p:txBody>
      </p:sp>
      <p:pic>
        <p:nvPicPr>
          <p:cNvPr id="79876" name="Picture 9"/>
          <p:cNvPicPr>
            <a:picLocks noChangeAspect="1" noChangeArrowheads="1"/>
          </p:cNvPicPr>
          <p:nvPr/>
        </p:nvPicPr>
        <p:blipFill>
          <a:blip r:embed="rId3" cstate="print">
            <a:lum contrast="10000"/>
          </a:blip>
          <a:srcRect/>
          <a:stretch>
            <a:fillRect/>
          </a:stretch>
        </p:blipFill>
        <p:spPr bwMode="auto">
          <a:xfrm>
            <a:off x="76200" y="3998913"/>
            <a:ext cx="4413250" cy="2684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9877" name="Picture 10"/>
          <p:cNvPicPr>
            <a:picLocks noChangeAspect="1" noChangeArrowheads="1"/>
          </p:cNvPicPr>
          <p:nvPr/>
        </p:nvPicPr>
        <p:blipFill>
          <a:blip r:embed="rId4" cstate="print">
            <a:lum contrast="10000"/>
          </a:blip>
          <a:srcRect/>
          <a:stretch>
            <a:fillRect/>
          </a:stretch>
        </p:blipFill>
        <p:spPr bwMode="auto">
          <a:xfrm>
            <a:off x="4217988" y="1177925"/>
            <a:ext cx="4862512" cy="2649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9878" name="Picture 11"/>
          <p:cNvPicPr>
            <a:picLocks noChangeAspect="1" noChangeArrowheads="1"/>
          </p:cNvPicPr>
          <p:nvPr/>
        </p:nvPicPr>
        <p:blipFill>
          <a:blip r:embed="rId5" cstate="print">
            <a:lum contrast="10000"/>
          </a:blip>
          <a:srcRect/>
          <a:stretch>
            <a:fillRect/>
          </a:stretch>
        </p:blipFill>
        <p:spPr bwMode="auto">
          <a:xfrm>
            <a:off x="161925" y="1139825"/>
            <a:ext cx="3781425" cy="2714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9879" name="Picture 12"/>
          <p:cNvPicPr>
            <a:picLocks noChangeAspect="1" noChangeArrowheads="1"/>
          </p:cNvPicPr>
          <p:nvPr/>
        </p:nvPicPr>
        <p:blipFill>
          <a:blip r:embed="rId6" cstate="print">
            <a:lum contrast="10000"/>
          </a:blip>
          <a:srcRect/>
          <a:stretch>
            <a:fillRect/>
          </a:stretch>
        </p:blipFill>
        <p:spPr bwMode="auto">
          <a:xfrm>
            <a:off x="4678363" y="3981450"/>
            <a:ext cx="4402137" cy="27892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9746"/>
            <a:ext cx="7772400" cy="838200"/>
          </a:xfrm>
        </p:spPr>
        <p:txBody>
          <a:bodyPr/>
          <a:lstStyle/>
          <a:p>
            <a:r>
              <a:rPr lang="en-US" dirty="0"/>
              <a:t>Rainy Days</a:t>
            </a:r>
          </a:p>
        </p:txBody>
      </p:sp>
      <p:sp>
        <p:nvSpPr>
          <p:cNvPr id="3" name="Text Placeholder 2"/>
          <p:cNvSpPr>
            <a:spLocks noGrp="1"/>
          </p:cNvSpPr>
          <p:nvPr>
            <p:ph type="body" sz="half" idx="1"/>
          </p:nvPr>
        </p:nvSpPr>
        <p:spPr>
          <a:xfrm>
            <a:off x="1345690" y="5401569"/>
            <a:ext cx="6431437" cy="755715"/>
          </a:xfrm>
        </p:spPr>
        <p:txBody>
          <a:bodyPr/>
          <a:lstStyle/>
          <a:p>
            <a:pPr algn="l"/>
            <a:r>
              <a:rPr lang="en-US" sz="2000" dirty="0"/>
              <a:t>Nowadays, rain does not prevent people from performing </a:t>
            </a:r>
            <a:r>
              <a:rPr lang="en-US" sz="2000" dirty="0" err="1"/>
              <a:t>Tawaf</a:t>
            </a:r>
            <a:r>
              <a:rPr lang="en-US" sz="2000" dirty="0"/>
              <a:t>.</a:t>
            </a:r>
          </a:p>
        </p:txBody>
      </p:sp>
      <p:sp>
        <p:nvSpPr>
          <p:cNvPr id="5" name="Slide Number Placeholder 4"/>
          <p:cNvSpPr>
            <a:spLocks noGrp="1"/>
          </p:cNvSpPr>
          <p:nvPr>
            <p:ph type="sldNum" sz="quarter" idx="12"/>
          </p:nvPr>
        </p:nvSpPr>
        <p:spPr/>
        <p:txBody>
          <a:bodyPr/>
          <a:lstStyle/>
          <a:p>
            <a:pPr>
              <a:defRPr/>
            </a:pPr>
            <a:fld id="{E2D11D53-0026-42C6-8E5C-68BEB2129D45}" type="slidenum">
              <a:rPr lang="en-US" smtClean="0"/>
              <a:pPr>
                <a:defRPr/>
              </a:pPr>
              <a:t>53</a:t>
            </a:fld>
            <a:endParaRPr lang="en-US"/>
          </a:p>
        </p:txBody>
      </p:sp>
      <p:grpSp>
        <p:nvGrpSpPr>
          <p:cNvPr id="4" name="Group 10"/>
          <p:cNvGrpSpPr/>
          <p:nvPr/>
        </p:nvGrpSpPr>
        <p:grpSpPr>
          <a:xfrm>
            <a:off x="37704" y="1475772"/>
            <a:ext cx="4480250" cy="3360188"/>
            <a:chOff x="47131" y="1475772"/>
            <a:chExt cx="4480250" cy="3360188"/>
          </a:xfrm>
        </p:grpSpPr>
        <p:pic>
          <p:nvPicPr>
            <p:cNvPr id="564228" name="Picture 4" descr="C:\Documents and Settings\obellal\My Documents\Hajj\Images\Makkah\rainy 2.jpg"/>
            <p:cNvPicPr>
              <a:picLocks noChangeAspect="1" noChangeArrowheads="1"/>
            </p:cNvPicPr>
            <p:nvPr/>
          </p:nvPicPr>
          <p:blipFill>
            <a:blip r:embed="rId2" cstate="print"/>
            <a:srcRect/>
            <a:stretch>
              <a:fillRect/>
            </a:stretch>
          </p:blipFill>
          <p:spPr bwMode="auto">
            <a:xfrm>
              <a:off x="47131" y="1475772"/>
              <a:ext cx="4480250" cy="3360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4" descr="C:\Documents and Settings\obellal\My Documents\Hajj\Images\Makkah\rainy 2.jpg"/>
            <p:cNvPicPr>
              <a:picLocks noChangeAspect="1" noChangeArrowheads="1"/>
            </p:cNvPicPr>
            <p:nvPr/>
          </p:nvPicPr>
          <p:blipFill>
            <a:blip r:embed="rId2" cstate="print"/>
            <a:srcRect t="86206" r="86779" b="7622"/>
            <a:stretch>
              <a:fillRect/>
            </a:stretch>
          </p:blipFill>
          <p:spPr bwMode="auto">
            <a:xfrm>
              <a:off x="142972" y="4675686"/>
              <a:ext cx="432064" cy="1041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6" name="Group 14"/>
          <p:cNvGrpSpPr/>
          <p:nvPr/>
        </p:nvGrpSpPr>
        <p:grpSpPr>
          <a:xfrm>
            <a:off x="4628563" y="1500169"/>
            <a:ext cx="4468324" cy="3354636"/>
            <a:chOff x="2122601" y="1819106"/>
            <a:chExt cx="4493955" cy="3372187"/>
          </a:xfrm>
        </p:grpSpPr>
        <p:pic>
          <p:nvPicPr>
            <p:cNvPr id="14" name="Picture 2" descr="C:\Documents and Settings\obellal\My Documents\Hajj\Images\Makkah\rainy 1.jpg"/>
            <p:cNvPicPr>
              <a:picLocks noChangeAspect="1" noChangeArrowheads="1"/>
            </p:cNvPicPr>
            <p:nvPr/>
          </p:nvPicPr>
          <p:blipFill>
            <a:blip r:embed="rId3" cstate="print"/>
            <a:srcRect/>
            <a:stretch>
              <a:fillRect/>
            </a:stretch>
          </p:blipFill>
          <p:spPr bwMode="auto">
            <a:xfrm>
              <a:off x="2122601" y="1819106"/>
              <a:ext cx="4493955" cy="3372187"/>
            </a:xfrm>
            <a:prstGeom prst="roundRect">
              <a:avLst>
                <a:gd name="adj" fmla="val 8594"/>
              </a:avLst>
            </a:prstGeom>
            <a:solidFill>
              <a:srgbClr val="FFFFFF">
                <a:shade val="85000"/>
              </a:srgbClr>
            </a:solidFill>
            <a:ln w="9525">
              <a:noFill/>
              <a:miter lim="800000"/>
              <a:headEnd/>
              <a:tailEnd/>
            </a:ln>
            <a:effectLst>
              <a:reflection blurRad="12700" stA="38000" endPos="28000" dist="5000" dir="5400000" sy="-100000" algn="bl" rotWithShape="0"/>
            </a:effectLst>
          </p:spPr>
        </p:pic>
        <p:pic>
          <p:nvPicPr>
            <p:cNvPr id="13" name="Picture 2" descr="C:\Documents and Settings\obellal\My Documents\Hajj\Images\Makkah\rainy 1.jpg"/>
            <p:cNvPicPr>
              <a:picLocks noChangeAspect="1" noChangeArrowheads="1"/>
            </p:cNvPicPr>
            <p:nvPr/>
          </p:nvPicPr>
          <p:blipFill>
            <a:blip r:embed="rId3" cstate="print"/>
            <a:srcRect l="5839" t="93244" r="82204" b="2284"/>
            <a:stretch>
              <a:fillRect/>
            </a:stretch>
          </p:blipFill>
          <p:spPr bwMode="auto">
            <a:xfrm>
              <a:off x="2224726" y="5043342"/>
              <a:ext cx="301658" cy="103686"/>
            </a:xfrm>
            <a:prstGeom prst="roundRect">
              <a:avLst>
                <a:gd name="adj" fmla="val 8594"/>
              </a:avLst>
            </a:prstGeom>
            <a:solidFill>
              <a:srgbClr val="FFFFFF">
                <a:shade val="85000"/>
              </a:srgbClr>
            </a:solidFill>
            <a:ln w="9525">
              <a:noFill/>
              <a:miter lim="800000"/>
              <a:headEnd/>
              <a:tailEnd/>
            </a:ln>
            <a:effectLst>
              <a:reflection blurRad="12700" stA="38000" endPos="28000" dist="5000" dir="5400000" sy="-100000" algn="bl" rotWithShape="0"/>
            </a:effectLst>
          </p:spPr>
        </p:pic>
      </p:grpSp>
    </p:spTree>
  </p:cSld>
  <p:clrMapOvr>
    <a:masterClrMapping/>
  </p:clrMapOvr>
  <p:transition advTm="2000">
    <p:pull/>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Slide Number Placeholder 5"/>
          <p:cNvSpPr>
            <a:spLocks noGrp="1"/>
          </p:cNvSpPr>
          <p:nvPr>
            <p:ph type="sldNum" sz="quarter" idx="12"/>
          </p:nvPr>
        </p:nvSpPr>
        <p:spPr>
          <a:noFill/>
        </p:spPr>
        <p:txBody>
          <a:bodyPr/>
          <a:lstStyle/>
          <a:p>
            <a:fld id="{A8AE1707-21C7-40D7-BBE2-EA5841AA7542}" type="slidenum">
              <a:rPr lang="en-US"/>
              <a:pPr/>
              <a:t>54</a:t>
            </a:fld>
            <a:endParaRPr lang="en-US"/>
          </a:p>
        </p:txBody>
      </p:sp>
      <p:sp>
        <p:nvSpPr>
          <p:cNvPr id="79876" name="Rectangle 4"/>
          <p:cNvSpPr>
            <a:spLocks noGrp="1" noChangeArrowheads="1"/>
          </p:cNvSpPr>
          <p:nvPr>
            <p:ph type="title"/>
          </p:nvPr>
        </p:nvSpPr>
        <p:spPr>
          <a:xfrm>
            <a:off x="685800" y="625475"/>
            <a:ext cx="7772400" cy="838200"/>
          </a:xfrm>
        </p:spPr>
        <p:txBody>
          <a:bodyPr/>
          <a:lstStyle/>
          <a:p>
            <a:pPr eaLnBrk="1" hangingPunct="1">
              <a:defRPr/>
            </a:pPr>
            <a:r>
              <a:rPr lang="en-US" dirty="0" err="1"/>
              <a:t>Tawaf</a:t>
            </a:r>
            <a:r>
              <a:rPr lang="en-US" dirty="0"/>
              <a:t> </a:t>
            </a:r>
            <a:br>
              <a:rPr lang="en-US" dirty="0"/>
            </a:br>
            <a:r>
              <a:rPr lang="ar-EG" dirty="0">
                <a:cs typeface="Arial" charset="0"/>
              </a:rPr>
              <a:t>طواف</a:t>
            </a:r>
            <a:endParaRPr lang="en-US" dirty="0">
              <a:cs typeface="Arial" charset="0"/>
            </a:endParaRPr>
          </a:p>
        </p:txBody>
      </p:sp>
      <p:sp>
        <p:nvSpPr>
          <p:cNvPr id="79877" name="Rectangle 5"/>
          <p:cNvSpPr>
            <a:spLocks noGrp="1" noChangeArrowheads="1"/>
          </p:cNvSpPr>
          <p:nvPr>
            <p:ph type="body" idx="1"/>
          </p:nvPr>
        </p:nvSpPr>
        <p:spPr>
          <a:xfrm>
            <a:off x="685800" y="2168525"/>
            <a:ext cx="7772400" cy="4114800"/>
          </a:xfrm>
        </p:spPr>
        <p:txBody>
          <a:bodyPr/>
          <a:lstStyle/>
          <a:p>
            <a:pPr algn="ctr" eaLnBrk="1" hangingPunct="1">
              <a:buFont typeface="Wingdings" pitchFamily="2" charset="2"/>
              <a:buNone/>
            </a:pPr>
            <a:r>
              <a:rPr lang="en-US" b="1" dirty="0">
                <a:solidFill>
                  <a:schemeClr val="hlink"/>
                </a:solidFill>
                <a:effectLst>
                  <a:outerShdw blurRad="38100" dist="38100" dir="2700000" algn="tl">
                    <a:srgbClr val="000000">
                      <a:alpha val="43137"/>
                    </a:srgbClr>
                  </a:outerShdw>
                </a:effectLst>
              </a:rPr>
              <a:t>SUMMARY</a:t>
            </a:r>
          </a:p>
          <a:p>
            <a:pPr eaLnBrk="1" hangingPunct="1"/>
            <a:r>
              <a:rPr lang="en-US" dirty="0">
                <a:effectLst>
                  <a:outerShdw blurRad="38100" dist="38100" dir="2700000" algn="tl">
                    <a:srgbClr val="000000">
                      <a:alpha val="43137"/>
                    </a:srgbClr>
                  </a:outerShdw>
                </a:effectLst>
              </a:rPr>
              <a:t>Arrive at Al-</a:t>
            </a:r>
            <a:r>
              <a:rPr lang="en-US" dirty="0" err="1">
                <a:effectLst>
                  <a:outerShdw blurRad="38100" dist="38100" dir="2700000" algn="tl">
                    <a:srgbClr val="000000">
                      <a:alpha val="43137"/>
                    </a:srgbClr>
                  </a:outerShdw>
                </a:effectLst>
              </a:rPr>
              <a:t>Masjid</a:t>
            </a:r>
            <a:r>
              <a:rPr lang="en-US" dirty="0">
                <a:effectLst>
                  <a:outerShdw blurRad="38100" dist="38100" dir="2700000" algn="tl">
                    <a:srgbClr val="000000">
                      <a:alpha val="43137"/>
                    </a:srgbClr>
                  </a:outerShdw>
                </a:effectLst>
              </a:rPr>
              <a:t> Al-</a:t>
            </a:r>
            <a:r>
              <a:rPr lang="en-US" dirty="0" err="1">
                <a:effectLst>
                  <a:outerShdw blurRad="38100" dist="38100" dir="2700000" algn="tl">
                    <a:srgbClr val="000000">
                      <a:alpha val="43137"/>
                    </a:srgbClr>
                  </a:outerShdw>
                </a:effectLst>
              </a:rPr>
              <a:t>Haram</a:t>
            </a:r>
            <a:r>
              <a:rPr lang="en-US"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cs typeface="Times New Roman" pitchFamily="18" charset="0"/>
              </a:rPr>
              <a:t>(</a:t>
            </a:r>
            <a:r>
              <a:rPr lang="ar-SA" dirty="0">
                <a:effectLst>
                  <a:outerShdw blurRad="38100" dist="38100" dir="2700000" algn="tl">
                    <a:srgbClr val="000000">
                      <a:alpha val="43137"/>
                    </a:srgbClr>
                  </a:outerShdw>
                </a:effectLst>
                <a:cs typeface="Times New Roman" pitchFamily="18" charset="0"/>
              </a:rPr>
              <a:t>المسجد الحرام</a:t>
            </a:r>
            <a:r>
              <a:rPr lang="en-US" dirty="0">
                <a:effectLst>
                  <a:outerShdw blurRad="38100" dist="38100" dir="2700000" algn="tl">
                    <a:srgbClr val="000000">
                      <a:alpha val="43137"/>
                    </a:srgbClr>
                  </a:outerShdw>
                </a:effectLst>
                <a:cs typeface="Times New Roman" pitchFamily="18" charset="0"/>
              </a:rPr>
              <a:t>)</a:t>
            </a:r>
            <a:endParaRPr lang="en-US" dirty="0">
              <a:effectLst>
                <a:outerShdw blurRad="38100" dist="38100" dir="2700000" algn="tl">
                  <a:srgbClr val="000000">
                    <a:alpha val="43137"/>
                  </a:srgbClr>
                </a:outerShdw>
              </a:effectLst>
            </a:endParaRPr>
          </a:p>
          <a:p>
            <a:pPr eaLnBrk="1" hangingPunct="1"/>
            <a:r>
              <a:rPr lang="en-US" dirty="0">
                <a:effectLst>
                  <a:outerShdw blurRad="38100" dist="38100" dir="2700000" algn="tl">
                    <a:srgbClr val="000000">
                      <a:alpha val="43137"/>
                    </a:srgbClr>
                  </a:outerShdw>
                </a:effectLst>
              </a:rPr>
              <a:t>The Black Stone </a:t>
            </a:r>
            <a:r>
              <a:rPr lang="en-US" dirty="0">
                <a:effectLst>
                  <a:outerShdw blurRad="38100" dist="38100" dir="2700000" algn="tl">
                    <a:srgbClr val="000000">
                      <a:alpha val="43137"/>
                    </a:srgbClr>
                  </a:outerShdw>
                </a:effectLst>
                <a:cs typeface="Times New Roman" pitchFamily="18" charset="0"/>
              </a:rPr>
              <a:t>(</a:t>
            </a:r>
            <a:r>
              <a:rPr lang="ar-SA" dirty="0">
                <a:effectLst>
                  <a:outerShdw blurRad="38100" dist="38100" dir="2700000" algn="tl">
                    <a:srgbClr val="000000">
                      <a:alpha val="43137"/>
                    </a:srgbClr>
                  </a:outerShdw>
                </a:effectLst>
                <a:cs typeface="Times New Roman" pitchFamily="18" charset="0"/>
              </a:rPr>
              <a:t>الحجر الأسود</a:t>
            </a:r>
            <a:r>
              <a:rPr lang="en-US" dirty="0">
                <a:effectLst>
                  <a:outerShdw blurRad="38100" dist="38100" dir="2700000" algn="tl">
                    <a:srgbClr val="000000">
                      <a:alpha val="43137"/>
                    </a:srgbClr>
                  </a:outerShdw>
                </a:effectLst>
                <a:cs typeface="Times New Roman" pitchFamily="18" charset="0"/>
              </a:rPr>
              <a:t>)</a:t>
            </a:r>
            <a:endParaRPr lang="en-US" dirty="0">
              <a:effectLst>
                <a:outerShdw blurRad="38100" dist="38100" dir="2700000" algn="tl">
                  <a:srgbClr val="000000">
                    <a:alpha val="43137"/>
                  </a:srgbClr>
                </a:outerShdw>
              </a:effectLst>
            </a:endParaRPr>
          </a:p>
          <a:p>
            <a:pPr eaLnBrk="1" hangingPunct="1"/>
            <a:r>
              <a:rPr lang="en-US" dirty="0" err="1">
                <a:effectLst>
                  <a:outerShdw blurRad="38100" dist="38100" dir="2700000" algn="tl">
                    <a:srgbClr val="000000">
                      <a:alpha val="43137"/>
                    </a:srgbClr>
                  </a:outerShdw>
                </a:effectLst>
              </a:rPr>
              <a:t>Tawaf</a:t>
            </a:r>
            <a:endParaRPr lang="en-US" dirty="0">
              <a:effectLst>
                <a:outerShdw blurRad="38100" dist="38100" dir="2700000" algn="tl">
                  <a:srgbClr val="000000">
                    <a:alpha val="43137"/>
                  </a:srgbClr>
                </a:outerShdw>
              </a:effectLst>
            </a:endParaRPr>
          </a:p>
          <a:p>
            <a:pPr lvl="1" eaLnBrk="1" hangingPunct="1"/>
            <a:r>
              <a:rPr lang="en-US" dirty="0">
                <a:effectLst>
                  <a:outerShdw blurRad="38100" dist="38100" dir="2700000" algn="tl">
                    <a:srgbClr val="000000">
                      <a:alpha val="43137"/>
                    </a:srgbClr>
                  </a:outerShdw>
                </a:effectLst>
              </a:rPr>
              <a:t>Al-</a:t>
            </a:r>
            <a:r>
              <a:rPr lang="en-US" dirty="0" err="1">
                <a:effectLst>
                  <a:outerShdw blurRad="38100" dist="38100" dir="2700000" algn="tl">
                    <a:srgbClr val="000000">
                      <a:alpha val="43137"/>
                    </a:srgbClr>
                  </a:outerShdw>
                </a:effectLst>
              </a:rPr>
              <a:t>IdTiba</a:t>
            </a:r>
            <a:r>
              <a:rPr lang="en-US" dirty="0">
                <a:effectLst>
                  <a:outerShdw blurRad="38100" dist="38100" dir="2700000" algn="tl">
                    <a:srgbClr val="000000">
                      <a:alpha val="43137"/>
                    </a:srgbClr>
                  </a:outerShdw>
                </a:effectLst>
              </a:rPr>
              <a:t>’</a:t>
            </a:r>
            <a:r>
              <a:rPr lang="ar-SA" dirty="0">
                <a:effectLst>
                  <a:outerShdw blurRad="38100" dist="38100" dir="2700000" algn="tl">
                    <a:srgbClr val="000000">
                      <a:alpha val="43137"/>
                    </a:srgbClr>
                  </a:outerShdw>
                </a:effectLst>
                <a:ea typeface="Times New Roman (Arabic)"/>
                <a:cs typeface="Times New Roman (Arabic)"/>
              </a:rPr>
              <a:t> </a:t>
            </a:r>
            <a:r>
              <a:rPr lang="en-US" dirty="0">
                <a:effectLst>
                  <a:outerShdw blurRad="38100" dist="38100" dir="2700000" algn="tl">
                    <a:srgbClr val="000000">
                      <a:alpha val="43137"/>
                    </a:srgbClr>
                  </a:outerShdw>
                </a:effectLst>
                <a:ea typeface="Times New Roman (Arabic)"/>
                <a:cs typeface="Times New Roman (Arabic)"/>
              </a:rPr>
              <a:t> ( </a:t>
            </a:r>
            <a:r>
              <a:rPr lang="ar-EG" sz="2400" dirty="0">
                <a:effectLst>
                  <a:outerShdw blurRad="38100" dist="38100" dir="2700000" algn="tl">
                    <a:srgbClr val="000000">
                      <a:alpha val="43137"/>
                    </a:srgbClr>
                  </a:outerShdw>
                </a:effectLst>
                <a:latin typeface="Times New Roman" pitchFamily="18" charset="0"/>
                <a:ea typeface="Times New Roman (Arabic)"/>
                <a:cs typeface="Times New Roman (Arabic)"/>
              </a:rPr>
              <a:t>الإضطِبَاع</a:t>
            </a:r>
            <a:r>
              <a:rPr lang="en-US" sz="2400" dirty="0">
                <a:effectLst>
                  <a:outerShdw blurRad="38100" dist="38100" dir="2700000" algn="tl">
                    <a:srgbClr val="000000">
                      <a:alpha val="43137"/>
                    </a:srgbClr>
                  </a:outerShdw>
                </a:effectLst>
                <a:latin typeface="Times New Roman" pitchFamily="18" charset="0"/>
                <a:ea typeface="Times New Roman (Arabic)"/>
                <a:cs typeface="Times New Roman (Arabic)"/>
              </a:rPr>
              <a:t> )</a:t>
            </a:r>
            <a:endParaRPr lang="en-US" dirty="0">
              <a:effectLst>
                <a:outerShdw blurRad="38100" dist="38100" dir="2700000" algn="tl">
                  <a:srgbClr val="000000">
                    <a:alpha val="43137"/>
                  </a:srgbClr>
                </a:outerShdw>
              </a:effectLst>
              <a:ea typeface="Times New Roman (Arabic)"/>
              <a:cs typeface="Times New Roman (Arabic)"/>
            </a:endParaRPr>
          </a:p>
          <a:p>
            <a:pPr lvl="1" eaLnBrk="1" hangingPunct="1"/>
            <a:r>
              <a:rPr lang="en-US" dirty="0" err="1">
                <a:effectLst>
                  <a:outerShdw blurRad="38100" dist="38100" dir="2700000" algn="tl">
                    <a:srgbClr val="000000">
                      <a:alpha val="43137"/>
                    </a:srgbClr>
                  </a:outerShdw>
                </a:effectLst>
              </a:rPr>
              <a:t>Ar-Ramal</a:t>
            </a:r>
            <a:r>
              <a:rPr lang="en-US" dirty="0">
                <a:effectLst>
                  <a:outerShdw blurRad="38100" dist="38100" dir="2700000" algn="tl">
                    <a:srgbClr val="000000">
                      <a:alpha val="43137"/>
                    </a:srgbClr>
                  </a:outerShdw>
                </a:effectLst>
              </a:rPr>
              <a:t>  ( </a:t>
            </a:r>
            <a:r>
              <a:rPr lang="ar-EG" sz="2400" dirty="0">
                <a:effectLst>
                  <a:outerShdw blurRad="38100" dist="38100" dir="2700000" algn="tl">
                    <a:srgbClr val="000000">
                      <a:alpha val="43137"/>
                    </a:srgbClr>
                  </a:outerShdw>
                </a:effectLst>
                <a:latin typeface="Times New Roman" pitchFamily="18" charset="0"/>
                <a:ea typeface="Times New Roman (Arabic)"/>
                <a:cs typeface="Times New Roman (Arabic)"/>
              </a:rPr>
              <a:t>الرَّمَل</a:t>
            </a:r>
            <a:r>
              <a:rPr lang="en-US" sz="2400" dirty="0">
                <a:effectLst>
                  <a:outerShdw blurRad="38100" dist="38100" dir="2700000" algn="tl">
                    <a:srgbClr val="000000">
                      <a:alpha val="43137"/>
                    </a:srgbClr>
                  </a:outerShdw>
                </a:effectLst>
                <a:latin typeface="Times New Roman" pitchFamily="18" charset="0"/>
                <a:ea typeface="Times New Roman (Arabic)"/>
                <a:cs typeface="Times New Roman (Arabic)"/>
              </a:rPr>
              <a:t> )</a:t>
            </a:r>
            <a:endParaRPr lang="en-US" dirty="0">
              <a:effectLst>
                <a:outerShdw blurRad="38100" dist="38100" dir="2700000" algn="tl">
                  <a:srgbClr val="000000">
                    <a:alpha val="43137"/>
                  </a:srgbClr>
                </a:outerShdw>
              </a:effectLst>
            </a:endParaRPr>
          </a:p>
          <a:p>
            <a:pPr eaLnBrk="1" hangingPunct="1"/>
            <a:r>
              <a:rPr lang="en-US" dirty="0">
                <a:effectLst>
                  <a:outerShdw blurRad="38100" dist="38100" dir="2700000" algn="tl">
                    <a:srgbClr val="000000">
                      <a:alpha val="43137"/>
                    </a:srgbClr>
                  </a:outerShdw>
                </a:effectLst>
              </a:rPr>
              <a:t>Pray two </a:t>
            </a:r>
            <a:r>
              <a:rPr lang="en-US" dirty="0" err="1">
                <a:effectLst>
                  <a:outerShdw blurRad="38100" dist="38100" dir="2700000" algn="tl">
                    <a:srgbClr val="000000">
                      <a:alpha val="43137"/>
                    </a:srgbClr>
                  </a:outerShdw>
                </a:effectLst>
              </a:rPr>
              <a:t>Rak’at</a:t>
            </a:r>
            <a:r>
              <a:rPr lang="en-US" dirty="0">
                <a:effectLst>
                  <a:outerShdw blurRad="38100" dist="38100" dir="2700000" algn="tl">
                    <a:srgbClr val="000000">
                      <a:alpha val="43137"/>
                    </a:srgbClr>
                  </a:outerShdw>
                </a:effectLst>
              </a:rPr>
              <a:t> of </a:t>
            </a:r>
            <a:r>
              <a:rPr lang="en-US" dirty="0" err="1">
                <a:effectLst>
                  <a:outerShdw blurRad="38100" dist="38100" dir="2700000" algn="tl">
                    <a:srgbClr val="000000">
                      <a:alpha val="43137"/>
                    </a:srgbClr>
                  </a:outerShdw>
                </a:effectLst>
              </a:rPr>
              <a:t>Tawaf</a:t>
            </a:r>
            <a:endParaRPr lang="en-US" dirty="0">
              <a:effectLst>
                <a:outerShdw blurRad="38100" dist="38100" dir="2700000" algn="tl">
                  <a:srgbClr val="000000">
                    <a:alpha val="43137"/>
                  </a:srgbClr>
                </a:outerShdw>
              </a:effectLst>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98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87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987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987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987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1937" name="Picture 60" descr="C:\Documents and Settings\Omar\My Documents\Hajj\Makkah\haram-cc-m-soli.jpg"/>
          <p:cNvPicPr>
            <a:picLocks noGrp="1" noChangeAspect="1" noChangeArrowheads="1"/>
          </p:cNvPicPr>
          <p:nvPr>
            <p:ph type="clipArt" sz="half" idx="2"/>
          </p:nvPr>
        </p:nvPicPr>
        <p:blipFill>
          <a:blip r:embed="rId7" cstate="print"/>
          <a:srcRect/>
          <a:stretch>
            <a:fillRect/>
          </a:stretch>
        </p:blipFill>
        <p:spPr>
          <a:xfrm>
            <a:off x="4887913" y="1050925"/>
            <a:ext cx="3900487" cy="2925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1922" name="Slide Number Placeholder 6"/>
          <p:cNvSpPr>
            <a:spLocks noGrp="1"/>
          </p:cNvSpPr>
          <p:nvPr>
            <p:ph type="sldNum" sz="quarter" idx="12"/>
          </p:nvPr>
        </p:nvSpPr>
        <p:spPr>
          <a:noFill/>
        </p:spPr>
        <p:txBody>
          <a:bodyPr/>
          <a:lstStyle/>
          <a:p>
            <a:fld id="{E325CAE6-3A0F-4F72-9A2E-BD56920019C8}" type="slidenum">
              <a:rPr lang="en-US"/>
              <a:pPr/>
              <a:t>55</a:t>
            </a:fld>
            <a:endParaRPr lang="en-US"/>
          </a:p>
        </p:txBody>
      </p:sp>
      <p:sp>
        <p:nvSpPr>
          <p:cNvPr id="74754" name="Rectangle 2"/>
          <p:cNvSpPr>
            <a:spLocks noGrp="1" noChangeArrowheads="1"/>
          </p:cNvSpPr>
          <p:nvPr>
            <p:ph type="title"/>
          </p:nvPr>
        </p:nvSpPr>
        <p:spPr>
          <a:xfrm>
            <a:off x="381000" y="0"/>
            <a:ext cx="8077200" cy="914400"/>
          </a:xfrm>
        </p:spPr>
        <p:txBody>
          <a:bodyPr/>
          <a:lstStyle/>
          <a:p>
            <a:pPr eaLnBrk="1" hangingPunct="1">
              <a:defRPr/>
            </a:pPr>
            <a:r>
              <a:rPr lang="en-US"/>
              <a:t>Arrive at Al-Masjid Al-Haram (1)</a:t>
            </a:r>
          </a:p>
        </p:txBody>
      </p:sp>
      <p:sp>
        <p:nvSpPr>
          <p:cNvPr id="74755" name="Rectangle 3"/>
          <p:cNvSpPr>
            <a:spLocks noGrp="1" noChangeArrowheads="1"/>
          </p:cNvSpPr>
          <p:nvPr>
            <p:ph type="body" sz="half" idx="1"/>
          </p:nvPr>
        </p:nvSpPr>
        <p:spPr>
          <a:xfrm>
            <a:off x="581025" y="1223963"/>
            <a:ext cx="3810000" cy="2484437"/>
          </a:xfrm>
        </p:spPr>
        <p:txBody>
          <a:bodyPr/>
          <a:lstStyle/>
          <a:p>
            <a:pPr eaLnBrk="1" hangingPunct="1"/>
            <a:r>
              <a:rPr lang="en-US" sz="1800" dirty="0">
                <a:effectLst>
                  <a:outerShdw blurRad="38100" dist="38100" dir="2700000" algn="tl">
                    <a:srgbClr val="000000">
                      <a:alpha val="43137"/>
                    </a:srgbClr>
                  </a:outerShdw>
                </a:effectLst>
              </a:rPr>
              <a:t>Take a bath (</a:t>
            </a:r>
            <a:r>
              <a:rPr lang="en-US" sz="1800" dirty="0" err="1">
                <a:effectLst>
                  <a:outerShdw blurRad="38100" dist="38100" dir="2700000" algn="tl">
                    <a:srgbClr val="000000">
                      <a:alpha val="43137"/>
                    </a:srgbClr>
                  </a:outerShdw>
                </a:effectLst>
              </a:rPr>
              <a:t>Ghusl</a:t>
            </a:r>
            <a:r>
              <a:rPr lang="en-US" sz="1800" dirty="0">
                <a:effectLst>
                  <a:outerShdw blurRad="38100" dist="38100" dir="2700000" algn="tl">
                    <a:srgbClr val="000000">
                      <a:alpha val="43137"/>
                    </a:srgbClr>
                  </a:outerShdw>
                </a:effectLst>
              </a:rPr>
              <a:t>) before entering Makkah, if possible (</a:t>
            </a:r>
            <a:r>
              <a:rPr lang="en-US" sz="1800" dirty="0" err="1">
                <a:effectLst>
                  <a:outerShdw blurRad="38100" dist="38100" dir="2700000" algn="tl">
                    <a:srgbClr val="000000">
                      <a:alpha val="43137"/>
                    </a:srgbClr>
                  </a:outerShdw>
                </a:effectLst>
              </a:rPr>
              <a:t>Sunnah</a:t>
            </a:r>
            <a:r>
              <a:rPr lang="en-US" sz="1800" dirty="0">
                <a:effectLst>
                  <a:outerShdw blurRad="38100" dist="38100" dir="2700000" algn="tl">
                    <a:srgbClr val="000000">
                      <a:alpha val="43137"/>
                    </a:srgbClr>
                  </a:outerShdw>
                </a:effectLst>
              </a:rPr>
              <a:t>).</a:t>
            </a:r>
          </a:p>
          <a:p>
            <a:pPr eaLnBrk="1" hangingPunct="1"/>
            <a:r>
              <a:rPr lang="en-US" sz="1800" dirty="0">
                <a:effectLst>
                  <a:outerShdw blurRad="38100" dist="38100" dir="2700000" algn="tl">
                    <a:srgbClr val="000000">
                      <a:alpha val="43137"/>
                    </a:srgbClr>
                  </a:outerShdw>
                </a:effectLst>
              </a:rPr>
              <a:t>When you enter the </a:t>
            </a:r>
            <a:r>
              <a:rPr lang="en-US" sz="1800" dirty="0" err="1">
                <a:effectLst>
                  <a:outerShdw blurRad="38100" dist="38100" dir="2700000" algn="tl">
                    <a:srgbClr val="000000">
                      <a:alpha val="43137"/>
                    </a:srgbClr>
                  </a:outerShdw>
                </a:effectLst>
              </a:rPr>
              <a:t>Masjid</a:t>
            </a:r>
            <a:r>
              <a:rPr lang="en-US" sz="1800" dirty="0">
                <a:effectLst>
                  <a:outerShdw blurRad="38100" dist="38100" dir="2700000" algn="tl">
                    <a:srgbClr val="000000">
                      <a:alpha val="43137"/>
                    </a:srgbClr>
                  </a:outerShdw>
                </a:effectLst>
              </a:rPr>
              <a:t> do not forget to enter by the right foot, and say:</a:t>
            </a:r>
          </a:p>
        </p:txBody>
      </p:sp>
      <p:graphicFrame>
        <p:nvGraphicFramePr>
          <p:cNvPr id="74817" name="Group 65"/>
          <p:cNvGraphicFramePr>
            <a:graphicFrameLocks noGrp="1"/>
          </p:cNvGraphicFramePr>
          <p:nvPr/>
        </p:nvGraphicFramePr>
        <p:xfrm>
          <a:off x="192088" y="4056063"/>
          <a:ext cx="8756650" cy="2474976"/>
        </p:xfrm>
        <a:graphic>
          <a:graphicData uri="http://schemas.openxmlformats.org/drawingml/2006/table">
            <a:tbl>
              <a:tblPr/>
              <a:tblGrid>
                <a:gridCol w="4378325">
                  <a:extLst>
                    <a:ext uri="{9D8B030D-6E8A-4147-A177-3AD203B41FA5}">
                      <a16:colId xmlns:a16="http://schemas.microsoft.com/office/drawing/2014/main" val="20000"/>
                    </a:ext>
                  </a:extLst>
                </a:gridCol>
                <a:gridCol w="4378325">
                  <a:extLst>
                    <a:ext uri="{9D8B030D-6E8A-4147-A177-3AD203B41FA5}">
                      <a16:colId xmlns:a16="http://schemas.microsoft.com/office/drawing/2014/main" val="20001"/>
                    </a:ext>
                  </a:extLst>
                </a:gridCol>
              </a:tblGrid>
              <a:tr h="987425">
                <a:tc>
                  <a:txBody>
                    <a:bodyPr/>
                    <a:lstStyle/>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Allaahumma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salli</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alaa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muhammadin</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sallim</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allaahumma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aftah</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lee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abwaaba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rahmatika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a:t>
                      </a: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O Allah, send prayers and peace upon Muhammad (</a:t>
                      </a:r>
                      <a:r>
                        <a:rPr kumimoji="0" lang="en-US" sz="1600" b="0" i="0" u="none" strike="noStrike" cap="none" normalizeH="0" baseline="0" dirty="0" err="1">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pbuh</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 O Allah open the doors of Your mercy for me</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اللهم صل على محمد وسلم، اللهم افتح لي أبواب رحمتك</a:t>
                      </a:r>
                      <a:endParaRPr kumimoji="0" lang="en-US"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7425">
                <a:tc>
                  <a:txBody>
                    <a:bodyPr/>
                    <a:lstStyle/>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a:ln>
                            <a:noFill/>
                          </a:ln>
                          <a:solidFill>
                            <a:schemeClr val="tx1"/>
                          </a:solidFill>
                          <a:effectLst>
                            <a:outerShdw blurRad="38100" dist="38100" dir="2700000" algn="tl">
                              <a:srgbClr val="000000">
                                <a:alpha val="43137"/>
                              </a:srgbClr>
                            </a:outerShdw>
                          </a:effectLst>
                          <a:latin typeface="Comic Sans MS" pitchFamily="66" charset="0"/>
                        </a:rPr>
                        <a:t>A'oodhu billaahi-l `adheem wa bi wajhihi-l kareem wa sultaanihi-l qadeem Mina-sh shaitaani-r rajeem.</a:t>
                      </a: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I take refuge with Allah, the Supreme, and with His Noble Face, and His eternal authority from the accursed devil.</a:t>
                      </a:r>
                      <a:r>
                        <a:rPr kumimoji="0" lang="en-US" sz="1600" b="0" i="0" u="none" strike="noStrike" cap="none" normalizeH="0" baseline="0">
                          <a:ln>
                            <a:noFill/>
                          </a:ln>
                          <a:solidFill>
                            <a:schemeClr val="folHlink"/>
                          </a:solidFill>
                          <a:effectLst>
                            <a:outerShdw blurRad="38100" dist="38100" dir="2700000" algn="tl">
                              <a:srgbClr val="000000">
                                <a:alpha val="43137"/>
                              </a:srgbClr>
                            </a:outerShdw>
                          </a:effectLst>
                          <a:latin typeface="Arial Narrow" pitchFamily="34"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أعوذ بالله العظيم وبوجهه الكريم وسلطانه القديم من الشيطان الرجيم</a:t>
                      </a:r>
                      <a:endParaRPr kumimoji="0" lang="en-US"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2" name="Group 66"/>
          <p:cNvGrpSpPr>
            <a:grpSpLocks/>
          </p:cNvGrpSpPr>
          <p:nvPr/>
        </p:nvGrpSpPr>
        <p:grpSpPr bwMode="auto">
          <a:xfrm>
            <a:off x="5922963" y="4844434"/>
            <a:ext cx="1374775" cy="1556366"/>
            <a:chOff x="3731" y="3025"/>
            <a:chExt cx="866" cy="1068"/>
          </a:xfrm>
        </p:grpSpPr>
        <p:pic>
          <p:nvPicPr>
            <p:cNvPr id="81938" name="Picture 50">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8" cstate="print"/>
            <a:srcRect/>
            <a:stretch>
              <a:fillRect/>
            </a:stretch>
          </p:blipFill>
          <p:spPr bwMode="auto">
            <a:xfrm>
              <a:off x="4405" y="3025"/>
              <a:ext cx="192" cy="192"/>
            </a:xfrm>
            <a:prstGeom prst="rect">
              <a:avLst/>
            </a:prstGeom>
            <a:noFill/>
            <a:ln w="9525">
              <a:noFill/>
              <a:miter lim="800000"/>
              <a:headEnd/>
              <a:tailEnd/>
            </a:ln>
          </p:spPr>
        </p:pic>
        <p:pic>
          <p:nvPicPr>
            <p:cNvPr id="81939" name="Picture 51">
              <a:hlinkClick r:id="" action="ppaction://media"/>
            </p:cNvPr>
            <p:cNvPicPr>
              <a:picLocks noChangeAspect="1" noChangeArrowheads="1"/>
            </p:cNvPicPr>
            <p:nvPr>
              <a:audioFile r:link="rId4"/>
              <p:extLst>
                <p:ext uri="{DAA4B4D4-6D71-4841-9C94-3DE7FCFB9230}">
                  <p14:media xmlns:p14="http://schemas.microsoft.com/office/powerpoint/2010/main" r:embed="rId3"/>
                </p:ext>
              </p:extLst>
            </p:nvPr>
          </p:nvPicPr>
          <p:blipFill>
            <a:blip r:embed="rId8" cstate="print"/>
            <a:srcRect/>
            <a:stretch>
              <a:fillRect/>
            </a:stretch>
          </p:blipFill>
          <p:spPr bwMode="auto">
            <a:xfrm>
              <a:off x="3731" y="3901"/>
              <a:ext cx="192" cy="192"/>
            </a:xfrm>
            <a:prstGeom prst="rect">
              <a:avLst/>
            </a:prstGeom>
            <a:noFill/>
            <a:ln w="9525">
              <a:noFill/>
              <a:miter lim="800000"/>
              <a:headEnd/>
              <a:tailEnd/>
            </a:ln>
          </p:spPr>
        </p:pic>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 calcmode="lin" valueType="num">
                                      <p:cBhvr additive="base">
                                        <p:cTn id="7" dur="500" fill="hold"/>
                                        <p:tgtEl>
                                          <p:spTgt spid="74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4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755">
                                            <p:txEl>
                                              <p:pRg st="1" end="1"/>
                                            </p:txEl>
                                          </p:spTgt>
                                        </p:tgtEl>
                                        <p:attrNameLst>
                                          <p:attrName>style.visibility</p:attrName>
                                        </p:attrNameLst>
                                      </p:cBhvr>
                                      <p:to>
                                        <p:strVal val="visible"/>
                                      </p:to>
                                    </p:set>
                                    <p:anim calcmode="lin" valueType="num">
                                      <p:cBhvr additive="base">
                                        <p:cTn id="13" dur="500" fill="hold"/>
                                        <p:tgtEl>
                                          <p:spTgt spid="747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4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4817"/>
                                        </p:tgtEl>
                                        <p:attrNameLst>
                                          <p:attrName>style.visibility</p:attrName>
                                        </p:attrNameLst>
                                      </p:cBhvr>
                                      <p:to>
                                        <p:strVal val="visible"/>
                                      </p:to>
                                    </p:set>
                                    <p:anim calcmode="lin" valueType="num">
                                      <p:cBhvr additive="base">
                                        <p:cTn id="19" dur="500" fill="hold"/>
                                        <p:tgtEl>
                                          <p:spTgt spid="74817"/>
                                        </p:tgtEl>
                                        <p:attrNameLst>
                                          <p:attrName>ppt_x</p:attrName>
                                        </p:attrNameLst>
                                      </p:cBhvr>
                                      <p:tavLst>
                                        <p:tav tm="0">
                                          <p:val>
                                            <p:strVal val="#ppt_x"/>
                                          </p:val>
                                        </p:tav>
                                        <p:tav tm="100000">
                                          <p:val>
                                            <p:strVal val="#ppt_x"/>
                                          </p:val>
                                        </p:tav>
                                      </p:tavLst>
                                    </p:anim>
                                    <p:anim calcmode="lin" valueType="num">
                                      <p:cBhvr additive="base">
                                        <p:cTn id="20" dur="500" fill="hold"/>
                                        <p:tgtEl>
                                          <p:spTgt spid="748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Slide Number Placeholder 6"/>
          <p:cNvSpPr>
            <a:spLocks noGrp="1"/>
          </p:cNvSpPr>
          <p:nvPr>
            <p:ph type="sldNum" sz="quarter" idx="12"/>
          </p:nvPr>
        </p:nvSpPr>
        <p:spPr>
          <a:noFill/>
        </p:spPr>
        <p:txBody>
          <a:bodyPr/>
          <a:lstStyle/>
          <a:p>
            <a:fld id="{0AD8A348-2C5E-4841-B88E-357D058960A1}" type="slidenum">
              <a:rPr lang="en-US"/>
              <a:pPr/>
              <a:t>56</a:t>
            </a:fld>
            <a:endParaRPr lang="en-US"/>
          </a:p>
        </p:txBody>
      </p:sp>
      <p:sp>
        <p:nvSpPr>
          <p:cNvPr id="75778" name="Rectangle 2"/>
          <p:cNvSpPr>
            <a:spLocks noGrp="1" noChangeArrowheads="1"/>
          </p:cNvSpPr>
          <p:nvPr>
            <p:ph type="title"/>
          </p:nvPr>
        </p:nvSpPr>
        <p:spPr>
          <a:xfrm>
            <a:off x="533400" y="293688"/>
            <a:ext cx="8077200" cy="838200"/>
          </a:xfrm>
        </p:spPr>
        <p:txBody>
          <a:bodyPr/>
          <a:lstStyle/>
          <a:p>
            <a:pPr eaLnBrk="1" hangingPunct="1">
              <a:defRPr/>
            </a:pPr>
            <a:r>
              <a:rPr lang="en-US"/>
              <a:t>Arrive at Al-Masjid Al-Haram (2)</a:t>
            </a:r>
          </a:p>
        </p:txBody>
      </p:sp>
      <p:sp>
        <p:nvSpPr>
          <p:cNvPr id="75779" name="Rectangle 3"/>
          <p:cNvSpPr>
            <a:spLocks noGrp="1" noChangeArrowheads="1"/>
          </p:cNvSpPr>
          <p:nvPr>
            <p:ph type="body" sz="half" idx="1"/>
          </p:nvPr>
        </p:nvSpPr>
        <p:spPr>
          <a:xfrm>
            <a:off x="143071" y="1462088"/>
            <a:ext cx="3810000" cy="4648200"/>
          </a:xfrm>
        </p:spPr>
        <p:txBody>
          <a:bodyPr/>
          <a:lstStyle/>
          <a:p>
            <a:pPr eaLnBrk="1" hangingPunct="1">
              <a:lnSpc>
                <a:spcPct val="120000"/>
              </a:lnSpc>
            </a:pPr>
            <a:r>
              <a:rPr lang="en-US" sz="1800" dirty="0">
                <a:effectLst>
                  <a:outerShdw blurRad="38100" dist="38100" dir="2700000" algn="tl">
                    <a:srgbClr val="000000">
                      <a:alpha val="43137"/>
                    </a:srgbClr>
                  </a:outerShdw>
                </a:effectLst>
              </a:rPr>
              <a:t>When you see the </a:t>
            </a:r>
            <a:r>
              <a:rPr lang="en-US" sz="1800" dirty="0" err="1">
                <a:effectLst>
                  <a:outerShdw blurRad="38100" dist="38100" dir="2700000" algn="tl">
                    <a:srgbClr val="000000">
                      <a:alpha val="43137"/>
                    </a:srgbClr>
                  </a:outerShdw>
                </a:effectLst>
              </a:rPr>
              <a:t>Ka'bah</a:t>
            </a:r>
            <a:r>
              <a:rPr lang="en-US" sz="1800" dirty="0">
                <a:effectLst>
                  <a:outerShdw blurRad="38100" dist="38100" dir="2700000" algn="tl">
                    <a:srgbClr val="000000">
                      <a:alpha val="43137"/>
                    </a:srgbClr>
                  </a:outerShdw>
                </a:effectLst>
              </a:rPr>
              <a:t> raise your hands if you want to - as it is established from </a:t>
            </a:r>
            <a:r>
              <a:rPr lang="en-US" sz="1800" dirty="0" err="1">
                <a:effectLst>
                  <a:outerShdw blurRad="38100" dist="38100" dir="2700000" algn="tl">
                    <a:srgbClr val="000000">
                      <a:alpha val="43137"/>
                    </a:srgbClr>
                  </a:outerShdw>
                </a:effectLst>
              </a:rPr>
              <a:t>Ibn</a:t>
            </a:r>
            <a:r>
              <a:rPr lang="en-US" sz="1800" dirty="0">
                <a:effectLst>
                  <a:outerShdw blurRad="38100" dist="38100" dir="2700000" algn="tl">
                    <a:srgbClr val="000000">
                      <a:alpha val="43137"/>
                    </a:srgbClr>
                  </a:outerShdw>
                </a:effectLst>
              </a:rPr>
              <a:t> `</a:t>
            </a:r>
            <a:r>
              <a:rPr lang="en-US" sz="1800" dirty="0" err="1">
                <a:effectLst>
                  <a:outerShdw blurRad="38100" dist="38100" dir="2700000" algn="tl">
                    <a:srgbClr val="000000">
                      <a:alpha val="43137"/>
                    </a:srgbClr>
                  </a:outerShdw>
                </a:effectLst>
              </a:rPr>
              <a:t>Abbas</a:t>
            </a:r>
            <a:r>
              <a:rPr lang="en-US" sz="1800" dirty="0">
                <a:effectLst>
                  <a:outerShdw blurRad="38100" dist="38100" dir="2700000" algn="tl">
                    <a:srgbClr val="000000">
                      <a:alpha val="43137"/>
                    </a:srgbClr>
                  </a:outerShdw>
                </a:effectLst>
              </a:rPr>
              <a:t>.</a:t>
            </a:r>
          </a:p>
          <a:p>
            <a:pPr eaLnBrk="1" hangingPunct="1">
              <a:lnSpc>
                <a:spcPct val="120000"/>
              </a:lnSpc>
            </a:pPr>
            <a:r>
              <a:rPr lang="en-US" sz="1800" dirty="0">
                <a:effectLst>
                  <a:outerShdw blurRad="38100" dist="38100" dir="2700000" algn="tl">
                    <a:srgbClr val="000000">
                      <a:alpha val="43137"/>
                    </a:srgbClr>
                  </a:outerShdw>
                </a:effectLst>
              </a:rPr>
              <a:t>And there is no </a:t>
            </a:r>
            <a:r>
              <a:rPr lang="en-US" sz="1800" dirty="0" err="1">
                <a:effectLst>
                  <a:outerShdw blurRad="38100" dist="38100" dir="2700000" algn="tl">
                    <a:srgbClr val="000000">
                      <a:alpha val="43137"/>
                    </a:srgbClr>
                  </a:outerShdw>
                </a:effectLst>
              </a:rPr>
              <a:t>Du'a</a:t>
            </a:r>
            <a:r>
              <a:rPr lang="en-US" sz="1800" dirty="0">
                <a:effectLst>
                  <a:outerShdw blurRad="38100" dist="38100" dir="2700000" algn="tl">
                    <a:srgbClr val="000000">
                      <a:alpha val="43137"/>
                    </a:srgbClr>
                  </a:outerShdw>
                </a:effectLst>
              </a:rPr>
              <a:t> established from the Prophet at this point. So you may make </a:t>
            </a:r>
            <a:r>
              <a:rPr lang="en-US" sz="1800" dirty="0" err="1">
                <a:effectLst>
                  <a:outerShdw blurRad="38100" dist="38100" dir="2700000" algn="tl">
                    <a:srgbClr val="000000">
                      <a:alpha val="43137"/>
                    </a:srgbClr>
                  </a:outerShdw>
                </a:effectLst>
              </a:rPr>
              <a:t>Du'a</a:t>
            </a:r>
            <a:r>
              <a:rPr lang="en-US" sz="1800" dirty="0">
                <a:effectLst>
                  <a:outerShdw blurRad="38100" dist="38100" dir="2700000" algn="tl">
                    <a:srgbClr val="000000">
                      <a:alpha val="43137"/>
                    </a:srgbClr>
                  </a:outerShdw>
                </a:effectLst>
              </a:rPr>
              <a:t> with whatever you wish.</a:t>
            </a:r>
          </a:p>
          <a:p>
            <a:pPr eaLnBrk="1" hangingPunct="1">
              <a:lnSpc>
                <a:spcPct val="120000"/>
              </a:lnSpc>
            </a:pPr>
            <a:r>
              <a:rPr lang="en-US" sz="1800" dirty="0">
                <a:effectLst>
                  <a:outerShdw blurRad="38100" dist="38100" dir="2700000" algn="tl">
                    <a:srgbClr val="000000">
                      <a:alpha val="43137"/>
                    </a:srgbClr>
                  </a:outerShdw>
                </a:effectLst>
              </a:rPr>
              <a:t>You should not believe that you have to enter the </a:t>
            </a:r>
            <a:r>
              <a:rPr lang="en-US" sz="1800" dirty="0" err="1">
                <a:effectLst>
                  <a:outerShdw blurRad="38100" dist="38100" dir="2700000" algn="tl">
                    <a:srgbClr val="000000">
                      <a:alpha val="43137"/>
                    </a:srgbClr>
                  </a:outerShdw>
                </a:effectLst>
              </a:rPr>
              <a:t>Masjid</a:t>
            </a:r>
            <a:r>
              <a:rPr lang="en-US" sz="1800" dirty="0">
                <a:effectLst>
                  <a:outerShdw blurRad="38100" dist="38100" dir="2700000" algn="tl">
                    <a:srgbClr val="000000">
                      <a:alpha val="43137"/>
                    </a:srgbClr>
                  </a:outerShdw>
                </a:effectLst>
              </a:rPr>
              <a:t> from a particular gate. It is permissible to enter from any gate.</a:t>
            </a:r>
          </a:p>
        </p:txBody>
      </p:sp>
      <p:pic>
        <p:nvPicPr>
          <p:cNvPr id="15" name="Picture 14" descr="IMG_1405.jpg"/>
          <p:cNvPicPr>
            <a:picLocks noChangeAspect="1"/>
          </p:cNvPicPr>
          <p:nvPr/>
        </p:nvPicPr>
        <p:blipFill>
          <a:blip r:embed="rId3" cstate="print"/>
          <a:stretch>
            <a:fillRect/>
          </a:stretch>
        </p:blipFill>
        <p:spPr>
          <a:xfrm>
            <a:off x="4003253" y="1742232"/>
            <a:ext cx="5055069" cy="379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 calcmode="lin" valueType="num">
                                      <p:cBhvr additive="base">
                                        <p:cTn id="7" dur="500" fill="hold"/>
                                        <p:tgtEl>
                                          <p:spTgt spid="757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779">
                                            <p:txEl>
                                              <p:pRg st="1" end="1"/>
                                            </p:txEl>
                                          </p:spTgt>
                                        </p:tgtEl>
                                        <p:attrNameLst>
                                          <p:attrName>style.visibility</p:attrName>
                                        </p:attrNameLst>
                                      </p:cBhvr>
                                      <p:to>
                                        <p:strVal val="visible"/>
                                      </p:to>
                                    </p:set>
                                    <p:anim calcmode="lin" valueType="num">
                                      <p:cBhvr additive="base">
                                        <p:cTn id="13" dur="500" fill="hold"/>
                                        <p:tgtEl>
                                          <p:spTgt spid="757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57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5779">
                                            <p:txEl>
                                              <p:pRg st="2" end="2"/>
                                            </p:txEl>
                                          </p:spTgt>
                                        </p:tgtEl>
                                        <p:attrNameLst>
                                          <p:attrName>style.visibility</p:attrName>
                                        </p:attrNameLst>
                                      </p:cBhvr>
                                      <p:to>
                                        <p:strVal val="visible"/>
                                      </p:to>
                                    </p:set>
                                    <p:anim calcmode="lin" valueType="num">
                                      <p:cBhvr additive="base">
                                        <p:cTn id="19" dur="500" fill="hold"/>
                                        <p:tgtEl>
                                          <p:spTgt spid="757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577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Slide Number Placeholder 6"/>
          <p:cNvSpPr>
            <a:spLocks noGrp="1"/>
          </p:cNvSpPr>
          <p:nvPr>
            <p:ph type="sldNum" sz="quarter" idx="12"/>
          </p:nvPr>
        </p:nvSpPr>
        <p:spPr>
          <a:noFill/>
        </p:spPr>
        <p:txBody>
          <a:bodyPr/>
          <a:lstStyle/>
          <a:p>
            <a:fld id="{66D9FBB4-DD13-4E16-AB06-68F24A46C895}" type="slidenum">
              <a:rPr lang="en-US"/>
              <a:pPr/>
              <a:t>57</a:t>
            </a:fld>
            <a:endParaRPr lang="en-US"/>
          </a:p>
        </p:txBody>
      </p:sp>
      <p:sp>
        <p:nvSpPr>
          <p:cNvPr id="311298" name="Rectangle 2"/>
          <p:cNvSpPr>
            <a:spLocks noGrp="1" noChangeArrowheads="1"/>
          </p:cNvSpPr>
          <p:nvPr>
            <p:ph type="title"/>
          </p:nvPr>
        </p:nvSpPr>
        <p:spPr>
          <a:xfrm>
            <a:off x="685800" y="228600"/>
            <a:ext cx="8074025" cy="838200"/>
          </a:xfrm>
        </p:spPr>
        <p:txBody>
          <a:bodyPr/>
          <a:lstStyle/>
          <a:p>
            <a:pPr eaLnBrk="1" hangingPunct="1">
              <a:defRPr/>
            </a:pPr>
            <a:r>
              <a:rPr lang="en-US"/>
              <a:t>Arrive at Al-Masjid Al-Haram (3)</a:t>
            </a:r>
          </a:p>
        </p:txBody>
      </p:sp>
      <p:sp>
        <p:nvSpPr>
          <p:cNvPr id="83972" name="Rectangle 3"/>
          <p:cNvSpPr>
            <a:spLocks noGrp="1" noChangeArrowheads="1"/>
          </p:cNvSpPr>
          <p:nvPr>
            <p:ph type="body" sz="half" idx="1"/>
          </p:nvPr>
        </p:nvSpPr>
        <p:spPr>
          <a:xfrm>
            <a:off x="311150" y="1544638"/>
            <a:ext cx="3810000" cy="1135062"/>
          </a:xfrm>
        </p:spPr>
        <p:txBody>
          <a:bodyPr/>
          <a:lstStyle/>
          <a:p>
            <a:pPr algn="l" eaLnBrk="1" hangingPunct="1"/>
            <a:r>
              <a:rPr lang="en-US" sz="2000" dirty="0" err="1">
                <a:effectLst>
                  <a:outerShdw blurRad="38100" dist="38100" dir="2700000" algn="tl">
                    <a:srgbClr val="000000">
                      <a:alpha val="43137"/>
                    </a:srgbClr>
                  </a:outerShdw>
                </a:effectLst>
              </a:rPr>
              <a:t>Du’a</a:t>
            </a:r>
            <a:r>
              <a:rPr lang="en-US" sz="2000" dirty="0">
                <a:effectLst>
                  <a:outerShdw blurRad="38100" dist="38100" dir="2700000" algn="tl">
                    <a:srgbClr val="000000">
                      <a:alpha val="43137"/>
                    </a:srgbClr>
                  </a:outerShdw>
                </a:effectLst>
              </a:rPr>
              <a:t> established from `</a:t>
            </a:r>
            <a:r>
              <a:rPr lang="en-US" sz="2000" dirty="0" err="1">
                <a:effectLst>
                  <a:outerShdw blurRad="38100" dist="38100" dir="2700000" algn="tl">
                    <a:srgbClr val="000000">
                      <a:alpha val="43137"/>
                    </a:srgbClr>
                  </a:outerShdw>
                </a:effectLst>
              </a:rPr>
              <a:t>Umar</a:t>
            </a:r>
            <a:r>
              <a:rPr lang="en-US" sz="2000" dirty="0">
                <a:effectLst>
                  <a:outerShdw blurRad="38100" dist="38100" dir="2700000" algn="tl">
                    <a:srgbClr val="000000">
                      <a:alpha val="43137"/>
                    </a:srgbClr>
                  </a:outerShdw>
                </a:effectLst>
              </a:rPr>
              <a:t> (</a:t>
            </a:r>
            <a:r>
              <a:rPr lang="ar-SA" sz="2000" dirty="0">
                <a:solidFill>
                  <a:srgbClr val="FFFFFF"/>
                </a:solidFill>
                <a:effectLst>
                  <a:outerShdw blurRad="38100" dist="38100" dir="2700000" algn="tl">
                    <a:srgbClr val="000000">
                      <a:alpha val="43137"/>
                    </a:srgbClr>
                  </a:outerShdw>
                </a:effectLst>
                <a:latin typeface="Times New Roman" pitchFamily="18" charset="0"/>
                <a:cs typeface="Times New Roman" pitchFamily="18" charset="0"/>
              </a:rPr>
              <a:t>رضي الله عنه</a:t>
            </a:r>
            <a:r>
              <a:rPr lang="en-US" sz="2000" dirty="0">
                <a:effectLst>
                  <a:outerShdw blurRad="38100" dist="38100" dir="2700000" algn="tl">
                    <a:srgbClr val="000000">
                      <a:alpha val="43137"/>
                    </a:srgbClr>
                  </a:outerShdw>
                </a:effectLst>
              </a:rPr>
              <a:t>):</a:t>
            </a:r>
          </a:p>
        </p:txBody>
      </p:sp>
      <p:graphicFrame>
        <p:nvGraphicFramePr>
          <p:cNvPr id="311318" name="Group 22"/>
          <p:cNvGraphicFramePr>
            <a:graphicFrameLocks noGrp="1"/>
          </p:cNvGraphicFramePr>
          <p:nvPr/>
        </p:nvGraphicFramePr>
        <p:xfrm>
          <a:off x="120650" y="2614613"/>
          <a:ext cx="4244975" cy="2916936"/>
        </p:xfrm>
        <a:graphic>
          <a:graphicData uri="http://schemas.openxmlformats.org/drawingml/2006/table">
            <a:tbl>
              <a:tblPr/>
              <a:tblGrid>
                <a:gridCol w="2124075">
                  <a:extLst>
                    <a:ext uri="{9D8B030D-6E8A-4147-A177-3AD203B41FA5}">
                      <a16:colId xmlns:a16="http://schemas.microsoft.com/office/drawing/2014/main" val="20000"/>
                    </a:ext>
                  </a:extLst>
                </a:gridCol>
                <a:gridCol w="2120900">
                  <a:extLst>
                    <a:ext uri="{9D8B030D-6E8A-4147-A177-3AD203B41FA5}">
                      <a16:colId xmlns:a16="http://schemas.microsoft.com/office/drawing/2014/main" val="20001"/>
                    </a:ext>
                  </a:extLst>
                </a:gridCol>
              </a:tblGrid>
              <a:tr h="2241550">
                <a:tc>
                  <a:txBody>
                    <a:bodyPr/>
                    <a:lstStyle/>
                    <a:p>
                      <a:pPr marL="0" marR="0" lvl="0" indent="0" algn="l"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Allaahumma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anta-s salaam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minka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-s salaam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fa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Hayyinaa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rabbanaa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bi-s salaam</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l"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endParaRPr>
                    </a:p>
                    <a:p>
                      <a:pPr marL="0" marR="0" lvl="0" indent="0" algn="l"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O Allah! You are the Peace, from You is the Peace. O Allah! Greet us with the Peace</a:t>
                      </a:r>
                      <a:r>
                        <a:rPr kumimoji="0" lang="en-US" sz="18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اللهم أنت السلام ومنك السلام فحي</a:t>
                      </a:r>
                      <a:r>
                        <a:rPr kumimoji="0" lang="ar-EG" sz="28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a:t>
                      </a:r>
                      <a:r>
                        <a:rPr kumimoji="0" lang="ar-SA" sz="28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نا ربنا بالسلام</a:t>
                      </a:r>
                      <a:endParaRPr kumimoji="0" lang="en-US" sz="28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311311" name="Picture 15">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2571651" y="4478928"/>
            <a:ext cx="304800" cy="304800"/>
          </a:xfrm>
          <a:prstGeom prst="rect">
            <a:avLst/>
          </a:prstGeom>
          <a:noFill/>
          <a:ln w="9525">
            <a:noFill/>
            <a:miter lim="800000"/>
            <a:headEnd/>
            <a:tailEnd/>
          </a:ln>
        </p:spPr>
      </p:pic>
      <p:pic>
        <p:nvPicPr>
          <p:cNvPr id="83982" name="Picture 19" descr="C:\Documents and Settings\obellal\My Documents\Hajj\Makkah\566496156_2927a8d55f_o.jpg"/>
          <p:cNvPicPr>
            <a:picLocks noGrp="1" noChangeAspect="1" noChangeArrowheads="1"/>
          </p:cNvPicPr>
          <p:nvPr>
            <p:ph type="clipArt" sz="half" idx="2"/>
          </p:nvPr>
        </p:nvPicPr>
        <p:blipFill>
          <a:blip r:embed="rId6" cstate="print"/>
          <a:srcRect/>
          <a:stretch>
            <a:fillRect/>
          </a:stretch>
        </p:blipFill>
        <p:spPr>
          <a:xfrm>
            <a:off x="4440849" y="1390533"/>
            <a:ext cx="4638675" cy="4933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1318"/>
                                        </p:tgtEl>
                                        <p:attrNameLst>
                                          <p:attrName>style.visibility</p:attrName>
                                        </p:attrNameLst>
                                      </p:cBhvr>
                                      <p:to>
                                        <p:strVal val="visible"/>
                                      </p:to>
                                    </p:set>
                                    <p:anim calcmode="lin" valueType="num">
                                      <p:cBhvr additive="base">
                                        <p:cTn id="7" dur="500" fill="hold"/>
                                        <p:tgtEl>
                                          <p:spTgt spid="311318"/>
                                        </p:tgtEl>
                                        <p:attrNameLst>
                                          <p:attrName>ppt_x</p:attrName>
                                        </p:attrNameLst>
                                      </p:cBhvr>
                                      <p:tavLst>
                                        <p:tav tm="0">
                                          <p:val>
                                            <p:strVal val="#ppt_x"/>
                                          </p:val>
                                        </p:tav>
                                        <p:tav tm="100000">
                                          <p:val>
                                            <p:strVal val="#ppt_x"/>
                                          </p:val>
                                        </p:tav>
                                      </p:tavLst>
                                    </p:anim>
                                    <p:anim calcmode="lin" valueType="num">
                                      <p:cBhvr additive="base">
                                        <p:cTn id="8" dur="500" fill="hold"/>
                                        <p:tgtEl>
                                          <p:spTgt spid="3113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311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Slide Number Placeholder 6"/>
          <p:cNvSpPr>
            <a:spLocks noGrp="1"/>
          </p:cNvSpPr>
          <p:nvPr>
            <p:ph type="sldNum" sz="quarter" idx="12"/>
          </p:nvPr>
        </p:nvSpPr>
        <p:spPr>
          <a:noFill/>
        </p:spPr>
        <p:txBody>
          <a:bodyPr/>
          <a:lstStyle/>
          <a:p>
            <a:fld id="{1298C989-32CA-45BE-B62F-C2A4B8A1E575}" type="slidenum">
              <a:rPr lang="en-US"/>
              <a:pPr/>
              <a:t>58</a:t>
            </a:fld>
            <a:endParaRPr lang="en-US"/>
          </a:p>
        </p:txBody>
      </p:sp>
      <p:sp>
        <p:nvSpPr>
          <p:cNvPr id="97297" name="Rectangle 17"/>
          <p:cNvSpPr>
            <a:spLocks noChangeArrowheads="1"/>
          </p:cNvSpPr>
          <p:nvPr/>
        </p:nvSpPr>
        <p:spPr bwMode="auto">
          <a:xfrm>
            <a:off x="39688" y="1458913"/>
            <a:ext cx="5311775" cy="876300"/>
          </a:xfrm>
          <a:prstGeom prst="rect">
            <a:avLst/>
          </a:prstGeom>
          <a:noFill/>
          <a:ln w="9525">
            <a:noFill/>
            <a:miter lim="800000"/>
            <a:headEnd/>
            <a:tailEnd/>
          </a:ln>
        </p:spPr>
        <p:txBody>
          <a:bodyPr/>
          <a:lstStyle/>
          <a:p>
            <a:pPr marL="342900" indent="-342900" algn="l">
              <a:lnSpc>
                <a:spcPct val="130000"/>
              </a:lnSpc>
              <a:buClr>
                <a:schemeClr val="accent2"/>
              </a:buClr>
              <a:buSzPct val="80000"/>
              <a:buFont typeface="Wingdings" pitchFamily="2" charset="2"/>
              <a:buBlip>
                <a:blip r:embed="rId5"/>
              </a:buBlip>
            </a:pPr>
            <a:r>
              <a:rPr lang="en-US" b="0">
                <a:effectLst>
                  <a:outerShdw blurRad="38100" dist="38100" dir="2700000" algn="tl">
                    <a:srgbClr val="000000">
                      <a:alpha val="43137"/>
                    </a:srgbClr>
                  </a:outerShdw>
                </a:effectLst>
                <a:latin typeface="Verdana" pitchFamily="34" charset="0"/>
              </a:rPr>
              <a:t>Go straight to the Black Stone and facing it make Takbeer.</a:t>
            </a:r>
          </a:p>
        </p:txBody>
      </p:sp>
      <p:sp>
        <p:nvSpPr>
          <p:cNvPr id="97294" name="Rectangle 14"/>
          <p:cNvSpPr>
            <a:spLocks noGrp="1" noChangeArrowheads="1"/>
          </p:cNvSpPr>
          <p:nvPr>
            <p:ph type="title"/>
          </p:nvPr>
        </p:nvSpPr>
        <p:spPr/>
        <p:txBody>
          <a:bodyPr/>
          <a:lstStyle/>
          <a:p>
            <a:pPr eaLnBrk="1" hangingPunct="1">
              <a:defRPr/>
            </a:pPr>
            <a:r>
              <a:rPr lang="en-US"/>
              <a:t>The Black Stone (1)</a:t>
            </a:r>
          </a:p>
        </p:txBody>
      </p:sp>
      <p:sp>
        <p:nvSpPr>
          <p:cNvPr id="97295" name="Rectangle 15"/>
          <p:cNvSpPr>
            <a:spLocks noGrp="1" noChangeArrowheads="1"/>
          </p:cNvSpPr>
          <p:nvPr>
            <p:ph type="body" sz="half" idx="1"/>
          </p:nvPr>
        </p:nvSpPr>
        <p:spPr>
          <a:xfrm>
            <a:off x="7938" y="2260600"/>
            <a:ext cx="4797425" cy="4235450"/>
          </a:xfrm>
        </p:spPr>
        <p:txBody>
          <a:bodyPr/>
          <a:lstStyle/>
          <a:p>
            <a:pPr eaLnBrk="1" hangingPunct="1"/>
            <a:r>
              <a:rPr lang="en-US" sz="1800">
                <a:effectLst>
                  <a:outerShdw blurRad="38100" dist="38100" dir="2700000" algn="tl">
                    <a:srgbClr val="000000">
                      <a:alpha val="43137"/>
                    </a:srgbClr>
                  </a:outerShdw>
                </a:effectLst>
              </a:rPr>
              <a:t>Then touch it with your right hand and kiss it, and make Sajda upon it also, as the Prophet (pbuh) did that.</a:t>
            </a:r>
          </a:p>
          <a:p>
            <a:pPr eaLnBrk="1" hangingPunct="1"/>
            <a:r>
              <a:rPr lang="en-US" sz="1800">
                <a:effectLst>
                  <a:outerShdw blurRad="38100" dist="38100" dir="2700000" algn="tl">
                    <a:srgbClr val="000000">
                      <a:alpha val="43137"/>
                    </a:srgbClr>
                  </a:outerShdw>
                </a:effectLst>
              </a:rPr>
              <a:t>If your are not able to kiss it then touch it with your right hand then kiss your hand. </a:t>
            </a:r>
          </a:p>
          <a:p>
            <a:pPr eaLnBrk="1" hangingPunct="1"/>
            <a:r>
              <a:rPr lang="en-US" sz="1800">
                <a:effectLst>
                  <a:outerShdw blurRad="38100" dist="38100" dir="2700000" algn="tl">
                    <a:srgbClr val="000000">
                      <a:alpha val="43137"/>
                    </a:srgbClr>
                  </a:outerShdw>
                </a:effectLst>
              </a:rPr>
              <a:t>If you cannot touch it you should make a sign towards it with your right hand and say Takbeer, but do not kiss your hand.</a:t>
            </a:r>
          </a:p>
          <a:p>
            <a:pPr eaLnBrk="1" hangingPunct="1"/>
            <a:r>
              <a:rPr lang="en-US" sz="1800">
                <a:effectLst>
                  <a:outerShdw blurRad="38100" dist="38100" dir="2700000" algn="tl">
                    <a:srgbClr val="000000">
                      <a:alpha val="43137"/>
                    </a:srgbClr>
                  </a:outerShdw>
                </a:effectLst>
              </a:rPr>
              <a:t>And you do that in every circuit.</a:t>
            </a:r>
          </a:p>
        </p:txBody>
      </p:sp>
      <p:pic>
        <p:nvPicPr>
          <p:cNvPr id="97291" name="Picture 11">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cstate="print"/>
          <a:srcRect/>
          <a:stretch>
            <a:fillRect/>
          </a:stretch>
        </p:blipFill>
        <p:spPr bwMode="auto">
          <a:xfrm>
            <a:off x="2722563" y="1922463"/>
            <a:ext cx="304800" cy="304800"/>
          </a:xfrm>
          <a:prstGeom prst="rect">
            <a:avLst/>
          </a:prstGeom>
          <a:noFill/>
          <a:ln w="9525">
            <a:noFill/>
            <a:miter lim="800000"/>
            <a:headEnd/>
            <a:tailEnd/>
          </a:ln>
        </p:spPr>
      </p:pic>
      <p:pic>
        <p:nvPicPr>
          <p:cNvPr id="84999" name="Picture 13" descr="C:\Documents and Settings\obellal\My Documents\Hajj\Makkah\black stone.jpg"/>
          <p:cNvPicPr>
            <a:picLocks noChangeAspect="1" noChangeArrowheads="1"/>
          </p:cNvPicPr>
          <p:nvPr/>
        </p:nvPicPr>
        <p:blipFill>
          <a:blip r:embed="rId7" cstate="print"/>
          <a:srcRect/>
          <a:stretch>
            <a:fillRect/>
          </a:stretch>
        </p:blipFill>
        <p:spPr bwMode="auto">
          <a:xfrm>
            <a:off x="5157788" y="3170238"/>
            <a:ext cx="3908425" cy="3284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5000" name="Picture 16"/>
          <p:cNvPicPr>
            <a:picLocks noGrp="1" noChangeAspect="1" noChangeArrowheads="1"/>
          </p:cNvPicPr>
          <p:nvPr>
            <p:ph type="clipArt" sz="half" idx="2"/>
          </p:nvPr>
        </p:nvPicPr>
        <p:blipFill>
          <a:blip r:embed="rId8" cstate="print"/>
          <a:srcRect/>
          <a:stretch>
            <a:fillRect/>
          </a:stretch>
        </p:blipFill>
        <p:spPr>
          <a:xfrm>
            <a:off x="4875213" y="2005013"/>
            <a:ext cx="2506662" cy="2900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297"/>
                                        </p:tgtEl>
                                        <p:attrNameLst>
                                          <p:attrName>style.visibility</p:attrName>
                                        </p:attrNameLst>
                                      </p:cBhvr>
                                      <p:to>
                                        <p:strVal val="visible"/>
                                      </p:to>
                                    </p:set>
                                    <p:anim calcmode="lin" valueType="num">
                                      <p:cBhvr additive="base">
                                        <p:cTn id="7" dur="500" fill="hold"/>
                                        <p:tgtEl>
                                          <p:spTgt spid="97297"/>
                                        </p:tgtEl>
                                        <p:attrNameLst>
                                          <p:attrName>ppt_x</p:attrName>
                                        </p:attrNameLst>
                                      </p:cBhvr>
                                      <p:tavLst>
                                        <p:tav tm="0">
                                          <p:val>
                                            <p:strVal val="0-#ppt_w/2"/>
                                          </p:val>
                                        </p:tav>
                                        <p:tav tm="100000">
                                          <p:val>
                                            <p:strVal val="#ppt_x"/>
                                          </p:val>
                                        </p:tav>
                                      </p:tavLst>
                                    </p:anim>
                                    <p:anim calcmode="lin" valueType="num">
                                      <p:cBhvr additive="base">
                                        <p:cTn id="8" dur="500" fill="hold"/>
                                        <p:tgtEl>
                                          <p:spTgt spid="972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3" fill="hold" nodeType="clickEffect">
                                  <p:stCondLst>
                                    <p:cond delay="0"/>
                                  </p:stCondLst>
                                  <p:childTnLst>
                                    <p:set>
                                      <p:cBhvr>
                                        <p:cTn id="12" dur="1" fill="hold">
                                          <p:stCondLst>
                                            <p:cond delay="0"/>
                                          </p:stCondLst>
                                        </p:cTn>
                                        <p:tgtEl>
                                          <p:spTgt spid="97291"/>
                                        </p:tgtEl>
                                        <p:attrNameLst>
                                          <p:attrName>style.visibility</p:attrName>
                                        </p:attrNameLst>
                                      </p:cBhvr>
                                      <p:to>
                                        <p:strVal val="visible"/>
                                      </p:to>
                                    </p:set>
                                    <p:animEffect transition="in" filter="strips(upRight)">
                                      <p:cBhvr>
                                        <p:cTn id="13" dur="500"/>
                                        <p:tgtEl>
                                          <p:spTgt spid="9729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7295">
                                            <p:txEl>
                                              <p:pRg st="0" end="0"/>
                                            </p:txEl>
                                          </p:spTgt>
                                        </p:tgtEl>
                                        <p:attrNameLst>
                                          <p:attrName>style.visibility</p:attrName>
                                        </p:attrNameLst>
                                      </p:cBhvr>
                                      <p:to>
                                        <p:strVal val="visible"/>
                                      </p:to>
                                    </p:set>
                                    <p:anim calcmode="lin" valueType="num">
                                      <p:cBhvr additive="base">
                                        <p:cTn id="18" dur="500" fill="hold"/>
                                        <p:tgtEl>
                                          <p:spTgt spid="9729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7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7295">
                                            <p:txEl>
                                              <p:pRg st="1" end="1"/>
                                            </p:txEl>
                                          </p:spTgt>
                                        </p:tgtEl>
                                        <p:attrNameLst>
                                          <p:attrName>style.visibility</p:attrName>
                                        </p:attrNameLst>
                                      </p:cBhvr>
                                      <p:to>
                                        <p:strVal val="visible"/>
                                      </p:to>
                                    </p:set>
                                    <p:anim calcmode="lin" valueType="num">
                                      <p:cBhvr additive="base">
                                        <p:cTn id="24" dur="500" fill="hold"/>
                                        <p:tgtEl>
                                          <p:spTgt spid="97295">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7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7295">
                                            <p:txEl>
                                              <p:pRg st="2" end="2"/>
                                            </p:txEl>
                                          </p:spTgt>
                                        </p:tgtEl>
                                        <p:attrNameLst>
                                          <p:attrName>style.visibility</p:attrName>
                                        </p:attrNameLst>
                                      </p:cBhvr>
                                      <p:to>
                                        <p:strVal val="visible"/>
                                      </p:to>
                                    </p:set>
                                    <p:anim calcmode="lin" valueType="num">
                                      <p:cBhvr additive="base">
                                        <p:cTn id="30" dur="500" fill="hold"/>
                                        <p:tgtEl>
                                          <p:spTgt spid="97295">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7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7295">
                                            <p:txEl>
                                              <p:pRg st="3" end="3"/>
                                            </p:txEl>
                                          </p:spTgt>
                                        </p:tgtEl>
                                        <p:attrNameLst>
                                          <p:attrName>style.visibility</p:attrName>
                                        </p:attrNameLst>
                                      </p:cBhvr>
                                      <p:to>
                                        <p:strVal val="visible"/>
                                      </p:to>
                                    </p:set>
                                    <p:anim calcmode="lin" valueType="num">
                                      <p:cBhvr additive="base">
                                        <p:cTn id="36" dur="500" fill="hold"/>
                                        <p:tgtEl>
                                          <p:spTgt spid="97295">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72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97" grpId="0" autoUpdateAnimBg="0"/>
      <p:bldP spid="9729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Slide Number Placeholder 5"/>
          <p:cNvSpPr>
            <a:spLocks noGrp="1"/>
          </p:cNvSpPr>
          <p:nvPr>
            <p:ph type="sldNum" sz="quarter" idx="12"/>
          </p:nvPr>
        </p:nvSpPr>
        <p:spPr>
          <a:noFill/>
        </p:spPr>
        <p:txBody>
          <a:bodyPr/>
          <a:lstStyle/>
          <a:p>
            <a:fld id="{22BAF8A4-0E58-460F-8C19-5A92D3371487}" type="slidenum">
              <a:rPr lang="en-US"/>
              <a:pPr/>
              <a:t>59</a:t>
            </a:fld>
            <a:endParaRPr lang="en-US"/>
          </a:p>
        </p:txBody>
      </p:sp>
      <p:sp>
        <p:nvSpPr>
          <p:cNvPr id="413698" name="Rectangle 2"/>
          <p:cNvSpPr>
            <a:spLocks noGrp="1" noChangeArrowheads="1"/>
          </p:cNvSpPr>
          <p:nvPr>
            <p:ph type="title"/>
          </p:nvPr>
        </p:nvSpPr>
        <p:spPr>
          <a:xfrm>
            <a:off x="685800" y="77788"/>
            <a:ext cx="7772400" cy="838200"/>
          </a:xfrm>
        </p:spPr>
        <p:txBody>
          <a:bodyPr/>
          <a:lstStyle/>
          <a:p>
            <a:pPr eaLnBrk="1" hangingPunct="1">
              <a:defRPr/>
            </a:pPr>
            <a:r>
              <a:rPr lang="en-US"/>
              <a:t>The Black Stone (2)</a:t>
            </a:r>
          </a:p>
        </p:txBody>
      </p:sp>
      <p:sp>
        <p:nvSpPr>
          <p:cNvPr id="413699" name="Rectangle 3"/>
          <p:cNvSpPr>
            <a:spLocks noGrp="1" noChangeArrowheads="1"/>
          </p:cNvSpPr>
          <p:nvPr>
            <p:ph type="body" idx="1"/>
          </p:nvPr>
        </p:nvSpPr>
        <p:spPr>
          <a:xfrm>
            <a:off x="60325" y="1284288"/>
            <a:ext cx="4511675" cy="5291137"/>
          </a:xfrm>
        </p:spPr>
        <p:txBody>
          <a:bodyPr/>
          <a:lstStyle/>
          <a:p>
            <a:pPr eaLnBrk="1" hangingPunct="1"/>
            <a:r>
              <a:rPr lang="en-US" sz="1600"/>
              <a:t>You do not have to touch the Black Stone for your Tawaf to be accepted. If it is crowded you may face your hand toward the Stone and say Allahu Akbar</a:t>
            </a:r>
            <a:r>
              <a:rPr lang="en-US" sz="1600">
                <a:ea typeface="Times New Roman (Arabic)"/>
                <a:cs typeface="Times New Roman (Arabic)"/>
              </a:rPr>
              <a:t>.</a:t>
            </a:r>
          </a:p>
          <a:p>
            <a:pPr eaLnBrk="1" hangingPunct="1">
              <a:buClr>
                <a:schemeClr val="tx1"/>
              </a:buClr>
            </a:pPr>
            <a:r>
              <a:rPr lang="en-US" sz="1600"/>
              <a:t>Do not push and crowd to get to the Black Stone, according to the Prophet's saying to ‘Umar.</a:t>
            </a:r>
          </a:p>
          <a:p>
            <a:pPr eaLnBrk="1" hangingPunct="1"/>
            <a:r>
              <a:rPr lang="en-US" sz="1600">
                <a:ea typeface="Times New Roman (Arabic)"/>
                <a:cs typeface="Times New Roman (Arabic)"/>
              </a:rPr>
              <a:t>Hurting a Muslim is a great sin, while kissing the Black Stone is a Sunnah, not a Wajib.</a:t>
            </a:r>
          </a:p>
          <a:p>
            <a:pPr eaLnBrk="1" hangingPunct="1"/>
            <a:r>
              <a:rPr lang="en-US" sz="1600">
                <a:ea typeface="Times New Roman (Arabic)"/>
                <a:cs typeface="Times New Roman (Arabic)"/>
              </a:rPr>
              <a:t>Do not stand at the Black Stone line for a long time. Make a sign towards it with your right hand, say Allahu Akbar and move on.</a:t>
            </a:r>
          </a:p>
        </p:txBody>
      </p:sp>
      <p:pic>
        <p:nvPicPr>
          <p:cNvPr id="86021" name="Picture 8" descr="C:\Documents and Settings\obellal\My Documents\Hajj\Makkah\610x.jpg"/>
          <p:cNvPicPr>
            <a:picLocks noChangeAspect="1" noChangeArrowheads="1"/>
          </p:cNvPicPr>
          <p:nvPr/>
        </p:nvPicPr>
        <p:blipFill>
          <a:blip r:embed="rId3" cstate="print"/>
          <a:srcRect/>
          <a:stretch>
            <a:fillRect/>
          </a:stretch>
        </p:blipFill>
        <p:spPr bwMode="auto">
          <a:xfrm>
            <a:off x="4635500" y="1981200"/>
            <a:ext cx="4449763" cy="3195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3699">
                                            <p:txEl>
                                              <p:pRg st="0" end="0"/>
                                            </p:txEl>
                                          </p:spTgt>
                                        </p:tgtEl>
                                        <p:attrNameLst>
                                          <p:attrName>style.visibility</p:attrName>
                                        </p:attrNameLst>
                                      </p:cBhvr>
                                      <p:to>
                                        <p:strVal val="visible"/>
                                      </p:to>
                                    </p:set>
                                    <p:anim calcmode="lin" valueType="num">
                                      <p:cBhvr additive="base">
                                        <p:cTn id="7" dur="500" fill="hold"/>
                                        <p:tgtEl>
                                          <p:spTgt spid="413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3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3699">
                                            <p:txEl>
                                              <p:pRg st="1" end="1"/>
                                            </p:txEl>
                                          </p:spTgt>
                                        </p:tgtEl>
                                        <p:attrNameLst>
                                          <p:attrName>style.visibility</p:attrName>
                                        </p:attrNameLst>
                                      </p:cBhvr>
                                      <p:to>
                                        <p:strVal val="visible"/>
                                      </p:to>
                                    </p:set>
                                    <p:anim calcmode="lin" valueType="num">
                                      <p:cBhvr additive="base">
                                        <p:cTn id="13" dur="500" fill="hold"/>
                                        <p:tgtEl>
                                          <p:spTgt spid="4136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3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3699">
                                            <p:txEl>
                                              <p:pRg st="2" end="2"/>
                                            </p:txEl>
                                          </p:spTgt>
                                        </p:tgtEl>
                                        <p:attrNameLst>
                                          <p:attrName>style.visibility</p:attrName>
                                        </p:attrNameLst>
                                      </p:cBhvr>
                                      <p:to>
                                        <p:strVal val="visible"/>
                                      </p:to>
                                    </p:set>
                                    <p:anim calcmode="lin" valueType="num">
                                      <p:cBhvr additive="base">
                                        <p:cTn id="19" dur="500" fill="hold"/>
                                        <p:tgtEl>
                                          <p:spTgt spid="4136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3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3699">
                                            <p:txEl>
                                              <p:pRg st="3" end="3"/>
                                            </p:txEl>
                                          </p:spTgt>
                                        </p:tgtEl>
                                        <p:attrNameLst>
                                          <p:attrName>style.visibility</p:attrName>
                                        </p:attrNameLst>
                                      </p:cBhvr>
                                      <p:to>
                                        <p:strVal val="visible"/>
                                      </p:to>
                                    </p:set>
                                    <p:anim calcmode="lin" valueType="num">
                                      <p:cBhvr additive="base">
                                        <p:cTn id="25" dur="500" fill="hold"/>
                                        <p:tgtEl>
                                          <p:spTgt spid="4136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369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p>
            <a:fld id="{2861BE67-6FCC-4E25-BB07-2F8913A812CE}" type="slidenum">
              <a:rPr lang="en-US"/>
              <a:pPr/>
              <a:t>6</a:t>
            </a:fld>
            <a:endParaRPr lang="en-US"/>
          </a:p>
        </p:txBody>
      </p:sp>
      <p:sp>
        <p:nvSpPr>
          <p:cNvPr id="28674" name="Rectangle 2"/>
          <p:cNvSpPr>
            <a:spLocks noGrp="1" noChangeArrowheads="1"/>
          </p:cNvSpPr>
          <p:nvPr>
            <p:ph type="title"/>
          </p:nvPr>
        </p:nvSpPr>
        <p:spPr>
          <a:xfrm>
            <a:off x="685800" y="2510503"/>
            <a:ext cx="7772400" cy="838200"/>
          </a:xfrm>
        </p:spPr>
        <p:txBody>
          <a:bodyPr/>
          <a:lstStyle/>
          <a:p>
            <a:pPr eaLnBrk="1" hangingPunct="1">
              <a:defRPr/>
            </a:pPr>
            <a:r>
              <a:rPr lang="en-US" sz="4800" dirty="0"/>
              <a:t>Preparation for Hajj…</a:t>
            </a:r>
          </a:p>
        </p:txBody>
      </p:sp>
      <p:sp>
        <p:nvSpPr>
          <p:cNvPr id="7" name="TextBox 6"/>
          <p:cNvSpPr txBox="1"/>
          <p:nvPr/>
        </p:nvSpPr>
        <p:spPr>
          <a:xfrm>
            <a:off x="2276570" y="3591623"/>
            <a:ext cx="4046301" cy="1384995"/>
          </a:xfrm>
          <a:prstGeom prst="rect">
            <a:avLst/>
          </a:prstGeom>
          <a:noFill/>
        </p:spPr>
        <p:txBody>
          <a:bodyPr wrap="none" rtlCol="0">
            <a:spAutoFit/>
          </a:bodyPr>
          <a:lstStyle/>
          <a:p>
            <a:pPr lvl="0" algn="l">
              <a:lnSpc>
                <a:spcPct val="100000"/>
              </a:lnSpc>
              <a:spcBef>
                <a:spcPct val="0"/>
              </a:spcBef>
              <a:buClrTx/>
              <a:buSzTx/>
              <a:buFont typeface="Arial" pitchFamily="34" charset="0"/>
              <a:buChar char="•"/>
              <a:defRPr/>
            </a:pPr>
            <a:r>
              <a:rPr lang="en-US" sz="2800" b="0" kern="0" dirty="0">
                <a:solidFill>
                  <a:schemeClr val="tx2"/>
                </a:solidFill>
                <a:effectLst>
                  <a:outerShdw blurRad="38100" dist="38100" dir="2700000" algn="tl">
                    <a:srgbClr val="000000"/>
                  </a:outerShdw>
                </a:effectLst>
                <a:latin typeface="+mj-lt"/>
              </a:rPr>
              <a:t> Aspects of Preparation</a:t>
            </a:r>
          </a:p>
          <a:p>
            <a:pPr lvl="0" algn="l">
              <a:lnSpc>
                <a:spcPct val="100000"/>
              </a:lnSpc>
              <a:spcBef>
                <a:spcPct val="0"/>
              </a:spcBef>
              <a:buClrTx/>
              <a:buSzTx/>
              <a:buFont typeface="Arial" pitchFamily="34" charset="0"/>
              <a:buChar char="•"/>
              <a:defRPr/>
            </a:pPr>
            <a:r>
              <a:rPr lang="en-US" sz="2800" b="0" kern="0" dirty="0">
                <a:solidFill>
                  <a:schemeClr val="tx2"/>
                </a:solidFill>
                <a:effectLst>
                  <a:outerShdw blurRad="38100" dist="38100" dir="2700000" algn="tl">
                    <a:srgbClr val="000000"/>
                  </a:outerShdw>
                </a:effectLst>
                <a:latin typeface="+mj-lt"/>
              </a:rPr>
              <a:t> Debts</a:t>
            </a:r>
          </a:p>
          <a:p>
            <a:pPr lvl="0" algn="l">
              <a:lnSpc>
                <a:spcPct val="100000"/>
              </a:lnSpc>
              <a:spcBef>
                <a:spcPct val="0"/>
              </a:spcBef>
              <a:buClrTx/>
              <a:buSzTx/>
              <a:buFont typeface="Arial" pitchFamily="34" charset="0"/>
              <a:buChar char="•"/>
              <a:defRPr/>
            </a:pPr>
            <a:r>
              <a:rPr lang="en-US" sz="2800" b="0" kern="0" dirty="0">
                <a:solidFill>
                  <a:schemeClr val="tx2"/>
                </a:solidFill>
                <a:effectLst>
                  <a:outerShdw blurRad="38100" dist="38100" dir="2700000" algn="tl">
                    <a:srgbClr val="000000"/>
                  </a:outerShdw>
                </a:effectLst>
                <a:latin typeface="+mj-lt"/>
              </a:rPr>
              <a:t> What to Take</a:t>
            </a:r>
          </a:p>
        </p:txBody>
      </p:sp>
    </p:spTree>
  </p:cSld>
  <p:clrMapOvr>
    <a:masterClrMapping/>
  </p:clrMapOvr>
  <p:transition advTm="2000">
    <p:pull/>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Slide Number Placeholder 5"/>
          <p:cNvSpPr>
            <a:spLocks noGrp="1"/>
          </p:cNvSpPr>
          <p:nvPr>
            <p:ph type="sldNum" sz="quarter" idx="12"/>
          </p:nvPr>
        </p:nvSpPr>
        <p:spPr>
          <a:noFill/>
        </p:spPr>
        <p:txBody>
          <a:bodyPr/>
          <a:lstStyle/>
          <a:p>
            <a:fld id="{030864AF-7227-4B02-9163-9E91BA4C83CD}" type="slidenum">
              <a:rPr lang="en-US"/>
              <a:pPr/>
              <a:t>60</a:t>
            </a:fld>
            <a:endParaRPr lang="en-US"/>
          </a:p>
        </p:txBody>
      </p:sp>
      <p:sp>
        <p:nvSpPr>
          <p:cNvPr id="77826" name="Rectangle 2"/>
          <p:cNvSpPr>
            <a:spLocks noGrp="1" noChangeArrowheads="1"/>
          </p:cNvSpPr>
          <p:nvPr>
            <p:ph type="title"/>
          </p:nvPr>
        </p:nvSpPr>
        <p:spPr>
          <a:xfrm>
            <a:off x="685800" y="58914"/>
            <a:ext cx="7772400" cy="669925"/>
          </a:xfrm>
        </p:spPr>
        <p:txBody>
          <a:bodyPr/>
          <a:lstStyle/>
          <a:p>
            <a:pPr eaLnBrk="1" hangingPunct="1">
              <a:defRPr/>
            </a:pPr>
            <a:r>
              <a:rPr lang="en-US" dirty="0"/>
              <a:t>The Black Stone (3)</a:t>
            </a:r>
          </a:p>
        </p:txBody>
      </p:sp>
      <p:sp>
        <p:nvSpPr>
          <p:cNvPr id="87044" name="Rectangle 3"/>
          <p:cNvSpPr>
            <a:spLocks noGrp="1" noChangeArrowheads="1"/>
          </p:cNvSpPr>
          <p:nvPr>
            <p:ph type="body" idx="1"/>
          </p:nvPr>
        </p:nvSpPr>
        <p:spPr>
          <a:xfrm>
            <a:off x="304800" y="744714"/>
            <a:ext cx="7772400" cy="685800"/>
          </a:xfrm>
        </p:spPr>
        <p:txBody>
          <a:bodyPr/>
          <a:lstStyle/>
          <a:p>
            <a:pPr eaLnBrk="1" hangingPunct="1"/>
            <a:r>
              <a:rPr lang="en-US" sz="2000" dirty="0">
                <a:effectLst>
                  <a:outerShdw blurRad="38100" dist="38100" dir="2700000" algn="tl">
                    <a:srgbClr val="000000">
                      <a:alpha val="43137"/>
                    </a:srgbClr>
                  </a:outerShdw>
                </a:effectLst>
              </a:rPr>
              <a:t>Excellence in touching the Black Stone</a:t>
            </a:r>
          </a:p>
          <a:p>
            <a:pPr lvl="1" eaLnBrk="1" hangingPunct="1"/>
            <a:endParaRPr lang="en-US" sz="1800" dirty="0">
              <a:effectLst>
                <a:outerShdw blurRad="38100" dist="38100" dir="2700000" algn="tl">
                  <a:srgbClr val="000000">
                    <a:alpha val="43137"/>
                  </a:srgbClr>
                </a:outerShdw>
              </a:effectLst>
            </a:endParaRPr>
          </a:p>
        </p:txBody>
      </p:sp>
      <p:graphicFrame>
        <p:nvGraphicFramePr>
          <p:cNvPr id="77916" name="Group 92"/>
          <p:cNvGraphicFramePr>
            <a:graphicFrameLocks noGrp="1"/>
          </p:cNvGraphicFramePr>
          <p:nvPr/>
        </p:nvGraphicFramePr>
        <p:xfrm>
          <a:off x="228600" y="1354314"/>
          <a:ext cx="8686800" cy="5124577"/>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1354138">
                <a:tc>
                  <a:txBody>
                    <a:bodyPr/>
                    <a:lstStyle/>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The Prophet (</a:t>
                      </a:r>
                      <a:r>
                        <a:rPr kumimoji="0" lang="ar-SA"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Arabic)" charset="-78"/>
                        </a:rPr>
                        <a:t>صلى الله عليه وسلم</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said: "</a:t>
                      </a:r>
                      <a:r>
                        <a:rPr kumimoji="0" lang="en-US" sz="18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Allah will raise up the Stone on the Day of Resurrection, and it will have two eyes with which it will see, and a tongue which it talks with, and it will witness in favor of everyone who touched it in truth</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[Ahmad and ad-</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Daarimee</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‏عَنِ ‏ ‏ابْنِ عَبَّاسٍ</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رضي الله عنه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‏أَنَّ رَسُولَ اللَّهِ ‏ ‏صَلَّى اللَّهُ عَلَيْهِ وَسَلَّمَ ‏ ‏قَالَ</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 </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لَيَبْعَثَنَّ اللَّهُ الْحَجَرَ يَوْمَ الْقِيَامَةِ وَلَهُ عَيْنَانِ يُبْصِرُ بِهِمَا وَلِسَانٌ يَنْطِقُ بِهِ يَشْهَدُ بِهِ لِمَنْ اسْتَلَمَهُ بِحَقٍّ</a:t>
                      </a: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أ</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حمد والدارمي</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55725">
                <a:tc>
                  <a:txBody>
                    <a:bodyPr/>
                    <a:lstStyle/>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Verdana" pitchFamily="34" charset="0"/>
                        </a:rPr>
                        <a:t>And said: "</a:t>
                      </a:r>
                      <a:r>
                        <a:rPr kumimoji="0" lang="en-US" sz="1800" b="0" i="0" u="none" strike="noStrike" cap="none" normalizeH="0" baseline="0">
                          <a:ln>
                            <a:noFill/>
                          </a:ln>
                          <a:solidFill>
                            <a:schemeClr val="folHlink"/>
                          </a:solidFill>
                          <a:effectLst>
                            <a:outerShdw blurRad="38100" dist="38100" dir="2700000" algn="tl">
                              <a:srgbClr val="000000">
                                <a:alpha val="43137"/>
                              </a:srgbClr>
                            </a:outerShdw>
                          </a:effectLst>
                          <a:latin typeface="Verdana" pitchFamily="34" charset="0"/>
                        </a:rPr>
                        <a:t>Touching the Black Stone and the Yamani corner removes sins</a:t>
                      </a:r>
                      <a:r>
                        <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[Made Hasan by at-Tirmidhee. Made Saheeh by Ibn Hibbaan, al-Haakim and Adh-Dhahabee]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وقال: </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مسح الحجر الأسود والركن اليماني يحطان الخطايا حطا</a:t>
                      </a:r>
                      <a:r>
                        <a:rPr kumimoji="0" lang="ar-SY" sz="20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a:t>
                      </a: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حسنه الترمذي وصححه ابن حبان والحاكم والذهبي</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4138">
                <a:tc>
                  <a:txBody>
                    <a:bodyPr/>
                    <a:lstStyle/>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Verdana" pitchFamily="34" charset="0"/>
                        </a:rPr>
                        <a:t>And said: "</a:t>
                      </a:r>
                      <a:r>
                        <a:rPr kumimoji="0" lang="en-US" sz="1800" b="0" i="0" u="none" strike="noStrike" cap="none" normalizeH="0" baseline="0">
                          <a:ln>
                            <a:noFill/>
                          </a:ln>
                          <a:solidFill>
                            <a:schemeClr val="folHlink"/>
                          </a:solidFill>
                          <a:effectLst>
                            <a:outerShdw blurRad="38100" dist="38100" dir="2700000" algn="tl">
                              <a:srgbClr val="000000">
                                <a:alpha val="43137"/>
                              </a:srgbClr>
                            </a:outerShdw>
                          </a:effectLst>
                          <a:latin typeface="Verdana" pitchFamily="34" charset="0"/>
                        </a:rPr>
                        <a:t>The Black Stone is from Paradise, and it used to be whiter than snow, but the sins of the idolaters turned it black</a:t>
                      </a:r>
                      <a:r>
                        <a:rPr kumimoji="0" lang="en-US" sz="1800" b="0" i="0" u="none" strike="noStrike" cap="none" normalizeH="0" baseline="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[Made Saheeh by at-Tirmidhee and Ibn Khuzaimah]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‏عَنِ ‏ ‏ابْنِ عَبَّاسٍ</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رضي الله عنه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‏أَنَّ رَسُولَ اللَّهِ ‏ ‏صَلَّى اللَّهُ عَلَيْهِ وَسَلَّمَ ‏ ‏قَالَ</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 ‏‏ الْحَجَرُ الْأَسْوَدُ مِن الْجَنَّةِ وَكَانَ أَشَدَّ بَيَاضًا مِنْ الثَّلْجِ حَتَّى سَوَّدَتْهُ خَطَايَا أَهْلِ الشِّرْكِ</a:t>
                      </a:r>
                      <a:r>
                        <a:rPr kumimoji="0" lang="ar-SY" sz="20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 .</a:t>
                      </a: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أحمد و الترمذي</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7916"/>
                                        </p:tgtEl>
                                        <p:attrNameLst>
                                          <p:attrName>style.visibility</p:attrName>
                                        </p:attrNameLst>
                                      </p:cBhvr>
                                      <p:to>
                                        <p:strVal val="visible"/>
                                      </p:to>
                                    </p:set>
                                    <p:anim calcmode="lin" valueType="num">
                                      <p:cBhvr>
                                        <p:cTn id="7" dur="500" fill="hold"/>
                                        <p:tgtEl>
                                          <p:spTgt spid="77916"/>
                                        </p:tgtEl>
                                        <p:attrNameLst>
                                          <p:attrName>ppt_w</p:attrName>
                                        </p:attrNameLst>
                                      </p:cBhvr>
                                      <p:tavLst>
                                        <p:tav tm="0">
                                          <p:val>
                                            <p:fltVal val="0"/>
                                          </p:val>
                                        </p:tav>
                                        <p:tav tm="100000">
                                          <p:val>
                                            <p:strVal val="#ppt_w"/>
                                          </p:val>
                                        </p:tav>
                                      </p:tavLst>
                                    </p:anim>
                                    <p:anim calcmode="lin" valueType="num">
                                      <p:cBhvr>
                                        <p:cTn id="8" dur="500" fill="hold"/>
                                        <p:tgtEl>
                                          <p:spTgt spid="779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Slide Number Placeholder 6"/>
          <p:cNvSpPr>
            <a:spLocks noGrp="1"/>
          </p:cNvSpPr>
          <p:nvPr>
            <p:ph type="sldNum" sz="quarter" idx="12"/>
          </p:nvPr>
        </p:nvSpPr>
        <p:spPr>
          <a:noFill/>
        </p:spPr>
        <p:txBody>
          <a:bodyPr/>
          <a:lstStyle/>
          <a:p>
            <a:fld id="{04A552B4-0061-4D16-84F0-C6B1C3AA4905}" type="slidenum">
              <a:rPr lang="en-US"/>
              <a:pPr/>
              <a:t>61</a:t>
            </a:fld>
            <a:endParaRPr lang="en-US"/>
          </a:p>
        </p:txBody>
      </p:sp>
      <p:sp>
        <p:nvSpPr>
          <p:cNvPr id="443394" name="Rectangle 2"/>
          <p:cNvSpPr>
            <a:spLocks noGrp="1" noChangeArrowheads="1"/>
          </p:cNvSpPr>
          <p:nvPr>
            <p:ph type="title"/>
          </p:nvPr>
        </p:nvSpPr>
        <p:spPr>
          <a:xfrm>
            <a:off x="685800" y="450850"/>
            <a:ext cx="7772400" cy="838200"/>
          </a:xfrm>
        </p:spPr>
        <p:txBody>
          <a:bodyPr/>
          <a:lstStyle/>
          <a:p>
            <a:pPr eaLnBrk="1" hangingPunct="1">
              <a:defRPr/>
            </a:pPr>
            <a:r>
              <a:rPr lang="en-US"/>
              <a:t>The Black Stone (4)</a:t>
            </a:r>
          </a:p>
        </p:txBody>
      </p:sp>
      <p:sp>
        <p:nvSpPr>
          <p:cNvPr id="443395" name="Rectangle 3"/>
          <p:cNvSpPr>
            <a:spLocks noGrp="1" noChangeArrowheads="1"/>
          </p:cNvSpPr>
          <p:nvPr>
            <p:ph type="body" sz="half" idx="1"/>
          </p:nvPr>
        </p:nvSpPr>
        <p:spPr>
          <a:xfrm>
            <a:off x="201613" y="1873250"/>
            <a:ext cx="3810000" cy="4114800"/>
          </a:xfrm>
        </p:spPr>
        <p:txBody>
          <a:bodyPr/>
          <a:lstStyle/>
          <a:p>
            <a:pPr eaLnBrk="1" hangingPunct="1">
              <a:lnSpc>
                <a:spcPct val="120000"/>
              </a:lnSpc>
            </a:pPr>
            <a:r>
              <a:rPr lang="en-US" sz="2000" dirty="0">
                <a:effectLst>
                  <a:outerShdw blurRad="38100" dist="38100" dir="2700000" algn="tl">
                    <a:srgbClr val="000000">
                      <a:alpha val="43137"/>
                    </a:srgbClr>
                  </a:outerShdw>
                </a:effectLst>
              </a:rPr>
              <a:t>The Black Stone is broken into pieces as a result of damage inflicted through the ages (fire, flood, removal by the </a:t>
            </a:r>
            <a:r>
              <a:rPr lang="en-US" sz="2000" dirty="0" err="1">
                <a:effectLst>
                  <a:outerShdw blurRad="38100" dist="38100" dir="2700000" algn="tl">
                    <a:srgbClr val="000000">
                      <a:alpha val="43137"/>
                    </a:srgbClr>
                  </a:outerShdw>
                </a:effectLst>
              </a:rPr>
              <a:t>Qarmatians</a:t>
            </a:r>
            <a:r>
              <a:rPr lang="en-US" sz="2000" dirty="0">
                <a:effectLst>
                  <a:outerShdw blurRad="38100" dist="38100" dir="2700000" algn="tl">
                    <a:srgbClr val="000000">
                      <a:alpha val="43137"/>
                    </a:srgbClr>
                  </a:outerShdw>
                </a:effectLst>
              </a:rPr>
              <a:t> in 930 and returned back in 951).</a:t>
            </a:r>
          </a:p>
          <a:p>
            <a:pPr eaLnBrk="1" hangingPunct="1">
              <a:lnSpc>
                <a:spcPct val="120000"/>
              </a:lnSpc>
            </a:pPr>
            <a:r>
              <a:rPr lang="en-US" sz="2000" dirty="0">
                <a:effectLst>
                  <a:outerShdw blurRad="38100" dist="38100" dir="2700000" algn="tl">
                    <a:srgbClr val="000000">
                      <a:alpha val="43137"/>
                    </a:srgbClr>
                  </a:outerShdw>
                </a:effectLst>
              </a:rPr>
              <a:t>The remaining pieces are cemented and held in a silver frame.</a:t>
            </a:r>
          </a:p>
        </p:txBody>
      </p:sp>
      <p:pic>
        <p:nvPicPr>
          <p:cNvPr id="88069" name="Picture 6" descr="C:\Documents and Settings\obellal\My Documents\Hajj\Makkah\hajar_aswad.jpg"/>
          <p:cNvPicPr>
            <a:picLocks noGrp="1" noChangeAspect="1" noChangeArrowheads="1"/>
          </p:cNvPicPr>
          <p:nvPr>
            <p:ph type="clipArt" sz="half" idx="2"/>
          </p:nvPr>
        </p:nvPicPr>
        <p:blipFill>
          <a:blip r:embed="rId3" cstate="print"/>
          <a:srcRect/>
          <a:stretch>
            <a:fillRect/>
          </a:stretch>
        </p:blipFill>
        <p:spPr>
          <a:xfrm>
            <a:off x="4311650" y="2341563"/>
            <a:ext cx="4616450" cy="2760662"/>
          </a:xfrm>
          <a:noFill/>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3395">
                                            <p:txEl>
                                              <p:pRg st="0" end="0"/>
                                            </p:txEl>
                                          </p:spTgt>
                                        </p:tgtEl>
                                        <p:attrNameLst>
                                          <p:attrName>style.visibility</p:attrName>
                                        </p:attrNameLst>
                                      </p:cBhvr>
                                      <p:to>
                                        <p:strVal val="visible"/>
                                      </p:to>
                                    </p:set>
                                    <p:anim calcmode="lin" valueType="num">
                                      <p:cBhvr additive="base">
                                        <p:cTn id="7" dur="500" fill="hold"/>
                                        <p:tgtEl>
                                          <p:spTgt spid="443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3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3395">
                                            <p:txEl>
                                              <p:pRg st="1" end="1"/>
                                            </p:txEl>
                                          </p:spTgt>
                                        </p:tgtEl>
                                        <p:attrNameLst>
                                          <p:attrName>style.visibility</p:attrName>
                                        </p:attrNameLst>
                                      </p:cBhvr>
                                      <p:to>
                                        <p:strVal val="visible"/>
                                      </p:to>
                                    </p:set>
                                    <p:anim calcmode="lin" valueType="num">
                                      <p:cBhvr additive="base">
                                        <p:cTn id="13" dur="500" fill="hold"/>
                                        <p:tgtEl>
                                          <p:spTgt spid="4433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339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Slide Number Placeholder 6"/>
          <p:cNvSpPr>
            <a:spLocks noGrp="1"/>
          </p:cNvSpPr>
          <p:nvPr>
            <p:ph type="sldNum" sz="quarter" idx="12"/>
          </p:nvPr>
        </p:nvSpPr>
        <p:spPr>
          <a:noFill/>
        </p:spPr>
        <p:txBody>
          <a:bodyPr/>
          <a:lstStyle/>
          <a:p>
            <a:fld id="{15F7909E-A89E-4462-8AF1-CB837025E742}" type="slidenum">
              <a:rPr lang="en-US"/>
              <a:pPr/>
              <a:t>62</a:t>
            </a:fld>
            <a:endParaRPr lang="en-US"/>
          </a:p>
        </p:txBody>
      </p:sp>
      <p:sp>
        <p:nvSpPr>
          <p:cNvPr id="78852" name="Rectangle 4"/>
          <p:cNvSpPr>
            <a:spLocks noGrp="1" noChangeArrowheads="1"/>
          </p:cNvSpPr>
          <p:nvPr>
            <p:ph type="title"/>
          </p:nvPr>
        </p:nvSpPr>
        <p:spPr>
          <a:xfrm>
            <a:off x="685800" y="688975"/>
            <a:ext cx="7772400" cy="838200"/>
          </a:xfrm>
        </p:spPr>
        <p:txBody>
          <a:bodyPr/>
          <a:lstStyle/>
          <a:p>
            <a:pPr eaLnBrk="1" hangingPunct="1">
              <a:defRPr/>
            </a:pPr>
            <a:r>
              <a:rPr lang="en-US" dirty="0" err="1"/>
              <a:t>Tawaf</a:t>
            </a:r>
            <a:r>
              <a:rPr lang="en-US" dirty="0"/>
              <a:t>  </a:t>
            </a:r>
            <a:br>
              <a:rPr lang="en-US" dirty="0"/>
            </a:br>
            <a:r>
              <a:rPr lang="ar-EG" dirty="0">
                <a:cs typeface="Arial" charset="0"/>
              </a:rPr>
              <a:t>طواف</a:t>
            </a:r>
            <a:endParaRPr lang="en-US" dirty="0">
              <a:cs typeface="Arial" charset="0"/>
            </a:endParaRPr>
          </a:p>
        </p:txBody>
      </p:sp>
      <p:sp>
        <p:nvSpPr>
          <p:cNvPr id="78853" name="Rectangle 5"/>
          <p:cNvSpPr>
            <a:spLocks noGrp="1" noChangeArrowheads="1"/>
          </p:cNvSpPr>
          <p:nvPr>
            <p:ph type="body" sz="half" idx="1"/>
          </p:nvPr>
        </p:nvSpPr>
        <p:spPr>
          <a:xfrm>
            <a:off x="55563" y="2373313"/>
            <a:ext cx="3819525" cy="3795712"/>
          </a:xfrm>
        </p:spPr>
        <p:txBody>
          <a:bodyPr/>
          <a:lstStyle/>
          <a:p>
            <a:pPr eaLnBrk="1" hangingPunct="1">
              <a:lnSpc>
                <a:spcPct val="120000"/>
              </a:lnSpc>
            </a:pPr>
            <a:endParaRPr lang="en-US" sz="1800" dirty="0">
              <a:effectLst>
                <a:outerShdw blurRad="38100" dist="38100" dir="2700000" algn="tl">
                  <a:srgbClr val="000000">
                    <a:alpha val="43137"/>
                  </a:srgbClr>
                </a:outerShdw>
              </a:effectLst>
            </a:endParaRPr>
          </a:p>
          <a:p>
            <a:pPr eaLnBrk="1" hangingPunct="1">
              <a:lnSpc>
                <a:spcPct val="120000"/>
              </a:lnSpc>
            </a:pP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 around the </a:t>
            </a:r>
            <a:r>
              <a:rPr lang="en-US" sz="1800" dirty="0" err="1">
                <a:effectLst>
                  <a:outerShdw blurRad="38100" dist="38100" dir="2700000" algn="tl">
                    <a:srgbClr val="000000">
                      <a:alpha val="43137"/>
                    </a:srgbClr>
                  </a:outerShdw>
                </a:effectLst>
              </a:rPr>
              <a:t>Ka'ba</a:t>
            </a:r>
            <a:r>
              <a:rPr lang="en-US" sz="1800" dirty="0" err="1">
                <a:effectLst>
                  <a:outerShdw blurRad="38100" dist="38100" dir="2700000" algn="tl">
                    <a:srgbClr val="000000">
                      <a:alpha val="43137"/>
                    </a:srgbClr>
                  </a:outerShdw>
                </a:effectLst>
                <a:ea typeface="Times New Roman (Arabic)"/>
                <a:cs typeface="Times New Roman (Arabic)"/>
              </a:rPr>
              <a:t>h</a:t>
            </a:r>
            <a:r>
              <a:rPr lang="en-US" sz="1800" dirty="0">
                <a:effectLst>
                  <a:outerShdw blurRad="38100" dist="38100" dir="2700000" algn="tl">
                    <a:srgbClr val="000000">
                      <a:alpha val="43137"/>
                    </a:srgbClr>
                  </a:outerShdw>
                </a:effectLst>
              </a:rPr>
              <a:t> </a:t>
            </a:r>
          </a:p>
          <a:p>
            <a:pPr lvl="1" eaLnBrk="1" hangingPunct="1">
              <a:lnSpc>
                <a:spcPct val="120000"/>
              </a:lnSpc>
            </a:pPr>
            <a:r>
              <a:rPr lang="en-US" sz="1600" dirty="0">
                <a:effectLst>
                  <a:outerShdw blurRad="38100" dist="38100" dir="2700000" algn="tl">
                    <a:srgbClr val="000000">
                      <a:alpha val="43137"/>
                    </a:srgbClr>
                  </a:outerShdw>
                </a:effectLst>
              </a:rPr>
              <a:t>Start from the Black Stone</a:t>
            </a:r>
          </a:p>
          <a:p>
            <a:pPr lvl="1" eaLnBrk="1" hangingPunct="1">
              <a:lnSpc>
                <a:spcPct val="120000"/>
              </a:lnSpc>
            </a:pPr>
            <a:r>
              <a:rPr lang="en-US" sz="1600" dirty="0" err="1">
                <a:effectLst>
                  <a:outerShdw blurRad="38100" dist="38100" dir="2700000" algn="tl">
                    <a:srgbClr val="000000">
                      <a:alpha val="43137"/>
                    </a:srgbClr>
                  </a:outerShdw>
                </a:effectLst>
              </a:rPr>
              <a:t>Ka’bah</a:t>
            </a:r>
            <a:r>
              <a:rPr lang="en-US" sz="1600" dirty="0">
                <a:effectLst>
                  <a:outerShdw blurRad="38100" dist="38100" dir="2700000" algn="tl">
                    <a:srgbClr val="000000">
                      <a:alpha val="43137"/>
                    </a:srgbClr>
                  </a:outerShdw>
                </a:effectLst>
              </a:rPr>
              <a:t> being to your left</a:t>
            </a:r>
          </a:p>
          <a:p>
            <a:pPr lvl="1" eaLnBrk="1" hangingPunct="1">
              <a:lnSpc>
                <a:spcPct val="120000"/>
              </a:lnSpc>
            </a:pPr>
            <a:r>
              <a:rPr lang="en-US" sz="1600" dirty="0">
                <a:effectLst>
                  <a:outerShdw blurRad="38100" dist="38100" dir="2700000" algn="tl">
                    <a:srgbClr val="000000">
                      <a:alpha val="43137"/>
                    </a:srgbClr>
                  </a:outerShdw>
                </a:effectLst>
              </a:rPr>
              <a:t>Go around the </a:t>
            </a:r>
            <a:r>
              <a:rPr lang="en-US" sz="1600" dirty="0" err="1">
                <a:effectLst>
                  <a:outerShdw blurRad="38100" dist="38100" dir="2700000" algn="tl">
                    <a:srgbClr val="000000">
                      <a:alpha val="43137"/>
                    </a:srgbClr>
                  </a:outerShdw>
                </a:effectLst>
              </a:rPr>
              <a:t>Ka’bah</a:t>
            </a:r>
            <a:r>
              <a:rPr lang="en-US" sz="1600" dirty="0">
                <a:effectLst>
                  <a:outerShdw blurRad="38100" dist="38100" dir="2700000" algn="tl">
                    <a:srgbClr val="000000">
                      <a:alpha val="43137"/>
                    </a:srgbClr>
                  </a:outerShdw>
                </a:effectLst>
              </a:rPr>
              <a:t> past the Black Stone seven times</a:t>
            </a:r>
          </a:p>
          <a:p>
            <a:pPr lvl="1" eaLnBrk="1" hangingPunct="1">
              <a:lnSpc>
                <a:spcPct val="120000"/>
              </a:lnSpc>
            </a:pPr>
            <a:r>
              <a:rPr lang="en-US" sz="1600" dirty="0">
                <a:effectLst>
                  <a:outerShdw blurRad="38100" dist="38100" dir="2700000" algn="tl">
                    <a:srgbClr val="000000">
                      <a:alpha val="43137"/>
                    </a:srgbClr>
                  </a:outerShdw>
                </a:effectLst>
              </a:rPr>
              <a:t>Kiss the Black Stone or say </a:t>
            </a:r>
            <a:r>
              <a:rPr lang="en-US" sz="1600" dirty="0" err="1">
                <a:effectLst>
                  <a:outerShdw blurRad="38100" dist="38100" dir="2700000" algn="tl">
                    <a:srgbClr val="000000">
                      <a:alpha val="43137"/>
                    </a:srgbClr>
                  </a:outerShdw>
                </a:effectLst>
              </a:rPr>
              <a:t>Takbeer</a:t>
            </a:r>
            <a:r>
              <a:rPr lang="en-US" sz="1600" dirty="0">
                <a:effectLst>
                  <a:outerShdw blurRad="38100" dist="38100" dir="2700000" algn="tl">
                    <a:srgbClr val="000000">
                      <a:alpha val="43137"/>
                    </a:srgbClr>
                  </a:outerShdw>
                </a:effectLst>
              </a:rPr>
              <a:t> every time you pass by it (i.e. every circuit)</a:t>
            </a:r>
          </a:p>
        </p:txBody>
      </p:sp>
      <p:pic>
        <p:nvPicPr>
          <p:cNvPr id="89093" name="Picture 8" descr="C:\Documents and Settings\obellal\My Documents\Hajj\Makkah\IMG_1409.jpg"/>
          <p:cNvPicPr>
            <a:picLocks noGrp="1" noChangeAspect="1" noChangeArrowheads="1"/>
          </p:cNvPicPr>
          <p:nvPr>
            <p:ph type="clipArt" sz="half" idx="2"/>
          </p:nvPr>
        </p:nvPicPr>
        <p:blipFill>
          <a:blip r:embed="rId3" cstate="print"/>
          <a:srcRect/>
          <a:stretch>
            <a:fillRect/>
          </a:stretch>
        </p:blipFill>
        <p:spPr>
          <a:xfrm>
            <a:off x="3930650" y="2305050"/>
            <a:ext cx="5132388" cy="3849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853">
                                            <p:txEl>
                                              <p:pRg st="1" end="1"/>
                                            </p:txEl>
                                          </p:spTgt>
                                        </p:tgtEl>
                                        <p:attrNameLst>
                                          <p:attrName>style.visibility</p:attrName>
                                        </p:attrNameLst>
                                      </p:cBhvr>
                                      <p:to>
                                        <p:strVal val="visible"/>
                                      </p:to>
                                    </p:set>
                                    <p:anim calcmode="lin" valueType="num">
                                      <p:cBhvr additive="base">
                                        <p:cTn id="7" dur="500" fill="hold"/>
                                        <p:tgtEl>
                                          <p:spTgt spid="7885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853">
                                            <p:txEl>
                                              <p:pRg st="2" end="2"/>
                                            </p:txEl>
                                          </p:spTgt>
                                        </p:tgtEl>
                                        <p:attrNameLst>
                                          <p:attrName>style.visibility</p:attrName>
                                        </p:attrNameLst>
                                      </p:cBhvr>
                                      <p:to>
                                        <p:strVal val="visible"/>
                                      </p:to>
                                    </p:set>
                                    <p:anim calcmode="lin" valueType="num">
                                      <p:cBhvr additive="base">
                                        <p:cTn id="13" dur="500" fill="hold"/>
                                        <p:tgtEl>
                                          <p:spTgt spid="7885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88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8853">
                                            <p:txEl>
                                              <p:pRg st="3" end="3"/>
                                            </p:txEl>
                                          </p:spTgt>
                                        </p:tgtEl>
                                        <p:attrNameLst>
                                          <p:attrName>style.visibility</p:attrName>
                                        </p:attrNameLst>
                                      </p:cBhvr>
                                      <p:to>
                                        <p:strVal val="visible"/>
                                      </p:to>
                                    </p:set>
                                    <p:anim calcmode="lin" valueType="num">
                                      <p:cBhvr additive="base">
                                        <p:cTn id="19" dur="500" fill="hold"/>
                                        <p:tgtEl>
                                          <p:spTgt spid="7885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885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8853">
                                            <p:txEl>
                                              <p:pRg st="4" end="4"/>
                                            </p:txEl>
                                          </p:spTgt>
                                        </p:tgtEl>
                                        <p:attrNameLst>
                                          <p:attrName>style.visibility</p:attrName>
                                        </p:attrNameLst>
                                      </p:cBhvr>
                                      <p:to>
                                        <p:strVal val="visible"/>
                                      </p:to>
                                    </p:set>
                                    <p:anim calcmode="lin" valueType="num">
                                      <p:cBhvr additive="base">
                                        <p:cTn id="25" dur="500" fill="hold"/>
                                        <p:tgtEl>
                                          <p:spTgt spid="7885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88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8853">
                                            <p:txEl>
                                              <p:pRg st="5" end="5"/>
                                            </p:txEl>
                                          </p:spTgt>
                                        </p:tgtEl>
                                        <p:attrNameLst>
                                          <p:attrName>style.visibility</p:attrName>
                                        </p:attrNameLst>
                                      </p:cBhvr>
                                      <p:to>
                                        <p:strVal val="visible"/>
                                      </p:to>
                                    </p:set>
                                    <p:anim calcmode="lin" valueType="num">
                                      <p:cBhvr additive="base">
                                        <p:cTn id="31" dur="500" fill="hold"/>
                                        <p:tgtEl>
                                          <p:spTgt spid="7885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885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3" grpId="0" build="p" bldLvl="2"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Slide Number Placeholder 6"/>
          <p:cNvSpPr>
            <a:spLocks noGrp="1"/>
          </p:cNvSpPr>
          <p:nvPr>
            <p:ph type="sldNum" sz="quarter" idx="12"/>
          </p:nvPr>
        </p:nvSpPr>
        <p:spPr>
          <a:noFill/>
        </p:spPr>
        <p:txBody>
          <a:bodyPr/>
          <a:lstStyle/>
          <a:p>
            <a:fld id="{10CA1A41-DE26-4C96-8D54-41B65F89CED2}" type="slidenum">
              <a:rPr lang="en-US"/>
              <a:pPr/>
              <a:t>63</a:t>
            </a:fld>
            <a:endParaRPr lang="en-US"/>
          </a:p>
        </p:txBody>
      </p:sp>
      <p:sp>
        <p:nvSpPr>
          <p:cNvPr id="468994" name="Rectangle 2"/>
          <p:cNvSpPr>
            <a:spLocks noGrp="1" noChangeArrowheads="1"/>
          </p:cNvSpPr>
          <p:nvPr>
            <p:ph type="title"/>
          </p:nvPr>
        </p:nvSpPr>
        <p:spPr>
          <a:xfrm>
            <a:off x="737314" y="552092"/>
            <a:ext cx="7772400" cy="838200"/>
          </a:xfrm>
        </p:spPr>
        <p:txBody>
          <a:bodyPr/>
          <a:lstStyle/>
          <a:p>
            <a:pPr eaLnBrk="1" hangingPunct="1">
              <a:defRPr/>
            </a:pPr>
            <a:r>
              <a:rPr lang="en-US" dirty="0" err="1"/>
              <a:t>Tawaf</a:t>
            </a:r>
            <a:r>
              <a:rPr lang="en-US" dirty="0"/>
              <a:t>  (2)</a:t>
            </a:r>
            <a:br>
              <a:rPr lang="en-US" dirty="0"/>
            </a:br>
            <a:r>
              <a:rPr lang="ar-EG" dirty="0">
                <a:cs typeface="Arial" charset="0"/>
              </a:rPr>
              <a:t>طواف</a:t>
            </a:r>
            <a:endParaRPr lang="en-US" dirty="0">
              <a:cs typeface="Arial" charset="0"/>
            </a:endParaRPr>
          </a:p>
        </p:txBody>
      </p:sp>
      <p:sp>
        <p:nvSpPr>
          <p:cNvPr id="468995" name="Rectangle 3"/>
          <p:cNvSpPr>
            <a:spLocks noGrp="1" noChangeArrowheads="1"/>
          </p:cNvSpPr>
          <p:nvPr>
            <p:ph type="body" sz="half" idx="1"/>
          </p:nvPr>
        </p:nvSpPr>
        <p:spPr>
          <a:xfrm>
            <a:off x="90488" y="2279650"/>
            <a:ext cx="4475162" cy="4124325"/>
          </a:xfrm>
        </p:spPr>
        <p:txBody>
          <a:bodyPr/>
          <a:lstStyle/>
          <a:p>
            <a:pPr eaLnBrk="1" hangingPunct="1">
              <a:lnSpc>
                <a:spcPct val="120000"/>
              </a:lnSpc>
            </a:pPr>
            <a:r>
              <a:rPr lang="en-US" sz="1600" dirty="0">
                <a:effectLst>
                  <a:outerShdw blurRad="38100" dist="38100" dir="2700000" algn="tl">
                    <a:srgbClr val="000000">
                      <a:alpha val="43137"/>
                    </a:srgbClr>
                  </a:outerShdw>
                </a:effectLst>
              </a:rPr>
              <a:t>Two </a:t>
            </a:r>
            <a:r>
              <a:rPr lang="en-US" sz="1600" dirty="0" err="1">
                <a:effectLst>
                  <a:outerShdw blurRad="38100" dist="38100" dir="2700000" algn="tl">
                    <a:srgbClr val="000000">
                      <a:alpha val="43137"/>
                    </a:srgbClr>
                  </a:outerShdw>
                </a:effectLst>
              </a:rPr>
              <a:t>Sunnahs</a:t>
            </a:r>
            <a:r>
              <a:rPr lang="en-US" sz="1600" dirty="0">
                <a:effectLst>
                  <a:outerShdw blurRad="38100" dist="38100" dir="2700000" algn="tl">
                    <a:srgbClr val="000000">
                      <a:alpha val="43137"/>
                    </a:srgbClr>
                  </a:outerShdw>
                </a:effectLst>
              </a:rPr>
              <a:t> apply to this </a:t>
            </a:r>
            <a:r>
              <a:rPr lang="en-US" sz="1600" dirty="0" err="1">
                <a:effectLst>
                  <a:outerShdw blurRad="38100" dist="38100" dir="2700000" algn="tl">
                    <a:srgbClr val="000000">
                      <a:alpha val="43137"/>
                    </a:srgbClr>
                  </a:outerShdw>
                </a:effectLst>
              </a:rPr>
              <a:t>Tawaf</a:t>
            </a:r>
            <a:r>
              <a:rPr lang="en-US" sz="1600" dirty="0">
                <a:effectLst>
                  <a:outerShdw blurRad="38100" dist="38100" dir="2700000" algn="tl">
                    <a:srgbClr val="000000">
                      <a:alpha val="43137"/>
                    </a:srgbClr>
                  </a:outerShdw>
                </a:effectLst>
              </a:rPr>
              <a:t>:</a:t>
            </a:r>
          </a:p>
          <a:p>
            <a:pPr eaLnBrk="1" hangingPunct="1">
              <a:lnSpc>
                <a:spcPct val="120000"/>
              </a:lnSpc>
            </a:pPr>
            <a:r>
              <a:rPr lang="en-US" sz="1600" dirty="0" err="1">
                <a:effectLst>
                  <a:outerShdw blurRad="38100" dist="38100" dir="2700000" algn="tl">
                    <a:srgbClr val="000000">
                      <a:alpha val="43137"/>
                    </a:srgbClr>
                  </a:outerShdw>
                </a:effectLst>
              </a:rPr>
              <a:t>Ar-Ramal</a:t>
            </a:r>
            <a:r>
              <a:rPr lang="en-US" sz="1600" dirty="0">
                <a:effectLst>
                  <a:outerShdw blurRad="38100" dist="38100" dir="2700000" algn="tl">
                    <a:srgbClr val="000000">
                      <a:alpha val="43137"/>
                    </a:srgbClr>
                  </a:outerShdw>
                </a:effectLst>
              </a:rPr>
              <a:t> (</a:t>
            </a:r>
            <a:r>
              <a:rPr lang="ar-EG" sz="1800" dirty="0">
                <a:effectLst>
                  <a:outerShdw blurRad="38100" dist="38100" dir="2700000" algn="tl">
                    <a:srgbClr val="000000">
                      <a:alpha val="43137"/>
                    </a:srgbClr>
                  </a:outerShdw>
                </a:effectLst>
                <a:latin typeface="Times New Roman" pitchFamily="18" charset="0"/>
                <a:ea typeface="Times New Roman (Arabic)"/>
                <a:cs typeface="Times New Roman (Arabic)"/>
              </a:rPr>
              <a:t>الرَّمَل</a:t>
            </a:r>
            <a:r>
              <a:rPr lang="en-US" sz="1600" dirty="0">
                <a:effectLst>
                  <a:outerShdw blurRad="38100" dist="38100" dir="2700000" algn="tl">
                    <a:srgbClr val="000000">
                      <a:alpha val="43137"/>
                    </a:srgbClr>
                  </a:outerShdw>
                </a:effectLst>
              </a:rPr>
              <a:t>) </a:t>
            </a:r>
          </a:p>
          <a:p>
            <a:pPr lvl="1" eaLnBrk="1" hangingPunct="1">
              <a:lnSpc>
                <a:spcPct val="120000"/>
              </a:lnSpc>
            </a:pPr>
            <a:r>
              <a:rPr lang="en-US" sz="1400" dirty="0">
                <a:effectLst>
                  <a:outerShdw blurRad="38100" dist="38100" dir="2700000" algn="tl">
                    <a:srgbClr val="000000">
                      <a:alpha val="43137"/>
                    </a:srgbClr>
                  </a:outerShdw>
                </a:effectLst>
                <a:ea typeface="Times New Roman (Arabic)"/>
                <a:cs typeface="Times New Roman (Arabic)"/>
              </a:rPr>
              <a:t>(for men only)</a:t>
            </a:r>
            <a:endParaRPr lang="en-US" sz="1400" dirty="0">
              <a:effectLst>
                <a:outerShdw blurRad="38100" dist="38100" dir="2700000" algn="tl">
                  <a:srgbClr val="000000">
                    <a:alpha val="43137"/>
                  </a:srgbClr>
                </a:outerShdw>
              </a:effectLst>
            </a:endParaRPr>
          </a:p>
          <a:p>
            <a:pPr lvl="1" eaLnBrk="1" hangingPunct="1">
              <a:lnSpc>
                <a:spcPct val="120000"/>
              </a:lnSpc>
            </a:pPr>
            <a:r>
              <a:rPr lang="en-US" sz="1400" dirty="0">
                <a:effectLst>
                  <a:outerShdw blurRad="38100" dist="38100" dir="2700000" algn="tl">
                    <a:srgbClr val="000000">
                      <a:alpha val="43137"/>
                    </a:srgbClr>
                  </a:outerShdw>
                </a:effectLst>
              </a:rPr>
              <a:t>a strong and quick walk with boldness, in which the shoulders are thrust forwards</a:t>
            </a:r>
          </a:p>
          <a:p>
            <a:pPr lvl="1" eaLnBrk="1" hangingPunct="1">
              <a:lnSpc>
                <a:spcPct val="120000"/>
              </a:lnSpc>
            </a:pPr>
            <a:r>
              <a:rPr lang="en-US" sz="1400" dirty="0">
                <a:effectLst>
                  <a:outerShdw blurRad="38100" dist="38100" dir="2700000" algn="tl">
                    <a:srgbClr val="000000">
                      <a:alpha val="43137"/>
                    </a:srgbClr>
                  </a:outerShdw>
                </a:effectLst>
              </a:rPr>
              <a:t>in the </a:t>
            </a:r>
            <a:r>
              <a:rPr lang="en-US" sz="1400" u="sng" dirty="0">
                <a:effectLst>
                  <a:outerShdw blurRad="38100" dist="38100" dir="2700000" algn="tl">
                    <a:srgbClr val="000000">
                      <a:alpha val="43137"/>
                    </a:srgbClr>
                  </a:outerShdw>
                </a:effectLst>
              </a:rPr>
              <a:t>first three rounds</a:t>
            </a:r>
            <a:r>
              <a:rPr lang="en-US" sz="1400" dirty="0">
                <a:effectLst>
                  <a:outerShdw blurRad="38100" dist="38100" dir="2700000" algn="tl">
                    <a:srgbClr val="000000">
                      <a:alpha val="43137"/>
                    </a:srgbClr>
                  </a:outerShdw>
                </a:effectLst>
              </a:rPr>
              <a:t>, then walk normally in the rest</a:t>
            </a:r>
          </a:p>
          <a:p>
            <a:pPr eaLnBrk="1" hangingPunct="1">
              <a:lnSpc>
                <a:spcPct val="120000"/>
              </a:lnSpc>
            </a:pPr>
            <a:r>
              <a:rPr lang="en-US" sz="1600" dirty="0">
                <a:effectLst>
                  <a:outerShdw blurRad="38100" dist="38100" dir="2700000" algn="tl">
                    <a:srgbClr val="000000">
                      <a:alpha val="43137"/>
                    </a:srgbClr>
                  </a:outerShdw>
                </a:effectLst>
              </a:rPr>
              <a:t>Al-</a:t>
            </a:r>
            <a:r>
              <a:rPr lang="en-US" sz="1600" dirty="0" err="1">
                <a:effectLst>
                  <a:outerShdw blurRad="38100" dist="38100" dir="2700000" algn="tl">
                    <a:srgbClr val="000000">
                      <a:alpha val="43137"/>
                    </a:srgbClr>
                  </a:outerShdw>
                </a:effectLst>
              </a:rPr>
              <a:t>Idtiba</a:t>
            </a:r>
            <a:r>
              <a:rPr lang="en-US" sz="1600" dirty="0">
                <a:effectLst>
                  <a:outerShdw blurRad="38100" dist="38100" dir="2700000" algn="tl">
                    <a:srgbClr val="000000">
                      <a:alpha val="43137"/>
                    </a:srgbClr>
                  </a:outerShdw>
                </a:effectLst>
              </a:rPr>
              <a:t>‘ </a:t>
            </a:r>
            <a:r>
              <a:rPr lang="en-US" sz="1600" dirty="0">
                <a:effectLst>
                  <a:outerShdw blurRad="38100" dist="38100" dir="2700000" algn="tl">
                    <a:srgbClr val="000000">
                      <a:alpha val="43137"/>
                    </a:srgbClr>
                  </a:outerShdw>
                </a:effectLst>
                <a:ea typeface="Times New Roman (Arabic)"/>
                <a:cs typeface="Times New Roman (Arabic)"/>
              </a:rPr>
              <a:t>(</a:t>
            </a:r>
            <a:r>
              <a:rPr lang="ar-EG" sz="1800" dirty="0">
                <a:effectLst>
                  <a:outerShdw blurRad="38100" dist="38100" dir="2700000" algn="tl">
                    <a:srgbClr val="000000">
                      <a:alpha val="43137"/>
                    </a:srgbClr>
                  </a:outerShdw>
                </a:effectLst>
                <a:latin typeface="Times New Roman" pitchFamily="18" charset="0"/>
                <a:ea typeface="Times New Roman (Arabic)"/>
                <a:cs typeface="Times New Roman (Arabic)"/>
              </a:rPr>
              <a:t>الإضطِبَاع</a:t>
            </a:r>
            <a:r>
              <a:rPr lang="en-US" sz="1800" dirty="0">
                <a:effectLst>
                  <a:outerShdw blurRad="38100" dist="38100" dir="2700000" algn="tl">
                    <a:srgbClr val="000000">
                      <a:alpha val="43137"/>
                    </a:srgbClr>
                  </a:outerShdw>
                </a:effectLst>
                <a:latin typeface="Times New Roman" pitchFamily="18" charset="0"/>
                <a:ea typeface="Times New Roman (Arabic)"/>
                <a:cs typeface="Times New Roman (Arabic)"/>
              </a:rPr>
              <a:t>) </a:t>
            </a:r>
          </a:p>
          <a:p>
            <a:pPr lvl="1" eaLnBrk="1" hangingPunct="1">
              <a:lnSpc>
                <a:spcPct val="120000"/>
              </a:lnSpc>
            </a:pPr>
            <a:r>
              <a:rPr lang="en-US" sz="1400" dirty="0">
                <a:effectLst>
                  <a:outerShdw blurRad="38100" dist="38100" dir="2700000" algn="tl">
                    <a:srgbClr val="000000">
                      <a:alpha val="43137"/>
                    </a:srgbClr>
                  </a:outerShdw>
                </a:effectLst>
                <a:ea typeface="Times New Roman (Arabic)"/>
                <a:cs typeface="Times New Roman (Arabic)"/>
              </a:rPr>
              <a:t>(for men only)</a:t>
            </a:r>
            <a:r>
              <a:rPr lang="en-US" sz="1400" dirty="0">
                <a:effectLst>
                  <a:outerShdw blurRad="38100" dist="38100" dir="2700000" algn="tl">
                    <a:srgbClr val="000000">
                      <a:alpha val="43137"/>
                    </a:srgbClr>
                  </a:outerShdw>
                </a:effectLst>
              </a:rPr>
              <a:t> </a:t>
            </a:r>
          </a:p>
          <a:p>
            <a:pPr lvl="1" eaLnBrk="1" hangingPunct="1">
              <a:lnSpc>
                <a:spcPct val="120000"/>
              </a:lnSpc>
            </a:pPr>
            <a:r>
              <a:rPr lang="en-US" sz="1400" dirty="0">
                <a:effectLst>
                  <a:outerShdw blurRad="38100" dist="38100" dir="2700000" algn="tl">
                    <a:srgbClr val="000000">
                      <a:alpha val="43137"/>
                    </a:srgbClr>
                  </a:outerShdw>
                </a:effectLst>
              </a:rPr>
              <a:t>wearing the Ihram under your right armpit and over the left shoulder</a:t>
            </a:r>
          </a:p>
          <a:p>
            <a:pPr lvl="1" eaLnBrk="1" hangingPunct="1">
              <a:lnSpc>
                <a:spcPct val="120000"/>
              </a:lnSpc>
            </a:pPr>
            <a:r>
              <a:rPr lang="en-US" sz="1400" dirty="0">
                <a:effectLst>
                  <a:outerShdw blurRad="38100" dist="38100" dir="2700000" algn="tl">
                    <a:srgbClr val="000000">
                      <a:alpha val="43137"/>
                    </a:srgbClr>
                  </a:outerShdw>
                </a:effectLst>
              </a:rPr>
              <a:t>throughout the </a:t>
            </a:r>
            <a:r>
              <a:rPr lang="en-US" sz="1400" u="sng" dirty="0">
                <a:effectLst>
                  <a:outerShdw blurRad="38100" dist="38100" dir="2700000" algn="tl">
                    <a:srgbClr val="000000">
                      <a:alpha val="43137"/>
                    </a:srgbClr>
                  </a:outerShdw>
                </a:effectLst>
              </a:rPr>
              <a:t>seven rounds</a:t>
            </a:r>
            <a:r>
              <a:rPr lang="en-US" sz="1400" dirty="0">
                <a:effectLst>
                  <a:outerShdw blurRad="38100" dist="38100" dir="2700000" algn="tl">
                    <a:srgbClr val="000000">
                      <a:alpha val="43137"/>
                    </a:srgbClr>
                  </a:outerShdw>
                </a:effectLst>
              </a:rPr>
              <a:t> of </a:t>
            </a:r>
            <a:r>
              <a:rPr lang="en-US" sz="1400" dirty="0" err="1">
                <a:effectLst>
                  <a:outerShdw blurRad="38100" dist="38100" dir="2700000" algn="tl">
                    <a:srgbClr val="000000">
                      <a:alpha val="43137"/>
                    </a:srgbClr>
                  </a:outerShdw>
                </a:effectLst>
              </a:rPr>
              <a:t>Tawaf</a:t>
            </a:r>
            <a:r>
              <a:rPr lang="en-US" sz="1400" dirty="0">
                <a:effectLst>
                  <a:outerShdw blurRad="38100" dist="38100" dir="2700000" algn="tl">
                    <a:srgbClr val="000000">
                      <a:alpha val="43137"/>
                    </a:srgbClr>
                  </a:outerShdw>
                </a:effectLst>
              </a:rPr>
              <a:t> </a:t>
            </a:r>
          </a:p>
        </p:txBody>
      </p:sp>
      <p:pic>
        <p:nvPicPr>
          <p:cNvPr id="469001" name="Picture 9" descr="C:\Documents and Settings\obellal\My Documents\Hajj\Makkah\Idtiba child.jpg"/>
          <p:cNvPicPr>
            <a:picLocks noGrp="1" noChangeAspect="1" noChangeArrowheads="1"/>
          </p:cNvPicPr>
          <p:nvPr>
            <p:ph type="clipArt" sz="half" idx="2"/>
          </p:nvPr>
        </p:nvPicPr>
        <p:blipFill>
          <a:blip r:embed="rId3" cstate="print"/>
          <a:srcRect/>
          <a:stretch>
            <a:fillRect/>
          </a:stretch>
        </p:blipFill>
        <p:spPr>
          <a:xfrm>
            <a:off x="4687888" y="2366963"/>
            <a:ext cx="4344987" cy="3603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8995">
                                            <p:txEl>
                                              <p:pRg st="0" end="0"/>
                                            </p:txEl>
                                          </p:spTgt>
                                        </p:tgtEl>
                                        <p:attrNameLst>
                                          <p:attrName>style.visibility</p:attrName>
                                        </p:attrNameLst>
                                      </p:cBhvr>
                                      <p:to>
                                        <p:strVal val="visible"/>
                                      </p:to>
                                    </p:set>
                                    <p:anim calcmode="lin" valueType="num">
                                      <p:cBhvr additive="base">
                                        <p:cTn id="7" dur="500" fill="hold"/>
                                        <p:tgtEl>
                                          <p:spTgt spid="4689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89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8995">
                                            <p:txEl>
                                              <p:pRg st="1" end="1"/>
                                            </p:txEl>
                                          </p:spTgt>
                                        </p:tgtEl>
                                        <p:attrNameLst>
                                          <p:attrName>style.visibility</p:attrName>
                                        </p:attrNameLst>
                                      </p:cBhvr>
                                      <p:to>
                                        <p:strVal val="visible"/>
                                      </p:to>
                                    </p:set>
                                    <p:anim calcmode="lin" valueType="num">
                                      <p:cBhvr additive="base">
                                        <p:cTn id="13" dur="500" fill="hold"/>
                                        <p:tgtEl>
                                          <p:spTgt spid="4689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89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68995">
                                            <p:txEl>
                                              <p:pRg st="2" end="2"/>
                                            </p:txEl>
                                          </p:spTgt>
                                        </p:tgtEl>
                                        <p:attrNameLst>
                                          <p:attrName>style.visibility</p:attrName>
                                        </p:attrNameLst>
                                      </p:cBhvr>
                                      <p:to>
                                        <p:strVal val="visible"/>
                                      </p:to>
                                    </p:set>
                                    <p:anim calcmode="lin" valueType="num">
                                      <p:cBhvr additive="base">
                                        <p:cTn id="19" dur="500" fill="hold"/>
                                        <p:tgtEl>
                                          <p:spTgt spid="4689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89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8995">
                                            <p:txEl>
                                              <p:pRg st="3" end="3"/>
                                            </p:txEl>
                                          </p:spTgt>
                                        </p:tgtEl>
                                        <p:attrNameLst>
                                          <p:attrName>style.visibility</p:attrName>
                                        </p:attrNameLst>
                                      </p:cBhvr>
                                      <p:to>
                                        <p:strVal val="visible"/>
                                      </p:to>
                                    </p:set>
                                    <p:anim calcmode="lin" valueType="num">
                                      <p:cBhvr additive="base">
                                        <p:cTn id="25" dur="500" fill="hold"/>
                                        <p:tgtEl>
                                          <p:spTgt spid="4689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89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68995">
                                            <p:txEl>
                                              <p:pRg st="4" end="4"/>
                                            </p:txEl>
                                          </p:spTgt>
                                        </p:tgtEl>
                                        <p:attrNameLst>
                                          <p:attrName>style.visibility</p:attrName>
                                        </p:attrNameLst>
                                      </p:cBhvr>
                                      <p:to>
                                        <p:strVal val="visible"/>
                                      </p:to>
                                    </p:set>
                                    <p:anim calcmode="lin" valueType="num">
                                      <p:cBhvr additive="base">
                                        <p:cTn id="31" dur="500" fill="hold"/>
                                        <p:tgtEl>
                                          <p:spTgt spid="46899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689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68995">
                                            <p:txEl>
                                              <p:pRg st="5" end="5"/>
                                            </p:txEl>
                                          </p:spTgt>
                                        </p:tgtEl>
                                        <p:attrNameLst>
                                          <p:attrName>style.visibility</p:attrName>
                                        </p:attrNameLst>
                                      </p:cBhvr>
                                      <p:to>
                                        <p:strVal val="visible"/>
                                      </p:to>
                                    </p:set>
                                    <p:anim calcmode="lin" valueType="num">
                                      <p:cBhvr additive="base">
                                        <p:cTn id="37" dur="500" fill="hold"/>
                                        <p:tgtEl>
                                          <p:spTgt spid="46899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689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68995">
                                            <p:txEl>
                                              <p:pRg st="6" end="6"/>
                                            </p:txEl>
                                          </p:spTgt>
                                        </p:tgtEl>
                                        <p:attrNameLst>
                                          <p:attrName>style.visibility</p:attrName>
                                        </p:attrNameLst>
                                      </p:cBhvr>
                                      <p:to>
                                        <p:strVal val="visible"/>
                                      </p:to>
                                    </p:set>
                                    <p:anim calcmode="lin" valueType="num">
                                      <p:cBhvr additive="base">
                                        <p:cTn id="43" dur="500" fill="hold"/>
                                        <p:tgtEl>
                                          <p:spTgt spid="46899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689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68995">
                                            <p:txEl>
                                              <p:pRg st="7" end="7"/>
                                            </p:txEl>
                                          </p:spTgt>
                                        </p:tgtEl>
                                        <p:attrNameLst>
                                          <p:attrName>style.visibility</p:attrName>
                                        </p:attrNameLst>
                                      </p:cBhvr>
                                      <p:to>
                                        <p:strVal val="visible"/>
                                      </p:to>
                                    </p:set>
                                    <p:anim calcmode="lin" valueType="num">
                                      <p:cBhvr additive="base">
                                        <p:cTn id="49" dur="500" fill="hold"/>
                                        <p:tgtEl>
                                          <p:spTgt spid="46899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6899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68995">
                                            <p:txEl>
                                              <p:pRg st="8" end="8"/>
                                            </p:txEl>
                                          </p:spTgt>
                                        </p:tgtEl>
                                        <p:attrNameLst>
                                          <p:attrName>style.visibility</p:attrName>
                                        </p:attrNameLst>
                                      </p:cBhvr>
                                      <p:to>
                                        <p:strVal val="visible"/>
                                      </p:to>
                                    </p:set>
                                    <p:anim calcmode="lin" valueType="num">
                                      <p:cBhvr additive="base">
                                        <p:cTn id="55" dur="500" fill="hold"/>
                                        <p:tgtEl>
                                          <p:spTgt spid="46899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6899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469001"/>
                                        </p:tgtEl>
                                        <p:attrNameLst>
                                          <p:attrName>style.visibility</p:attrName>
                                        </p:attrNameLst>
                                      </p:cBhvr>
                                      <p:to>
                                        <p:strVal val="visible"/>
                                      </p:to>
                                    </p:set>
                                    <p:anim calcmode="lin" valueType="num">
                                      <p:cBhvr>
                                        <p:cTn id="61" dur="500" fill="hold"/>
                                        <p:tgtEl>
                                          <p:spTgt spid="469001"/>
                                        </p:tgtEl>
                                        <p:attrNameLst>
                                          <p:attrName>ppt_w</p:attrName>
                                        </p:attrNameLst>
                                      </p:cBhvr>
                                      <p:tavLst>
                                        <p:tav tm="0">
                                          <p:val>
                                            <p:fltVal val="0"/>
                                          </p:val>
                                        </p:tav>
                                        <p:tav tm="100000">
                                          <p:val>
                                            <p:strVal val="#ppt_w"/>
                                          </p:val>
                                        </p:tav>
                                      </p:tavLst>
                                    </p:anim>
                                    <p:anim calcmode="lin" valueType="num">
                                      <p:cBhvr>
                                        <p:cTn id="62" dur="500" fill="hold"/>
                                        <p:tgtEl>
                                          <p:spTgt spid="4690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5" grpId="0" build="p" bldLvl="2"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4"/>
          <p:cNvSpPr>
            <a:spLocks noGrp="1"/>
          </p:cNvSpPr>
          <p:nvPr>
            <p:ph type="sldNum" sz="quarter" idx="12"/>
          </p:nvPr>
        </p:nvSpPr>
        <p:spPr>
          <a:noFill/>
        </p:spPr>
        <p:txBody>
          <a:bodyPr/>
          <a:lstStyle/>
          <a:p>
            <a:fld id="{18F2E21C-51B0-4364-AFEB-C872C8E4EED7}" type="slidenum">
              <a:rPr lang="en-US"/>
              <a:pPr/>
              <a:t>64</a:t>
            </a:fld>
            <a:endParaRPr lang="en-US"/>
          </a:p>
        </p:txBody>
      </p:sp>
      <p:sp>
        <p:nvSpPr>
          <p:cNvPr id="312322" name="Rectangle 2"/>
          <p:cNvSpPr>
            <a:spLocks noGrp="1" noChangeArrowheads="1"/>
          </p:cNvSpPr>
          <p:nvPr>
            <p:ph type="title"/>
          </p:nvPr>
        </p:nvSpPr>
        <p:spPr>
          <a:xfrm>
            <a:off x="685800" y="125413"/>
            <a:ext cx="7772400" cy="838200"/>
          </a:xfrm>
        </p:spPr>
        <p:txBody>
          <a:bodyPr/>
          <a:lstStyle/>
          <a:p>
            <a:pPr eaLnBrk="1" hangingPunct="1">
              <a:defRPr/>
            </a:pPr>
            <a:r>
              <a:rPr lang="en-US" dirty="0" err="1"/>
              <a:t>Tawaf</a:t>
            </a:r>
            <a:endParaRPr lang="en-US" dirty="0"/>
          </a:p>
        </p:txBody>
      </p:sp>
      <p:sp>
        <p:nvSpPr>
          <p:cNvPr id="91140" name="Rectangle 3"/>
          <p:cNvSpPr>
            <a:spLocks noChangeArrowheads="1"/>
          </p:cNvSpPr>
          <p:nvPr/>
        </p:nvSpPr>
        <p:spPr bwMode="auto">
          <a:xfrm>
            <a:off x="3951288" y="3149600"/>
            <a:ext cx="1239837" cy="1163638"/>
          </a:xfrm>
          <a:prstGeom prst="rect">
            <a:avLst/>
          </a:prstGeom>
          <a:solidFill>
            <a:schemeClr val="bg2"/>
          </a:solidFill>
          <a:ln w="38100">
            <a:solidFill>
              <a:srgbClr val="B2B2B2"/>
            </a:solidFill>
            <a:miter lim="800000"/>
            <a:headEnd/>
            <a:tailEnd/>
          </a:ln>
        </p:spPr>
        <p:txBody>
          <a:bodyPr wrap="none" anchor="ctr"/>
          <a:lstStyle/>
          <a:p>
            <a:endParaRPr lang="en-US"/>
          </a:p>
        </p:txBody>
      </p:sp>
      <p:sp>
        <p:nvSpPr>
          <p:cNvPr id="91141" name="AutoShape 7"/>
          <p:cNvSpPr>
            <a:spLocks noChangeArrowheads="1"/>
          </p:cNvSpPr>
          <p:nvPr/>
        </p:nvSpPr>
        <p:spPr bwMode="auto">
          <a:xfrm>
            <a:off x="3951288" y="2471738"/>
            <a:ext cx="1228725" cy="1063625"/>
          </a:xfrm>
          <a:custGeom>
            <a:avLst/>
            <a:gdLst>
              <a:gd name="T0" fmla="*/ 614363 w 21600"/>
              <a:gd name="T1" fmla="*/ 0 h 21600"/>
              <a:gd name="T2" fmla="*/ 83906 w 21600"/>
              <a:gd name="T3" fmla="*/ 532650 h 21600"/>
              <a:gd name="T4" fmla="*/ 614363 w 21600"/>
              <a:gd name="T5" fmla="*/ 145264 h 21600"/>
              <a:gd name="T6" fmla="*/ 1144819 w 21600"/>
              <a:gd name="T7" fmla="*/ 532650 h 21600"/>
              <a:gd name="T8" fmla="*/ 0 60000 65536"/>
              <a:gd name="T9" fmla="*/ 0 60000 65536"/>
              <a:gd name="T10" fmla="*/ 0 60000 65536"/>
              <a:gd name="T11" fmla="*/ 0 60000 65536"/>
              <a:gd name="T12" fmla="*/ 0 w 21600"/>
              <a:gd name="T13" fmla="*/ 0 h 21600"/>
              <a:gd name="T14" fmla="*/ 21600 w 21600"/>
              <a:gd name="T15" fmla="*/ 7735 h 21600"/>
            </a:gdLst>
            <a:ahLst/>
            <a:cxnLst>
              <a:cxn ang="T8">
                <a:pos x="T0" y="T1"/>
              </a:cxn>
              <a:cxn ang="T9">
                <a:pos x="T2" y="T3"/>
              </a:cxn>
              <a:cxn ang="T10">
                <a:pos x="T4" y="T5"/>
              </a:cxn>
              <a:cxn ang="T11">
                <a:pos x="T6" y="T7"/>
              </a:cxn>
            </a:cxnLst>
            <a:rect l="T12" t="T13" r="T14" b="T15"/>
            <a:pathLst>
              <a:path w="21600" h="21600">
                <a:moveTo>
                  <a:pt x="2950" y="10815"/>
                </a:moveTo>
                <a:cubicBezTo>
                  <a:pt x="2950" y="10810"/>
                  <a:pt x="2950" y="10805"/>
                  <a:pt x="2950" y="10800"/>
                </a:cubicBezTo>
                <a:cubicBezTo>
                  <a:pt x="2950" y="6464"/>
                  <a:pt x="6464" y="2950"/>
                  <a:pt x="10800" y="2950"/>
                </a:cubicBezTo>
                <a:cubicBezTo>
                  <a:pt x="15135" y="2950"/>
                  <a:pt x="18650" y="6464"/>
                  <a:pt x="18650" y="10800"/>
                </a:cubicBezTo>
                <a:cubicBezTo>
                  <a:pt x="18650" y="10805"/>
                  <a:pt x="18649" y="10810"/>
                  <a:pt x="18649" y="10815"/>
                </a:cubicBezTo>
                <a:lnTo>
                  <a:pt x="21599" y="10820"/>
                </a:lnTo>
                <a:cubicBezTo>
                  <a:pt x="21599" y="10813"/>
                  <a:pt x="21600" y="10806"/>
                  <a:pt x="21600" y="10800"/>
                </a:cubicBezTo>
                <a:cubicBezTo>
                  <a:pt x="21600" y="4835"/>
                  <a:pt x="16764" y="0"/>
                  <a:pt x="10800" y="0"/>
                </a:cubicBezTo>
                <a:cubicBezTo>
                  <a:pt x="4835" y="0"/>
                  <a:pt x="0" y="4835"/>
                  <a:pt x="0" y="10800"/>
                </a:cubicBezTo>
                <a:cubicBezTo>
                  <a:pt x="-1" y="10806"/>
                  <a:pt x="0" y="10813"/>
                  <a:pt x="0" y="10820"/>
                </a:cubicBezTo>
                <a:close/>
              </a:path>
            </a:pathLst>
          </a:custGeom>
          <a:solidFill>
            <a:srgbClr val="FFFF99"/>
          </a:solidFill>
          <a:ln w="38100">
            <a:solidFill>
              <a:srgbClr val="FFFF99"/>
            </a:solidFill>
            <a:miter lim="800000"/>
            <a:headEnd/>
            <a:tailEnd/>
          </a:ln>
        </p:spPr>
        <p:txBody>
          <a:bodyPr wrap="none" anchor="ctr"/>
          <a:lstStyle/>
          <a:p>
            <a:endParaRPr lang="en-US"/>
          </a:p>
        </p:txBody>
      </p:sp>
      <p:sp>
        <p:nvSpPr>
          <p:cNvPr id="91142" name="Oval 8"/>
          <p:cNvSpPr>
            <a:spLocks noChangeArrowheads="1"/>
          </p:cNvSpPr>
          <p:nvPr/>
        </p:nvSpPr>
        <p:spPr bwMode="auto">
          <a:xfrm>
            <a:off x="5673725" y="3635375"/>
            <a:ext cx="112713" cy="163513"/>
          </a:xfrm>
          <a:prstGeom prst="ellipse">
            <a:avLst/>
          </a:prstGeom>
          <a:solidFill>
            <a:schemeClr val="tx2"/>
          </a:solidFill>
          <a:ln w="38100">
            <a:solidFill>
              <a:schemeClr val="tx2"/>
            </a:solidFill>
            <a:round/>
            <a:headEnd/>
            <a:tailEnd/>
          </a:ln>
        </p:spPr>
        <p:txBody>
          <a:bodyPr wrap="none" anchor="ctr"/>
          <a:lstStyle/>
          <a:p>
            <a:endParaRPr lang="en-US"/>
          </a:p>
        </p:txBody>
      </p:sp>
      <p:sp>
        <p:nvSpPr>
          <p:cNvPr id="91143" name="Line 9"/>
          <p:cNvSpPr>
            <a:spLocks noChangeShapeType="1"/>
          </p:cNvSpPr>
          <p:nvPr/>
        </p:nvSpPr>
        <p:spPr bwMode="auto">
          <a:xfrm flipV="1">
            <a:off x="5199063" y="3910013"/>
            <a:ext cx="0" cy="188912"/>
          </a:xfrm>
          <a:prstGeom prst="line">
            <a:avLst/>
          </a:prstGeom>
          <a:noFill/>
          <a:ln w="38100">
            <a:solidFill>
              <a:schemeClr val="tx2"/>
            </a:solidFill>
            <a:round/>
            <a:headEnd/>
            <a:tailEnd/>
          </a:ln>
        </p:spPr>
        <p:txBody>
          <a:bodyPr wrap="none"/>
          <a:lstStyle/>
          <a:p>
            <a:endParaRPr lang="en-US"/>
          </a:p>
        </p:txBody>
      </p:sp>
      <p:sp>
        <p:nvSpPr>
          <p:cNvPr id="91144" name="Oval 10"/>
          <p:cNvSpPr>
            <a:spLocks noChangeArrowheads="1"/>
          </p:cNvSpPr>
          <p:nvPr/>
        </p:nvSpPr>
        <p:spPr bwMode="auto">
          <a:xfrm>
            <a:off x="5160963" y="4238625"/>
            <a:ext cx="88900" cy="100013"/>
          </a:xfrm>
          <a:prstGeom prst="ellipse">
            <a:avLst/>
          </a:prstGeom>
          <a:solidFill>
            <a:schemeClr val="bg2"/>
          </a:solidFill>
          <a:ln w="19050">
            <a:solidFill>
              <a:schemeClr val="tx1"/>
            </a:solidFill>
            <a:round/>
            <a:headEnd/>
            <a:tailEnd/>
          </a:ln>
        </p:spPr>
        <p:txBody>
          <a:bodyPr wrap="none" anchor="ctr"/>
          <a:lstStyle/>
          <a:p>
            <a:endParaRPr lang="en-US"/>
          </a:p>
        </p:txBody>
      </p:sp>
      <p:sp>
        <p:nvSpPr>
          <p:cNvPr id="312331" name="Oval 11"/>
          <p:cNvSpPr>
            <a:spLocks noChangeArrowheads="1"/>
          </p:cNvSpPr>
          <p:nvPr/>
        </p:nvSpPr>
        <p:spPr bwMode="auto">
          <a:xfrm>
            <a:off x="2111375" y="1292225"/>
            <a:ext cx="4830763" cy="4711700"/>
          </a:xfrm>
          <a:prstGeom prst="ellipse">
            <a:avLst/>
          </a:prstGeom>
          <a:noFill/>
          <a:ln w="38100">
            <a:solidFill>
              <a:schemeClr val="folHlink"/>
            </a:solidFill>
            <a:round/>
            <a:headEnd/>
            <a:tailEnd/>
          </a:ln>
        </p:spPr>
        <p:txBody>
          <a:bodyPr wrap="none" anchor="ctr"/>
          <a:lstStyle/>
          <a:p>
            <a:endParaRPr lang="en-US"/>
          </a:p>
        </p:txBody>
      </p:sp>
      <p:sp>
        <p:nvSpPr>
          <p:cNvPr id="312332" name="Line 12"/>
          <p:cNvSpPr>
            <a:spLocks noChangeShapeType="1"/>
          </p:cNvSpPr>
          <p:nvPr/>
        </p:nvSpPr>
        <p:spPr bwMode="auto">
          <a:xfrm>
            <a:off x="5235575" y="4335463"/>
            <a:ext cx="2206625" cy="1990725"/>
          </a:xfrm>
          <a:prstGeom prst="line">
            <a:avLst/>
          </a:prstGeom>
          <a:noFill/>
          <a:ln w="12700">
            <a:solidFill>
              <a:schemeClr val="tx1"/>
            </a:solidFill>
            <a:round/>
            <a:headEnd/>
            <a:tailEnd/>
          </a:ln>
        </p:spPr>
        <p:txBody>
          <a:bodyPr wrap="none"/>
          <a:lstStyle/>
          <a:p>
            <a:endParaRPr lang="en-US"/>
          </a:p>
        </p:txBody>
      </p:sp>
      <p:grpSp>
        <p:nvGrpSpPr>
          <p:cNvPr id="2" name="Group 50"/>
          <p:cNvGrpSpPr>
            <a:grpSpLocks/>
          </p:cNvGrpSpPr>
          <p:nvPr/>
        </p:nvGrpSpPr>
        <p:grpSpPr bwMode="auto">
          <a:xfrm>
            <a:off x="2630488" y="1847850"/>
            <a:ext cx="4173537" cy="3541713"/>
            <a:chOff x="1657" y="1194"/>
            <a:chExt cx="2629" cy="2231"/>
          </a:xfrm>
        </p:grpSpPr>
        <p:sp>
          <p:nvSpPr>
            <p:cNvPr id="91172" name="Line 13"/>
            <p:cNvSpPr>
              <a:spLocks noChangeShapeType="1"/>
            </p:cNvSpPr>
            <p:nvPr/>
          </p:nvSpPr>
          <p:spPr bwMode="auto">
            <a:xfrm rot="-609393" flipH="1" flipV="1">
              <a:off x="3910" y="1258"/>
              <a:ext cx="21" cy="32"/>
            </a:xfrm>
            <a:prstGeom prst="line">
              <a:avLst/>
            </a:prstGeom>
            <a:noFill/>
            <a:ln w="76200">
              <a:solidFill>
                <a:schemeClr val="hlink"/>
              </a:solidFill>
              <a:round/>
              <a:headEnd/>
              <a:tailEnd type="arrow" w="med" len="med"/>
            </a:ln>
          </p:spPr>
          <p:txBody>
            <a:bodyPr wrap="none"/>
            <a:lstStyle/>
            <a:p>
              <a:endParaRPr lang="en-US"/>
            </a:p>
          </p:txBody>
        </p:sp>
        <p:sp>
          <p:nvSpPr>
            <p:cNvPr id="91173" name="Line 14"/>
            <p:cNvSpPr>
              <a:spLocks noChangeShapeType="1"/>
            </p:cNvSpPr>
            <p:nvPr/>
          </p:nvSpPr>
          <p:spPr bwMode="auto">
            <a:xfrm rot="3461444" flipH="1" flipV="1">
              <a:off x="4259" y="2838"/>
              <a:ext cx="21" cy="32"/>
            </a:xfrm>
            <a:prstGeom prst="line">
              <a:avLst/>
            </a:prstGeom>
            <a:noFill/>
            <a:ln w="76200">
              <a:solidFill>
                <a:schemeClr val="hlink"/>
              </a:solidFill>
              <a:round/>
              <a:headEnd/>
              <a:tailEnd type="arrow" w="med" len="med"/>
            </a:ln>
          </p:spPr>
          <p:txBody>
            <a:bodyPr wrap="none"/>
            <a:lstStyle/>
            <a:p>
              <a:endParaRPr lang="en-US"/>
            </a:p>
          </p:txBody>
        </p:sp>
        <p:sp>
          <p:nvSpPr>
            <p:cNvPr id="91174" name="Line 15"/>
            <p:cNvSpPr>
              <a:spLocks noChangeShapeType="1"/>
            </p:cNvSpPr>
            <p:nvPr/>
          </p:nvSpPr>
          <p:spPr bwMode="auto">
            <a:xfrm rot="-5169288" flipH="1" flipV="1">
              <a:off x="1844" y="1189"/>
              <a:ext cx="21" cy="32"/>
            </a:xfrm>
            <a:prstGeom prst="line">
              <a:avLst/>
            </a:prstGeom>
            <a:noFill/>
            <a:ln w="76200">
              <a:solidFill>
                <a:schemeClr val="hlink"/>
              </a:solidFill>
              <a:round/>
              <a:headEnd/>
              <a:tailEnd type="arrow" w="med" len="med"/>
            </a:ln>
          </p:spPr>
          <p:txBody>
            <a:bodyPr wrap="none"/>
            <a:lstStyle/>
            <a:p>
              <a:endParaRPr lang="en-US"/>
            </a:p>
          </p:txBody>
        </p:sp>
        <p:sp>
          <p:nvSpPr>
            <p:cNvPr id="91175" name="Line 16"/>
            <p:cNvSpPr>
              <a:spLocks noChangeShapeType="1"/>
            </p:cNvSpPr>
            <p:nvPr/>
          </p:nvSpPr>
          <p:spPr bwMode="auto">
            <a:xfrm rot="6533826" flipV="1">
              <a:off x="1662" y="3255"/>
              <a:ext cx="21" cy="32"/>
            </a:xfrm>
            <a:prstGeom prst="line">
              <a:avLst/>
            </a:prstGeom>
            <a:noFill/>
            <a:ln w="76200">
              <a:solidFill>
                <a:schemeClr val="hlink"/>
              </a:solidFill>
              <a:round/>
              <a:headEnd/>
              <a:tailEnd type="arrow" w="med" len="med"/>
            </a:ln>
          </p:spPr>
          <p:txBody>
            <a:bodyPr wrap="none"/>
            <a:lstStyle/>
            <a:p>
              <a:endParaRPr lang="en-US"/>
            </a:p>
          </p:txBody>
        </p:sp>
        <p:pic>
          <p:nvPicPr>
            <p:cNvPr id="91176" name="Picture 18"/>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3705" y="3080"/>
              <a:ext cx="372" cy="345"/>
            </a:xfrm>
            <a:prstGeom prst="rect">
              <a:avLst/>
            </a:prstGeom>
            <a:noFill/>
            <a:ln w="38100">
              <a:noFill/>
              <a:miter lim="800000"/>
              <a:headEnd/>
              <a:tailEnd/>
            </a:ln>
          </p:spPr>
        </p:pic>
      </p:grpSp>
      <p:sp>
        <p:nvSpPr>
          <p:cNvPr id="312341" name="Text Box 21"/>
          <p:cNvSpPr txBox="1">
            <a:spLocks noChangeArrowheads="1"/>
          </p:cNvSpPr>
          <p:nvPr/>
        </p:nvSpPr>
        <p:spPr bwMode="auto">
          <a:xfrm rot="-2961078">
            <a:off x="2802731" y="4680744"/>
            <a:ext cx="1317625" cy="274638"/>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sz="1200" b="0" dirty="0">
                <a:effectLst>
                  <a:outerShdw blurRad="38100" dist="38100" dir="2700000" algn="tl">
                    <a:srgbClr val="000000">
                      <a:alpha val="43137"/>
                    </a:srgbClr>
                  </a:outerShdw>
                </a:effectLst>
                <a:latin typeface="Verdana" pitchFamily="34" charset="0"/>
              </a:rPr>
              <a:t>Yamani Corner</a:t>
            </a:r>
          </a:p>
        </p:txBody>
      </p:sp>
      <p:sp>
        <p:nvSpPr>
          <p:cNvPr id="312342" name="Text Box 22"/>
          <p:cNvSpPr txBox="1">
            <a:spLocks noChangeArrowheads="1"/>
          </p:cNvSpPr>
          <p:nvPr/>
        </p:nvSpPr>
        <p:spPr bwMode="auto">
          <a:xfrm rot="1955217">
            <a:off x="2768600" y="2674938"/>
            <a:ext cx="1236663" cy="274637"/>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sz="1200" b="0" dirty="0" err="1">
                <a:effectLst>
                  <a:outerShdw blurRad="38100" dist="38100" dir="2700000" algn="tl">
                    <a:srgbClr val="000000">
                      <a:alpha val="43137"/>
                    </a:srgbClr>
                  </a:outerShdw>
                </a:effectLst>
                <a:latin typeface="Verdana" pitchFamily="34" charset="0"/>
              </a:rPr>
              <a:t>Shami</a:t>
            </a:r>
            <a:r>
              <a:rPr lang="en-US" sz="1200" b="0" dirty="0">
                <a:effectLst>
                  <a:outerShdw blurRad="38100" dist="38100" dir="2700000" algn="tl">
                    <a:srgbClr val="000000">
                      <a:alpha val="43137"/>
                    </a:srgbClr>
                  </a:outerShdw>
                </a:effectLst>
                <a:latin typeface="Verdana" pitchFamily="34" charset="0"/>
              </a:rPr>
              <a:t> Corner</a:t>
            </a:r>
          </a:p>
        </p:txBody>
      </p:sp>
      <p:sp>
        <p:nvSpPr>
          <p:cNvPr id="312343" name="Text Box 23"/>
          <p:cNvSpPr txBox="1">
            <a:spLocks noChangeArrowheads="1"/>
          </p:cNvSpPr>
          <p:nvPr/>
        </p:nvSpPr>
        <p:spPr bwMode="auto">
          <a:xfrm rot="-2716577">
            <a:off x="5101432" y="2602706"/>
            <a:ext cx="1111250" cy="274637"/>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sz="1200" b="0" dirty="0">
                <a:effectLst>
                  <a:outerShdw blurRad="38100" dist="38100" dir="2700000" algn="tl">
                    <a:srgbClr val="000000">
                      <a:alpha val="43137"/>
                    </a:srgbClr>
                  </a:outerShdw>
                </a:effectLst>
                <a:latin typeface="Verdana" pitchFamily="34" charset="0"/>
              </a:rPr>
              <a:t>Iraqi Corner</a:t>
            </a:r>
          </a:p>
        </p:txBody>
      </p:sp>
      <p:sp>
        <p:nvSpPr>
          <p:cNvPr id="312344" name="Text Box 24"/>
          <p:cNvSpPr txBox="1">
            <a:spLocks noChangeArrowheads="1"/>
          </p:cNvSpPr>
          <p:nvPr/>
        </p:nvSpPr>
        <p:spPr bwMode="auto">
          <a:xfrm rot="2496216">
            <a:off x="4910138" y="4608513"/>
            <a:ext cx="1090612" cy="274637"/>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sz="1200" b="0">
                <a:effectLst>
                  <a:outerShdw blurRad="38100" dist="38100" dir="2700000" algn="tl">
                    <a:srgbClr val="000000">
                      <a:alpha val="43137"/>
                    </a:srgbClr>
                  </a:outerShdw>
                </a:effectLst>
                <a:latin typeface="Verdana" pitchFamily="34" charset="0"/>
              </a:rPr>
              <a:t>Black Stone</a:t>
            </a:r>
          </a:p>
        </p:txBody>
      </p:sp>
      <p:sp>
        <p:nvSpPr>
          <p:cNvPr id="312345" name="Text Box 25"/>
          <p:cNvSpPr txBox="1">
            <a:spLocks noChangeArrowheads="1"/>
          </p:cNvSpPr>
          <p:nvPr/>
        </p:nvSpPr>
        <p:spPr bwMode="auto">
          <a:xfrm rot="1187">
            <a:off x="5795963" y="3494088"/>
            <a:ext cx="925512" cy="457200"/>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sz="1200" b="0" dirty="0" err="1">
                <a:effectLst>
                  <a:outerShdw blurRad="38100" dist="38100" dir="2700000" algn="tl">
                    <a:srgbClr val="000000">
                      <a:alpha val="43137"/>
                    </a:srgbClr>
                  </a:outerShdw>
                </a:effectLst>
                <a:latin typeface="Verdana" pitchFamily="34" charset="0"/>
              </a:rPr>
              <a:t>Maqam</a:t>
            </a:r>
            <a:endParaRPr lang="en-US" sz="1200" b="0" dirty="0">
              <a:effectLst>
                <a:outerShdw blurRad="38100" dist="38100" dir="2700000" algn="tl">
                  <a:srgbClr val="000000">
                    <a:alpha val="43137"/>
                  </a:srgbClr>
                </a:outerShdw>
              </a:effectLst>
              <a:latin typeface="Verdana" pitchFamily="34" charset="0"/>
            </a:endParaRPr>
          </a:p>
          <a:p>
            <a:pPr algn="l">
              <a:lnSpc>
                <a:spcPct val="100000"/>
              </a:lnSpc>
              <a:spcBef>
                <a:spcPct val="0"/>
              </a:spcBef>
              <a:buClrTx/>
              <a:buSzTx/>
            </a:pPr>
            <a:r>
              <a:rPr lang="en-US" sz="1200" b="0" dirty="0" err="1">
                <a:effectLst>
                  <a:outerShdw blurRad="38100" dist="38100" dir="2700000" algn="tl">
                    <a:srgbClr val="000000">
                      <a:alpha val="43137"/>
                    </a:srgbClr>
                  </a:outerShdw>
                </a:effectLst>
                <a:latin typeface="Verdana" pitchFamily="34" charset="0"/>
              </a:rPr>
              <a:t>Ibraheem</a:t>
            </a:r>
            <a:endParaRPr lang="en-US" sz="1200" b="0" dirty="0">
              <a:effectLst>
                <a:outerShdw blurRad="38100" dist="38100" dir="2700000" algn="tl">
                  <a:srgbClr val="000000">
                    <a:alpha val="43137"/>
                  </a:srgbClr>
                </a:outerShdw>
              </a:effectLst>
              <a:latin typeface="Verdana" pitchFamily="34" charset="0"/>
            </a:endParaRPr>
          </a:p>
        </p:txBody>
      </p:sp>
      <p:grpSp>
        <p:nvGrpSpPr>
          <p:cNvPr id="3" name="Group 36"/>
          <p:cNvGrpSpPr>
            <a:grpSpLocks/>
          </p:cNvGrpSpPr>
          <p:nvPr/>
        </p:nvGrpSpPr>
        <p:grpSpPr bwMode="auto">
          <a:xfrm>
            <a:off x="5602288" y="5413375"/>
            <a:ext cx="1092200" cy="989013"/>
            <a:chOff x="3529" y="3440"/>
            <a:chExt cx="688" cy="623"/>
          </a:xfrm>
        </p:grpSpPr>
        <p:sp>
          <p:nvSpPr>
            <p:cNvPr id="91170" name="Line 26"/>
            <p:cNvSpPr>
              <a:spLocks noChangeShapeType="1"/>
            </p:cNvSpPr>
            <p:nvPr/>
          </p:nvSpPr>
          <p:spPr bwMode="auto">
            <a:xfrm flipV="1">
              <a:off x="3882" y="3440"/>
              <a:ext cx="174" cy="418"/>
            </a:xfrm>
            <a:prstGeom prst="line">
              <a:avLst/>
            </a:prstGeom>
            <a:noFill/>
            <a:ln w="19050">
              <a:solidFill>
                <a:schemeClr val="hlink"/>
              </a:solidFill>
              <a:round/>
              <a:headEnd/>
              <a:tailEnd type="triangle" w="med" len="med"/>
            </a:ln>
          </p:spPr>
          <p:txBody>
            <a:bodyPr wrap="none"/>
            <a:lstStyle/>
            <a:p>
              <a:endParaRPr lang="en-US"/>
            </a:p>
          </p:txBody>
        </p:sp>
        <p:sp>
          <p:nvSpPr>
            <p:cNvPr id="91171" name="Text Box 27"/>
            <p:cNvSpPr txBox="1">
              <a:spLocks noChangeArrowheads="1"/>
            </p:cNvSpPr>
            <p:nvPr/>
          </p:nvSpPr>
          <p:spPr bwMode="auto">
            <a:xfrm>
              <a:off x="3529" y="3832"/>
              <a:ext cx="688" cy="231"/>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b="0" dirty="0">
                  <a:effectLst>
                    <a:outerShdw blurRad="38100" dist="38100" dir="2700000" algn="tl">
                      <a:srgbClr val="000000">
                        <a:alpha val="43137"/>
                      </a:srgbClr>
                    </a:outerShdw>
                  </a:effectLst>
                </a:rPr>
                <a:t>Start Line</a:t>
              </a:r>
            </a:p>
          </p:txBody>
        </p:sp>
      </p:grpSp>
      <p:grpSp>
        <p:nvGrpSpPr>
          <p:cNvPr id="4" name="Group 31"/>
          <p:cNvGrpSpPr>
            <a:grpSpLocks/>
          </p:cNvGrpSpPr>
          <p:nvPr/>
        </p:nvGrpSpPr>
        <p:grpSpPr bwMode="auto">
          <a:xfrm>
            <a:off x="3278188" y="1690688"/>
            <a:ext cx="1501775" cy="779462"/>
            <a:chOff x="2065" y="1095"/>
            <a:chExt cx="946" cy="491"/>
          </a:xfrm>
        </p:grpSpPr>
        <p:sp>
          <p:nvSpPr>
            <p:cNvPr id="91168" name="Line 28"/>
            <p:cNvSpPr>
              <a:spLocks noChangeShapeType="1"/>
            </p:cNvSpPr>
            <p:nvPr/>
          </p:nvSpPr>
          <p:spPr bwMode="auto">
            <a:xfrm>
              <a:off x="2572" y="1311"/>
              <a:ext cx="174" cy="275"/>
            </a:xfrm>
            <a:prstGeom prst="line">
              <a:avLst/>
            </a:prstGeom>
            <a:noFill/>
            <a:ln w="28575">
              <a:solidFill>
                <a:schemeClr val="hlink"/>
              </a:solidFill>
              <a:round/>
              <a:headEnd/>
              <a:tailEnd type="triangle" w="med" len="med"/>
            </a:ln>
          </p:spPr>
          <p:txBody>
            <a:bodyPr wrap="none"/>
            <a:lstStyle/>
            <a:p>
              <a:endParaRPr lang="en-US"/>
            </a:p>
          </p:txBody>
        </p:sp>
        <p:sp>
          <p:nvSpPr>
            <p:cNvPr id="91169" name="Text Box 29"/>
            <p:cNvSpPr txBox="1">
              <a:spLocks noChangeArrowheads="1"/>
            </p:cNvSpPr>
            <p:nvPr/>
          </p:nvSpPr>
          <p:spPr bwMode="auto">
            <a:xfrm>
              <a:off x="2065" y="1095"/>
              <a:ext cx="946" cy="233"/>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b="0" dirty="0" err="1">
                  <a:effectLst>
                    <a:outerShdw blurRad="38100" dist="38100" dir="2700000" algn="tl">
                      <a:srgbClr val="000000">
                        <a:alpha val="43137"/>
                      </a:srgbClr>
                    </a:outerShdw>
                  </a:effectLst>
                </a:rPr>
                <a:t>Hijr</a:t>
              </a:r>
              <a:r>
                <a:rPr lang="en-US" b="0" dirty="0">
                  <a:effectLst>
                    <a:outerShdw blurRad="38100" dist="38100" dir="2700000" algn="tl">
                      <a:srgbClr val="000000">
                        <a:alpha val="43137"/>
                      </a:srgbClr>
                    </a:outerShdw>
                  </a:effectLst>
                </a:rPr>
                <a:t> al-</a:t>
              </a:r>
              <a:r>
                <a:rPr lang="en-US" b="0" dirty="0" err="1">
                  <a:effectLst>
                    <a:outerShdw blurRad="38100" dist="38100" dir="2700000" algn="tl">
                      <a:srgbClr val="000000">
                        <a:alpha val="43137"/>
                      </a:srgbClr>
                    </a:outerShdw>
                  </a:effectLst>
                </a:rPr>
                <a:t>Ka'bah</a:t>
              </a:r>
              <a:endParaRPr lang="en-US" b="0" dirty="0">
                <a:effectLst>
                  <a:outerShdw blurRad="38100" dist="38100" dir="2700000" algn="tl">
                    <a:srgbClr val="000000">
                      <a:alpha val="43137"/>
                    </a:srgbClr>
                  </a:outerShdw>
                </a:effectLst>
              </a:endParaRPr>
            </a:p>
          </p:txBody>
        </p:sp>
      </p:grpSp>
      <p:grpSp>
        <p:nvGrpSpPr>
          <p:cNvPr id="5" name="Group 35"/>
          <p:cNvGrpSpPr>
            <a:grpSpLocks/>
          </p:cNvGrpSpPr>
          <p:nvPr/>
        </p:nvGrpSpPr>
        <p:grpSpPr bwMode="auto">
          <a:xfrm>
            <a:off x="5273675" y="4035425"/>
            <a:ext cx="1260475" cy="388938"/>
            <a:chOff x="3322" y="2572"/>
            <a:chExt cx="794" cy="245"/>
          </a:xfrm>
        </p:grpSpPr>
        <p:sp>
          <p:nvSpPr>
            <p:cNvPr id="91166" name="Text Box 33"/>
            <p:cNvSpPr txBox="1">
              <a:spLocks noChangeArrowheads="1"/>
            </p:cNvSpPr>
            <p:nvPr/>
          </p:nvSpPr>
          <p:spPr bwMode="auto">
            <a:xfrm>
              <a:off x="3704" y="2586"/>
              <a:ext cx="412" cy="231"/>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b="0" dirty="0">
                  <a:effectLst>
                    <a:outerShdw blurRad="38100" dist="38100" dir="2700000" algn="tl">
                      <a:srgbClr val="000000">
                        <a:alpha val="43137"/>
                      </a:srgbClr>
                    </a:outerShdw>
                  </a:effectLst>
                </a:rPr>
                <a:t>Door</a:t>
              </a:r>
            </a:p>
          </p:txBody>
        </p:sp>
        <p:sp>
          <p:nvSpPr>
            <p:cNvPr id="91167" name="Line 34"/>
            <p:cNvSpPr>
              <a:spLocks noChangeShapeType="1"/>
            </p:cNvSpPr>
            <p:nvPr/>
          </p:nvSpPr>
          <p:spPr bwMode="auto">
            <a:xfrm flipH="1" flipV="1">
              <a:off x="3322" y="2572"/>
              <a:ext cx="386" cy="118"/>
            </a:xfrm>
            <a:prstGeom prst="line">
              <a:avLst/>
            </a:prstGeom>
            <a:noFill/>
            <a:ln w="28575">
              <a:solidFill>
                <a:schemeClr val="hlink"/>
              </a:solidFill>
              <a:round/>
              <a:headEnd/>
              <a:tailEnd type="triangle" w="med" len="med"/>
            </a:ln>
          </p:spPr>
          <p:txBody>
            <a:bodyPr wrap="none"/>
            <a:lstStyle/>
            <a:p>
              <a:endParaRPr lang="en-US"/>
            </a:p>
          </p:txBody>
        </p:sp>
      </p:grpSp>
      <p:sp>
        <p:nvSpPr>
          <p:cNvPr id="91156" name="Text Box 38"/>
          <p:cNvSpPr txBox="1">
            <a:spLocks noChangeArrowheads="1"/>
          </p:cNvSpPr>
          <p:nvPr/>
        </p:nvSpPr>
        <p:spPr bwMode="auto">
          <a:xfrm>
            <a:off x="4175125" y="3563938"/>
            <a:ext cx="792163" cy="304800"/>
          </a:xfrm>
          <a:prstGeom prst="rect">
            <a:avLst/>
          </a:prstGeom>
          <a:noFill/>
          <a:ln w="38100">
            <a:noFill/>
            <a:miter lim="800000"/>
            <a:headEnd/>
            <a:tailEnd/>
          </a:ln>
        </p:spPr>
        <p:txBody>
          <a:bodyPr wrap="none">
            <a:spAutoFit/>
          </a:bodyPr>
          <a:lstStyle/>
          <a:p>
            <a:pPr algn="l">
              <a:lnSpc>
                <a:spcPct val="100000"/>
              </a:lnSpc>
              <a:spcBef>
                <a:spcPct val="0"/>
              </a:spcBef>
              <a:buClrTx/>
              <a:buSzTx/>
            </a:pPr>
            <a:r>
              <a:rPr lang="en-US" sz="1400" b="0">
                <a:latin typeface="Verdana" pitchFamily="34" charset="0"/>
              </a:rPr>
              <a:t>Ka'bah</a:t>
            </a:r>
          </a:p>
        </p:txBody>
      </p:sp>
      <p:grpSp>
        <p:nvGrpSpPr>
          <p:cNvPr id="6" name="Group 44"/>
          <p:cNvGrpSpPr>
            <a:grpSpLocks/>
          </p:cNvGrpSpPr>
          <p:nvPr/>
        </p:nvGrpSpPr>
        <p:grpSpPr bwMode="auto">
          <a:xfrm>
            <a:off x="7629522" y="3975100"/>
            <a:ext cx="1377950" cy="395288"/>
            <a:chOff x="4883" y="2754"/>
            <a:chExt cx="868" cy="249"/>
          </a:xfrm>
        </p:grpSpPr>
        <p:sp>
          <p:nvSpPr>
            <p:cNvPr id="91164" name="Line 39"/>
            <p:cNvSpPr>
              <a:spLocks noChangeShapeType="1"/>
            </p:cNvSpPr>
            <p:nvPr/>
          </p:nvSpPr>
          <p:spPr bwMode="auto">
            <a:xfrm>
              <a:off x="4970" y="2754"/>
              <a:ext cx="435" cy="63"/>
            </a:xfrm>
            <a:prstGeom prst="line">
              <a:avLst/>
            </a:prstGeom>
            <a:noFill/>
            <a:ln w="57150">
              <a:solidFill>
                <a:srgbClr val="6EF531"/>
              </a:solidFill>
              <a:round/>
              <a:headEnd/>
              <a:tailEnd type="triangle" w="med" len="med"/>
            </a:ln>
          </p:spPr>
          <p:txBody>
            <a:bodyPr>
              <a:spAutoFit/>
            </a:bodyPr>
            <a:lstStyle/>
            <a:p>
              <a:endParaRPr lang="en-US"/>
            </a:p>
          </p:txBody>
        </p:sp>
        <p:sp>
          <p:nvSpPr>
            <p:cNvPr id="91165" name="Text Box 41"/>
            <p:cNvSpPr txBox="1">
              <a:spLocks noChangeArrowheads="1"/>
            </p:cNvSpPr>
            <p:nvPr/>
          </p:nvSpPr>
          <p:spPr bwMode="auto">
            <a:xfrm>
              <a:off x="4883" y="2778"/>
              <a:ext cx="868" cy="225"/>
            </a:xfrm>
            <a:prstGeom prst="rect">
              <a:avLst/>
            </a:prstGeom>
            <a:noFill/>
            <a:ln w="12700">
              <a:noFill/>
              <a:miter lim="800000"/>
              <a:headEnd/>
              <a:tailEnd/>
            </a:ln>
          </p:spPr>
          <p:txBody>
            <a:bodyPr wrap="none">
              <a:spAutoFit/>
            </a:bodyPr>
            <a:lstStyle/>
            <a:p>
              <a:pPr algn="l">
                <a:lnSpc>
                  <a:spcPct val="120000"/>
                </a:lnSpc>
              </a:pPr>
              <a:r>
                <a:rPr lang="en-US" sz="1600" b="0" dirty="0">
                  <a:effectLst>
                    <a:outerShdw blurRad="38100" dist="38100" dir="2700000" algn="tl">
                      <a:srgbClr val="000000">
                        <a:alpha val="43137"/>
                      </a:srgbClr>
                    </a:outerShdw>
                  </a:effectLst>
                  <a:latin typeface="Verdana" pitchFamily="34" charset="0"/>
                </a:rPr>
                <a:t>To </a:t>
              </a:r>
              <a:r>
                <a:rPr lang="en-US" sz="1600" b="0" dirty="0" err="1">
                  <a:effectLst>
                    <a:outerShdw blurRad="38100" dist="38100" dir="2700000" algn="tl">
                      <a:srgbClr val="000000">
                        <a:alpha val="43137"/>
                      </a:srgbClr>
                    </a:outerShdw>
                  </a:effectLst>
                  <a:latin typeface="Verdana" pitchFamily="34" charset="0"/>
                </a:rPr>
                <a:t>Zamzam</a:t>
              </a:r>
              <a:endParaRPr lang="en-US" sz="1600" b="0" dirty="0">
                <a:effectLst>
                  <a:outerShdw blurRad="38100" dist="38100" dir="2700000" algn="tl">
                    <a:srgbClr val="000000">
                      <a:alpha val="43137"/>
                    </a:srgbClr>
                  </a:outerShdw>
                </a:effectLst>
                <a:latin typeface="Verdana" pitchFamily="34" charset="0"/>
              </a:endParaRPr>
            </a:p>
          </p:txBody>
        </p:sp>
      </p:grpSp>
      <p:grpSp>
        <p:nvGrpSpPr>
          <p:cNvPr id="7" name="Group 43"/>
          <p:cNvGrpSpPr>
            <a:grpSpLocks/>
          </p:cNvGrpSpPr>
          <p:nvPr/>
        </p:nvGrpSpPr>
        <p:grpSpPr bwMode="auto">
          <a:xfrm>
            <a:off x="7456488" y="5210175"/>
            <a:ext cx="1560512" cy="754063"/>
            <a:chOff x="4751" y="3330"/>
            <a:chExt cx="983" cy="475"/>
          </a:xfrm>
        </p:grpSpPr>
        <p:sp>
          <p:nvSpPr>
            <p:cNvPr id="91162" name="Line 40"/>
            <p:cNvSpPr>
              <a:spLocks noChangeShapeType="1"/>
            </p:cNvSpPr>
            <p:nvPr/>
          </p:nvSpPr>
          <p:spPr bwMode="auto">
            <a:xfrm>
              <a:off x="4751" y="3330"/>
              <a:ext cx="388" cy="285"/>
            </a:xfrm>
            <a:prstGeom prst="line">
              <a:avLst/>
            </a:prstGeom>
            <a:noFill/>
            <a:ln w="57150">
              <a:solidFill>
                <a:srgbClr val="6EF531"/>
              </a:solidFill>
              <a:round/>
              <a:headEnd/>
              <a:tailEnd type="triangle" w="med" len="med"/>
            </a:ln>
          </p:spPr>
          <p:txBody>
            <a:bodyPr>
              <a:spAutoFit/>
            </a:bodyPr>
            <a:lstStyle/>
            <a:p>
              <a:endParaRPr lang="en-US"/>
            </a:p>
          </p:txBody>
        </p:sp>
        <p:sp>
          <p:nvSpPr>
            <p:cNvPr id="91163" name="Text Box 42"/>
            <p:cNvSpPr txBox="1">
              <a:spLocks noChangeArrowheads="1"/>
            </p:cNvSpPr>
            <p:nvPr/>
          </p:nvSpPr>
          <p:spPr bwMode="auto">
            <a:xfrm>
              <a:off x="4883" y="3580"/>
              <a:ext cx="851" cy="225"/>
            </a:xfrm>
            <a:prstGeom prst="rect">
              <a:avLst/>
            </a:prstGeom>
            <a:noFill/>
            <a:ln w="12700">
              <a:noFill/>
              <a:miter lim="800000"/>
              <a:headEnd/>
              <a:tailEnd/>
            </a:ln>
          </p:spPr>
          <p:txBody>
            <a:bodyPr wrap="none">
              <a:spAutoFit/>
            </a:bodyPr>
            <a:lstStyle/>
            <a:p>
              <a:pPr algn="l">
                <a:lnSpc>
                  <a:spcPct val="120000"/>
                </a:lnSpc>
              </a:pPr>
              <a:r>
                <a:rPr lang="en-US" sz="1600" b="0" dirty="0">
                  <a:effectLst>
                    <a:outerShdw blurRad="38100" dist="38100" dir="2700000" algn="tl">
                      <a:srgbClr val="000000">
                        <a:alpha val="43137"/>
                      </a:srgbClr>
                    </a:outerShdw>
                  </a:effectLst>
                  <a:latin typeface="Verdana" pitchFamily="34" charset="0"/>
                </a:rPr>
                <a:t>To the </a:t>
              </a:r>
              <a:r>
                <a:rPr lang="en-US" sz="1600" b="0" dirty="0" err="1">
                  <a:effectLst>
                    <a:outerShdw blurRad="38100" dist="38100" dir="2700000" algn="tl">
                      <a:srgbClr val="000000">
                        <a:alpha val="43137"/>
                      </a:srgbClr>
                    </a:outerShdw>
                  </a:effectLst>
                  <a:latin typeface="Verdana" pitchFamily="34" charset="0"/>
                </a:rPr>
                <a:t>Safa</a:t>
              </a:r>
              <a:endParaRPr lang="en-US" sz="1600" b="0" dirty="0">
                <a:effectLst>
                  <a:outerShdw blurRad="38100" dist="38100" dir="2700000" algn="tl">
                    <a:srgbClr val="000000">
                      <a:alpha val="43137"/>
                    </a:srgbClr>
                  </a:outerShdw>
                </a:effectLst>
                <a:latin typeface="Verdana" pitchFamily="34" charset="0"/>
              </a:endParaRPr>
            </a:p>
          </p:txBody>
        </p:sp>
      </p:grpSp>
      <p:grpSp>
        <p:nvGrpSpPr>
          <p:cNvPr id="8" name="Group 49"/>
          <p:cNvGrpSpPr>
            <a:grpSpLocks/>
          </p:cNvGrpSpPr>
          <p:nvPr/>
        </p:nvGrpSpPr>
        <p:grpSpPr bwMode="auto">
          <a:xfrm>
            <a:off x="7669212" y="879476"/>
            <a:ext cx="401638" cy="825500"/>
            <a:chOff x="4864" y="122"/>
            <a:chExt cx="253" cy="520"/>
          </a:xfrm>
        </p:grpSpPr>
        <p:sp>
          <p:nvSpPr>
            <p:cNvPr id="91160" name="Text Box 46"/>
            <p:cNvSpPr txBox="1">
              <a:spLocks noChangeArrowheads="1"/>
            </p:cNvSpPr>
            <p:nvPr/>
          </p:nvSpPr>
          <p:spPr bwMode="auto">
            <a:xfrm rot="924738">
              <a:off x="4864" y="122"/>
              <a:ext cx="253" cy="266"/>
            </a:xfrm>
            <a:prstGeom prst="rect">
              <a:avLst/>
            </a:prstGeom>
            <a:noFill/>
            <a:ln w="12700">
              <a:noFill/>
              <a:miter lim="800000"/>
              <a:headEnd/>
              <a:tailEnd/>
            </a:ln>
          </p:spPr>
          <p:txBody>
            <a:bodyPr wrap="none">
              <a:spAutoFit/>
            </a:bodyPr>
            <a:lstStyle/>
            <a:p>
              <a:pPr algn="l">
                <a:lnSpc>
                  <a:spcPct val="120000"/>
                </a:lnSpc>
              </a:pPr>
              <a:r>
                <a:rPr lang="en-US" sz="2000" dirty="0">
                  <a:effectLst>
                    <a:outerShdw blurRad="38100" dist="38100" dir="2700000" algn="tl">
                      <a:srgbClr val="000000">
                        <a:alpha val="43137"/>
                      </a:srgbClr>
                    </a:outerShdw>
                  </a:effectLst>
                  <a:latin typeface="Verdana" pitchFamily="34" charset="0"/>
                </a:rPr>
                <a:t>N</a:t>
              </a:r>
            </a:p>
          </p:txBody>
        </p:sp>
        <p:sp>
          <p:nvSpPr>
            <p:cNvPr id="91161" name="AutoShape 48"/>
            <p:cNvSpPr>
              <a:spLocks noChangeArrowheads="1"/>
            </p:cNvSpPr>
            <p:nvPr/>
          </p:nvSpPr>
          <p:spPr bwMode="auto">
            <a:xfrm rot="889846">
              <a:off x="4878" y="390"/>
              <a:ext cx="96" cy="252"/>
            </a:xfrm>
            <a:prstGeom prst="triangle">
              <a:avLst>
                <a:gd name="adj" fmla="val 50000"/>
              </a:avLst>
            </a:prstGeom>
            <a:noFill/>
            <a:ln w="28575">
              <a:solidFill>
                <a:schemeClr val="tx1"/>
              </a:solidFill>
              <a:miter lim="800000"/>
              <a:headEnd/>
              <a:tailEnd/>
            </a:ln>
          </p:spPr>
          <p:txBody>
            <a:bodyPr wrap="none" anchor="ctr">
              <a:spAutoFit/>
            </a:bodyPr>
            <a:lstStyle/>
            <a:p>
              <a:endParaRPr lang="en-US"/>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12344"/>
                                        </p:tgtEl>
                                        <p:attrNameLst>
                                          <p:attrName>style.visibility</p:attrName>
                                        </p:attrNameLst>
                                      </p:cBhvr>
                                      <p:to>
                                        <p:strVal val="visible"/>
                                      </p:to>
                                    </p:set>
                                    <p:anim calcmode="lin" valueType="num">
                                      <p:cBhvr additive="base">
                                        <p:cTn id="7" dur="500" fill="hold"/>
                                        <p:tgtEl>
                                          <p:spTgt spid="312344"/>
                                        </p:tgtEl>
                                        <p:attrNameLst>
                                          <p:attrName>ppt_x</p:attrName>
                                        </p:attrNameLst>
                                      </p:cBhvr>
                                      <p:tavLst>
                                        <p:tav tm="0">
                                          <p:val>
                                            <p:strVal val="1+#ppt_w/2"/>
                                          </p:val>
                                        </p:tav>
                                        <p:tav tm="100000">
                                          <p:val>
                                            <p:strVal val="#ppt_x"/>
                                          </p:val>
                                        </p:tav>
                                      </p:tavLst>
                                    </p:anim>
                                    <p:anim calcmode="lin" valueType="num">
                                      <p:cBhvr additive="base">
                                        <p:cTn id="8" dur="500" fill="hold"/>
                                        <p:tgtEl>
                                          <p:spTgt spid="3123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12345"/>
                                        </p:tgtEl>
                                        <p:attrNameLst>
                                          <p:attrName>style.visibility</p:attrName>
                                        </p:attrNameLst>
                                      </p:cBhvr>
                                      <p:to>
                                        <p:strVal val="visible"/>
                                      </p:to>
                                    </p:set>
                                    <p:anim calcmode="lin" valueType="num">
                                      <p:cBhvr additive="base">
                                        <p:cTn id="25" dur="500" fill="hold"/>
                                        <p:tgtEl>
                                          <p:spTgt spid="312345"/>
                                        </p:tgtEl>
                                        <p:attrNameLst>
                                          <p:attrName>ppt_x</p:attrName>
                                        </p:attrNameLst>
                                      </p:cBhvr>
                                      <p:tavLst>
                                        <p:tav tm="0">
                                          <p:val>
                                            <p:strVal val="1+#ppt_w/2"/>
                                          </p:val>
                                        </p:tav>
                                        <p:tav tm="100000">
                                          <p:val>
                                            <p:strVal val="#ppt_x"/>
                                          </p:val>
                                        </p:tav>
                                      </p:tavLst>
                                    </p:anim>
                                    <p:anim calcmode="lin" valueType="num">
                                      <p:cBhvr additive="base">
                                        <p:cTn id="26" dur="500" fill="hold"/>
                                        <p:tgtEl>
                                          <p:spTgt spid="31234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312341"/>
                                        </p:tgtEl>
                                        <p:attrNameLst>
                                          <p:attrName>style.visibility</p:attrName>
                                        </p:attrNameLst>
                                      </p:cBhvr>
                                      <p:to>
                                        <p:strVal val="visible"/>
                                      </p:to>
                                    </p:set>
                                    <p:anim calcmode="lin" valueType="num">
                                      <p:cBhvr additive="base">
                                        <p:cTn id="31" dur="500" fill="hold"/>
                                        <p:tgtEl>
                                          <p:spTgt spid="312341"/>
                                        </p:tgtEl>
                                        <p:attrNameLst>
                                          <p:attrName>ppt_x</p:attrName>
                                        </p:attrNameLst>
                                      </p:cBhvr>
                                      <p:tavLst>
                                        <p:tav tm="0">
                                          <p:val>
                                            <p:strVal val="0-#ppt_w/2"/>
                                          </p:val>
                                        </p:tav>
                                        <p:tav tm="100000">
                                          <p:val>
                                            <p:strVal val="#ppt_x"/>
                                          </p:val>
                                        </p:tav>
                                      </p:tavLst>
                                    </p:anim>
                                    <p:anim calcmode="lin" valueType="num">
                                      <p:cBhvr additive="base">
                                        <p:cTn id="32" dur="500" fill="hold"/>
                                        <p:tgtEl>
                                          <p:spTgt spid="31234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9" fill="hold" grpId="0" nodeType="clickEffect">
                                  <p:stCondLst>
                                    <p:cond delay="0"/>
                                  </p:stCondLst>
                                  <p:childTnLst>
                                    <p:set>
                                      <p:cBhvr>
                                        <p:cTn id="36" dur="1" fill="hold">
                                          <p:stCondLst>
                                            <p:cond delay="0"/>
                                          </p:stCondLst>
                                        </p:cTn>
                                        <p:tgtEl>
                                          <p:spTgt spid="312342"/>
                                        </p:tgtEl>
                                        <p:attrNameLst>
                                          <p:attrName>style.visibility</p:attrName>
                                        </p:attrNameLst>
                                      </p:cBhvr>
                                      <p:to>
                                        <p:strVal val="visible"/>
                                      </p:to>
                                    </p:set>
                                    <p:anim calcmode="lin" valueType="num">
                                      <p:cBhvr additive="base">
                                        <p:cTn id="37" dur="500" fill="hold"/>
                                        <p:tgtEl>
                                          <p:spTgt spid="312342"/>
                                        </p:tgtEl>
                                        <p:attrNameLst>
                                          <p:attrName>ppt_x</p:attrName>
                                        </p:attrNameLst>
                                      </p:cBhvr>
                                      <p:tavLst>
                                        <p:tav tm="0">
                                          <p:val>
                                            <p:strVal val="0-#ppt_w/2"/>
                                          </p:val>
                                        </p:tav>
                                        <p:tav tm="100000">
                                          <p:val>
                                            <p:strVal val="#ppt_x"/>
                                          </p:val>
                                        </p:tav>
                                      </p:tavLst>
                                    </p:anim>
                                    <p:anim calcmode="lin" valueType="num">
                                      <p:cBhvr additive="base">
                                        <p:cTn id="38" dur="500" fill="hold"/>
                                        <p:tgtEl>
                                          <p:spTgt spid="312342"/>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3" fill="hold" grpId="0" nodeType="clickEffect">
                                  <p:stCondLst>
                                    <p:cond delay="0"/>
                                  </p:stCondLst>
                                  <p:childTnLst>
                                    <p:set>
                                      <p:cBhvr>
                                        <p:cTn id="42" dur="1" fill="hold">
                                          <p:stCondLst>
                                            <p:cond delay="0"/>
                                          </p:stCondLst>
                                        </p:cTn>
                                        <p:tgtEl>
                                          <p:spTgt spid="312343"/>
                                        </p:tgtEl>
                                        <p:attrNameLst>
                                          <p:attrName>style.visibility</p:attrName>
                                        </p:attrNameLst>
                                      </p:cBhvr>
                                      <p:to>
                                        <p:strVal val="visible"/>
                                      </p:to>
                                    </p:set>
                                    <p:anim calcmode="lin" valueType="num">
                                      <p:cBhvr additive="base">
                                        <p:cTn id="43" dur="500" fill="hold"/>
                                        <p:tgtEl>
                                          <p:spTgt spid="312343"/>
                                        </p:tgtEl>
                                        <p:attrNameLst>
                                          <p:attrName>ppt_x</p:attrName>
                                        </p:attrNameLst>
                                      </p:cBhvr>
                                      <p:tavLst>
                                        <p:tav tm="0">
                                          <p:val>
                                            <p:strVal val="1+#ppt_w/2"/>
                                          </p:val>
                                        </p:tav>
                                        <p:tav tm="100000">
                                          <p:val>
                                            <p:strVal val="#ppt_x"/>
                                          </p:val>
                                        </p:tav>
                                      </p:tavLst>
                                    </p:anim>
                                    <p:anim calcmode="lin" valueType="num">
                                      <p:cBhvr additive="base">
                                        <p:cTn id="44" dur="500" fill="hold"/>
                                        <p:tgtEl>
                                          <p:spTgt spid="312343"/>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 fill="hold" grpId="0" nodeType="clickEffect">
                                  <p:stCondLst>
                                    <p:cond delay="0"/>
                                  </p:stCondLst>
                                  <p:childTnLst>
                                    <p:set>
                                      <p:cBhvr>
                                        <p:cTn id="48" dur="1" fill="hold">
                                          <p:stCondLst>
                                            <p:cond delay="0"/>
                                          </p:stCondLst>
                                        </p:cTn>
                                        <p:tgtEl>
                                          <p:spTgt spid="312332"/>
                                        </p:tgtEl>
                                        <p:attrNameLst>
                                          <p:attrName>style.visibility</p:attrName>
                                        </p:attrNameLst>
                                      </p:cBhvr>
                                      <p:to>
                                        <p:strVal val="visible"/>
                                      </p:to>
                                    </p:set>
                                    <p:anim calcmode="lin" valueType="num">
                                      <p:cBhvr>
                                        <p:cTn id="49" dur="500" fill="hold"/>
                                        <p:tgtEl>
                                          <p:spTgt spid="312332"/>
                                        </p:tgtEl>
                                        <p:attrNameLst>
                                          <p:attrName>ppt_x</p:attrName>
                                        </p:attrNameLst>
                                      </p:cBhvr>
                                      <p:tavLst>
                                        <p:tav tm="0">
                                          <p:val>
                                            <p:strVal val="#ppt_x"/>
                                          </p:val>
                                        </p:tav>
                                        <p:tav tm="100000">
                                          <p:val>
                                            <p:strVal val="#ppt_x"/>
                                          </p:val>
                                        </p:tav>
                                      </p:tavLst>
                                    </p:anim>
                                    <p:anim calcmode="lin" valueType="num">
                                      <p:cBhvr>
                                        <p:cTn id="50" dur="500" fill="hold"/>
                                        <p:tgtEl>
                                          <p:spTgt spid="312332"/>
                                        </p:tgtEl>
                                        <p:attrNameLst>
                                          <p:attrName>ppt_y</p:attrName>
                                        </p:attrNameLst>
                                      </p:cBhvr>
                                      <p:tavLst>
                                        <p:tav tm="0">
                                          <p:val>
                                            <p:strVal val="#ppt_y-#ppt_h/2"/>
                                          </p:val>
                                        </p:tav>
                                        <p:tav tm="100000">
                                          <p:val>
                                            <p:strVal val="#ppt_y"/>
                                          </p:val>
                                        </p:tav>
                                      </p:tavLst>
                                    </p:anim>
                                    <p:anim calcmode="lin" valueType="num">
                                      <p:cBhvr>
                                        <p:cTn id="51" dur="500" fill="hold"/>
                                        <p:tgtEl>
                                          <p:spTgt spid="312332"/>
                                        </p:tgtEl>
                                        <p:attrNameLst>
                                          <p:attrName>ppt_w</p:attrName>
                                        </p:attrNameLst>
                                      </p:cBhvr>
                                      <p:tavLst>
                                        <p:tav tm="0">
                                          <p:val>
                                            <p:strVal val="#ppt_w"/>
                                          </p:val>
                                        </p:tav>
                                        <p:tav tm="100000">
                                          <p:val>
                                            <p:strVal val="#ppt_w"/>
                                          </p:val>
                                        </p:tav>
                                      </p:tavLst>
                                    </p:anim>
                                    <p:anim calcmode="lin" valueType="num">
                                      <p:cBhvr>
                                        <p:cTn id="52" dur="500" fill="hold"/>
                                        <p:tgtEl>
                                          <p:spTgt spid="312332"/>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5"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p:cTn id="57" dur="1000" fill="hold"/>
                                        <p:tgtEl>
                                          <p:spTgt spid="3"/>
                                        </p:tgtEl>
                                        <p:attrNameLst>
                                          <p:attrName>ppt_w</p:attrName>
                                        </p:attrNameLst>
                                      </p:cBhvr>
                                      <p:tavLst>
                                        <p:tav tm="0">
                                          <p:val>
                                            <p:fltVal val="0"/>
                                          </p:val>
                                        </p:tav>
                                        <p:tav tm="100000">
                                          <p:val>
                                            <p:strVal val="#ppt_w"/>
                                          </p:val>
                                        </p:tav>
                                      </p:tavLst>
                                    </p:anim>
                                    <p:anim calcmode="lin" valueType="num">
                                      <p:cBhvr>
                                        <p:cTn id="58" dur="1000" fill="hold"/>
                                        <p:tgtEl>
                                          <p:spTgt spid="3"/>
                                        </p:tgtEl>
                                        <p:attrNameLst>
                                          <p:attrName>ppt_h</p:attrName>
                                        </p:attrNameLst>
                                      </p:cBhvr>
                                      <p:tavLst>
                                        <p:tav tm="0">
                                          <p:val>
                                            <p:fltVal val="0"/>
                                          </p:val>
                                        </p:tav>
                                        <p:tav tm="100000">
                                          <p:val>
                                            <p:strVal val="#ppt_h"/>
                                          </p:val>
                                        </p:tav>
                                      </p:tavLst>
                                    </p:anim>
                                    <p:anim calcmode="lin" valueType="num">
                                      <p:cBhvr>
                                        <p:cTn id="5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grpId="0" nodeType="clickEffect">
                                  <p:stCondLst>
                                    <p:cond delay="0"/>
                                  </p:stCondLst>
                                  <p:childTnLst>
                                    <p:set>
                                      <p:cBhvr>
                                        <p:cTn id="64" dur="1" fill="hold">
                                          <p:stCondLst>
                                            <p:cond delay="0"/>
                                          </p:stCondLst>
                                        </p:cTn>
                                        <p:tgtEl>
                                          <p:spTgt spid="312331"/>
                                        </p:tgtEl>
                                        <p:attrNameLst>
                                          <p:attrName>style.visibility</p:attrName>
                                        </p:attrNameLst>
                                      </p:cBhvr>
                                      <p:to>
                                        <p:strVal val="visible"/>
                                      </p:to>
                                    </p:set>
                                    <p:anim calcmode="lin" valueType="num">
                                      <p:cBhvr>
                                        <p:cTn id="65" dur="500" fill="hold"/>
                                        <p:tgtEl>
                                          <p:spTgt spid="312331"/>
                                        </p:tgtEl>
                                        <p:attrNameLst>
                                          <p:attrName>ppt_w</p:attrName>
                                        </p:attrNameLst>
                                      </p:cBhvr>
                                      <p:tavLst>
                                        <p:tav tm="0">
                                          <p:val>
                                            <p:fltVal val="0"/>
                                          </p:val>
                                        </p:tav>
                                        <p:tav tm="100000">
                                          <p:val>
                                            <p:strVal val="#ppt_w"/>
                                          </p:val>
                                        </p:tav>
                                      </p:tavLst>
                                    </p:anim>
                                    <p:anim calcmode="lin" valueType="num">
                                      <p:cBhvr>
                                        <p:cTn id="66" dur="500" fill="hold"/>
                                        <p:tgtEl>
                                          <p:spTgt spid="312331"/>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3" presetClass="entr" presetSubtype="32"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p:cTn id="71" dur="500" fill="hold"/>
                                        <p:tgtEl>
                                          <p:spTgt spid="2"/>
                                        </p:tgtEl>
                                        <p:attrNameLst>
                                          <p:attrName>ppt_w</p:attrName>
                                        </p:attrNameLst>
                                      </p:cBhvr>
                                      <p:tavLst>
                                        <p:tav tm="0">
                                          <p:val>
                                            <p:strVal val="4*#ppt_w"/>
                                          </p:val>
                                        </p:tav>
                                        <p:tav tm="100000">
                                          <p:val>
                                            <p:strVal val="#ppt_w"/>
                                          </p:val>
                                        </p:tav>
                                      </p:tavLst>
                                    </p:anim>
                                    <p:anim calcmode="lin" valueType="num">
                                      <p:cBhvr>
                                        <p:cTn id="72" dur="500" fill="hold"/>
                                        <p:tgtEl>
                                          <p:spTgt spid="2"/>
                                        </p:tgtEl>
                                        <p:attrNameLst>
                                          <p:attrName>ppt_h</p:attrName>
                                        </p:attrNameLst>
                                      </p:cBhvr>
                                      <p:tavLst>
                                        <p:tav tm="0">
                                          <p:val>
                                            <p:strVal val="4*#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additive="base">
                                        <p:cTn id="77" dur="500" fill="hold"/>
                                        <p:tgtEl>
                                          <p:spTgt spid="6"/>
                                        </p:tgtEl>
                                        <p:attrNameLst>
                                          <p:attrName>ppt_x</p:attrName>
                                        </p:attrNameLst>
                                      </p:cBhvr>
                                      <p:tavLst>
                                        <p:tav tm="0">
                                          <p:val>
                                            <p:strVal val="1+#ppt_w/2"/>
                                          </p:val>
                                        </p:tav>
                                        <p:tav tm="100000">
                                          <p:val>
                                            <p:strVal val="#ppt_x"/>
                                          </p:val>
                                        </p:tav>
                                      </p:tavLst>
                                    </p:anim>
                                    <p:anim calcmode="lin" valueType="num">
                                      <p:cBhvr additive="base">
                                        <p:cTn id="7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6" fill="hold" nodeType="click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additive="base">
                                        <p:cTn id="83" dur="500" fill="hold"/>
                                        <p:tgtEl>
                                          <p:spTgt spid="7"/>
                                        </p:tgtEl>
                                        <p:attrNameLst>
                                          <p:attrName>ppt_x</p:attrName>
                                        </p:attrNameLst>
                                      </p:cBhvr>
                                      <p:tavLst>
                                        <p:tav tm="0">
                                          <p:val>
                                            <p:strVal val="1+#ppt_w/2"/>
                                          </p:val>
                                        </p:tav>
                                        <p:tav tm="100000">
                                          <p:val>
                                            <p:strVal val="#ppt_x"/>
                                          </p:val>
                                        </p:tav>
                                      </p:tavLst>
                                    </p:anim>
                                    <p:anim calcmode="lin" valueType="num">
                                      <p:cBhvr additive="base">
                                        <p:cTn id="8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31" grpId="0" animBg="1"/>
      <p:bldP spid="312332" grpId="0" animBg="1"/>
      <p:bldP spid="312341" grpId="0" autoUpdateAnimBg="0"/>
      <p:bldP spid="312342" grpId="0" autoUpdateAnimBg="0"/>
      <p:bldP spid="312343" grpId="0" autoUpdateAnimBg="0"/>
      <p:bldP spid="312344" grpId="0" autoUpdateAnimBg="0"/>
      <p:bldP spid="312345"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Slide Number Placeholder 5"/>
          <p:cNvSpPr>
            <a:spLocks noGrp="1"/>
          </p:cNvSpPr>
          <p:nvPr>
            <p:ph type="sldNum" sz="quarter" idx="12"/>
          </p:nvPr>
        </p:nvSpPr>
        <p:spPr>
          <a:noFill/>
        </p:spPr>
        <p:txBody>
          <a:bodyPr/>
          <a:lstStyle/>
          <a:p>
            <a:fld id="{9AB11292-6A92-4A5F-A01E-17EF1340E325}" type="slidenum">
              <a:rPr lang="en-US"/>
              <a:pPr/>
              <a:t>65</a:t>
            </a:fld>
            <a:endParaRPr lang="en-US"/>
          </a:p>
        </p:txBody>
      </p:sp>
      <p:sp>
        <p:nvSpPr>
          <p:cNvPr id="111618" name="Rectangle 2"/>
          <p:cNvSpPr>
            <a:spLocks noGrp="1" noChangeArrowheads="1"/>
          </p:cNvSpPr>
          <p:nvPr>
            <p:ph type="title"/>
          </p:nvPr>
        </p:nvSpPr>
        <p:spPr/>
        <p:txBody>
          <a:bodyPr/>
          <a:lstStyle/>
          <a:p>
            <a:pPr eaLnBrk="1" hangingPunct="1">
              <a:defRPr/>
            </a:pPr>
            <a:r>
              <a:rPr lang="en-US"/>
              <a:t>Tawaf</a:t>
            </a:r>
            <a:r>
              <a:rPr lang="en-US">
                <a:solidFill>
                  <a:schemeClr val="hlink"/>
                </a:solidFill>
              </a:rPr>
              <a:t> (1)</a:t>
            </a:r>
          </a:p>
        </p:txBody>
      </p:sp>
      <p:sp>
        <p:nvSpPr>
          <p:cNvPr id="111619" name="Rectangle 3"/>
          <p:cNvSpPr>
            <a:spLocks noGrp="1" noChangeArrowheads="1"/>
          </p:cNvSpPr>
          <p:nvPr>
            <p:ph type="body" idx="1"/>
          </p:nvPr>
        </p:nvSpPr>
        <p:spPr>
          <a:xfrm>
            <a:off x="685800" y="1397000"/>
            <a:ext cx="7772400" cy="5160963"/>
          </a:xfrm>
        </p:spPr>
        <p:txBody>
          <a:bodyPr/>
          <a:lstStyle/>
          <a:p>
            <a:pPr eaLnBrk="1" hangingPunct="1"/>
            <a:r>
              <a:rPr lang="en-US" sz="1800" dirty="0">
                <a:effectLst>
                  <a:outerShdw blurRad="38100" dist="38100" dir="2700000" algn="tl">
                    <a:srgbClr val="000000">
                      <a:alpha val="43137"/>
                    </a:srgbClr>
                  </a:outerShdw>
                </a:effectLst>
              </a:rPr>
              <a:t>All kinds of </a:t>
            </a: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 including optional </a:t>
            </a: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 consist of seven circuits around the </a:t>
            </a:r>
            <a:r>
              <a:rPr lang="en-US" sz="1800" dirty="0" err="1">
                <a:effectLst>
                  <a:outerShdw blurRad="38100" dist="38100" dir="2700000" algn="tl">
                    <a:srgbClr val="000000">
                      <a:alpha val="43137"/>
                    </a:srgbClr>
                  </a:outerShdw>
                </a:effectLst>
              </a:rPr>
              <a:t>Ka'bah</a:t>
            </a:r>
            <a:r>
              <a:rPr lang="en-US" sz="1800" dirty="0">
                <a:effectLst>
                  <a:outerShdw blurRad="38100" dist="38100" dir="2700000" algn="tl">
                    <a:srgbClr val="000000">
                      <a:alpha val="43137"/>
                    </a:srgbClr>
                  </a:outerShdw>
                </a:effectLst>
              </a:rPr>
              <a:t>.</a:t>
            </a:r>
          </a:p>
          <a:p>
            <a:pPr eaLnBrk="1" hangingPunct="1"/>
            <a:r>
              <a:rPr lang="en-US" sz="1800" dirty="0">
                <a:effectLst>
                  <a:outerShdw blurRad="38100" dist="38100" dir="2700000" algn="tl">
                    <a:srgbClr val="000000">
                      <a:alpha val="43137"/>
                    </a:srgbClr>
                  </a:outerShdw>
                </a:effectLst>
              </a:rPr>
              <a:t>The </a:t>
            </a:r>
            <a:r>
              <a:rPr lang="en-US" sz="1800" dirty="0" err="1">
                <a:effectLst>
                  <a:outerShdw blurRad="38100" dist="38100" dir="2700000" algn="tl">
                    <a:srgbClr val="000000">
                      <a:alpha val="43137"/>
                    </a:srgbClr>
                  </a:outerShdw>
                </a:effectLst>
              </a:rPr>
              <a:t>Ka’bah</a:t>
            </a:r>
            <a:r>
              <a:rPr lang="en-US" sz="1800" dirty="0">
                <a:effectLst>
                  <a:outerShdw blurRad="38100" dist="38100" dir="2700000" algn="tl">
                    <a:srgbClr val="000000">
                      <a:alpha val="43137"/>
                    </a:srgbClr>
                  </a:outerShdw>
                </a:effectLst>
              </a:rPr>
              <a:t> should be to your left. Do not do </a:t>
            </a: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 with your back or right to the </a:t>
            </a:r>
            <a:r>
              <a:rPr lang="en-US" sz="1800" dirty="0" err="1">
                <a:effectLst>
                  <a:outerShdw blurRad="38100" dist="38100" dir="2700000" algn="tl">
                    <a:srgbClr val="000000">
                      <a:alpha val="43137"/>
                    </a:srgbClr>
                  </a:outerShdw>
                </a:effectLst>
              </a:rPr>
              <a:t>ka’bah</a:t>
            </a:r>
            <a:r>
              <a:rPr lang="en-US" sz="1800" dirty="0">
                <a:effectLst>
                  <a:outerShdw blurRad="38100" dist="38100" dir="2700000" algn="tl">
                    <a:srgbClr val="000000">
                      <a:alpha val="43137"/>
                    </a:srgbClr>
                  </a:outerShdw>
                </a:effectLst>
              </a:rPr>
              <a:t>. Do not walk backwards.</a:t>
            </a:r>
          </a:p>
          <a:p>
            <a:pPr eaLnBrk="1" hangingPunct="1"/>
            <a:r>
              <a:rPr lang="en-US" sz="1800" dirty="0" err="1">
                <a:effectLst>
                  <a:outerShdw blurRad="38100" dist="38100" dir="2700000" algn="tl">
                    <a:srgbClr val="000000">
                      <a:alpha val="43137"/>
                    </a:srgbClr>
                  </a:outerShdw>
                </a:effectLst>
                <a:cs typeface="Times New Roman" pitchFamily="18" charset="0"/>
              </a:rPr>
              <a:t>Tawaf</a:t>
            </a:r>
            <a:r>
              <a:rPr lang="en-US" sz="1800" dirty="0">
                <a:effectLst>
                  <a:outerShdw blurRad="38100" dist="38100" dir="2700000" algn="tl">
                    <a:srgbClr val="000000">
                      <a:alpha val="43137"/>
                    </a:srgbClr>
                  </a:outerShdw>
                </a:effectLst>
                <a:cs typeface="Times New Roman" pitchFamily="18" charset="0"/>
              </a:rPr>
              <a:t> shall be performed within the boundaries of Al-</a:t>
            </a:r>
            <a:r>
              <a:rPr lang="en-US" sz="1800" dirty="0" err="1">
                <a:effectLst>
                  <a:outerShdw blurRad="38100" dist="38100" dir="2700000" algn="tl">
                    <a:srgbClr val="000000">
                      <a:alpha val="43137"/>
                    </a:srgbClr>
                  </a:outerShdw>
                </a:effectLst>
                <a:cs typeface="Times New Roman" pitchFamily="18" charset="0"/>
              </a:rPr>
              <a:t>Masjid</a:t>
            </a:r>
            <a:r>
              <a:rPr lang="en-US" sz="1800" dirty="0">
                <a:effectLst>
                  <a:outerShdw blurRad="38100" dist="38100" dir="2700000" algn="tl">
                    <a:srgbClr val="000000">
                      <a:alpha val="43137"/>
                    </a:srgbClr>
                  </a:outerShdw>
                </a:effectLst>
                <a:cs typeface="Times New Roman" pitchFamily="18" charset="0"/>
              </a:rPr>
              <a:t> Al-</a:t>
            </a:r>
            <a:r>
              <a:rPr lang="en-US" sz="1800" dirty="0" err="1">
                <a:effectLst>
                  <a:outerShdw blurRad="38100" dist="38100" dir="2700000" algn="tl">
                    <a:srgbClr val="000000">
                      <a:alpha val="43137"/>
                    </a:srgbClr>
                  </a:outerShdw>
                </a:effectLst>
                <a:cs typeface="Times New Roman" pitchFamily="18" charset="0"/>
              </a:rPr>
              <a:t>Haram</a:t>
            </a:r>
            <a:r>
              <a:rPr lang="en-US" sz="1800" dirty="0">
                <a:effectLst>
                  <a:outerShdw blurRad="38100" dist="38100" dir="2700000" algn="tl">
                    <a:srgbClr val="000000">
                      <a:alpha val="43137"/>
                    </a:srgbClr>
                  </a:outerShdw>
                </a:effectLst>
                <a:cs typeface="Times New Roman" pitchFamily="18" charset="0"/>
              </a:rPr>
              <a:t>.</a:t>
            </a:r>
            <a:endParaRPr lang="en-US" sz="1800" dirty="0">
              <a:effectLst>
                <a:outerShdw blurRad="38100" dist="38100" dir="2700000" algn="tl">
                  <a:srgbClr val="000000">
                    <a:alpha val="43137"/>
                  </a:srgbClr>
                </a:outerShdw>
              </a:effectLst>
            </a:endParaRPr>
          </a:p>
          <a:p>
            <a:pPr eaLnBrk="1" hangingPunct="1"/>
            <a:r>
              <a:rPr lang="en-US" sz="1800" dirty="0">
                <a:effectLst>
                  <a:outerShdw blurRad="38100" dist="38100" dir="2700000" algn="tl">
                    <a:srgbClr val="000000">
                      <a:alpha val="43137"/>
                    </a:srgbClr>
                  </a:outerShdw>
                </a:effectLst>
              </a:rPr>
              <a:t>A state of </a:t>
            </a:r>
            <a:r>
              <a:rPr lang="en-US" sz="1800" dirty="0" err="1">
                <a:effectLst>
                  <a:outerShdw blurRad="38100" dist="38100" dir="2700000" algn="tl">
                    <a:srgbClr val="000000">
                      <a:alpha val="43137"/>
                    </a:srgbClr>
                  </a:outerShdw>
                </a:effectLst>
              </a:rPr>
              <a:t>Wudu</a:t>
            </a:r>
            <a:r>
              <a:rPr lang="en-US" sz="1800" dirty="0">
                <a:effectLst>
                  <a:outerShdw blurRad="38100" dist="38100" dir="2700000" algn="tl">
                    <a:srgbClr val="000000">
                      <a:alpha val="43137"/>
                    </a:srgbClr>
                  </a:outerShdw>
                </a:effectLst>
              </a:rPr>
              <a:t> is required for all kinds of </a:t>
            </a: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a:t>
            </a:r>
          </a:p>
          <a:p>
            <a:pPr eaLnBrk="1" hangingPunct="1"/>
            <a:r>
              <a:rPr lang="en-US" sz="1800" dirty="0">
                <a:effectLst>
                  <a:outerShdw blurRad="38100" dist="38100" dir="2700000" algn="tl">
                    <a:srgbClr val="000000">
                      <a:alpha val="43137"/>
                    </a:srgbClr>
                  </a:outerShdw>
                </a:effectLst>
              </a:rPr>
              <a:t>A menstruating woman does not make </a:t>
            </a: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 until she becomes clean.</a:t>
            </a:r>
          </a:p>
          <a:p>
            <a:pPr eaLnBrk="1" hangingPunct="1"/>
            <a:r>
              <a:rPr lang="en-US" sz="1800" dirty="0">
                <a:effectLst>
                  <a:outerShdw blurRad="38100" dist="38100" dir="2700000" algn="tl">
                    <a:srgbClr val="000000">
                      <a:alpha val="43137"/>
                    </a:srgbClr>
                  </a:outerShdw>
                </a:effectLst>
              </a:rPr>
              <a:t>You do not have to say your intention out loud to begin </a:t>
            </a:r>
            <a:r>
              <a:rPr lang="en-US" sz="1800" dirty="0" err="1">
                <a:effectLst>
                  <a:outerShdw blurRad="38100" dist="38100" dir="2700000" algn="tl">
                    <a:srgbClr val="000000">
                      <a:alpha val="43137"/>
                    </a:srgbClr>
                  </a:outerShdw>
                </a:effectLst>
              </a:rPr>
              <a:t>Tawaf</a:t>
            </a:r>
            <a:r>
              <a:rPr lang="en-US" sz="1800" dirty="0">
                <a:effectLst>
                  <a:outerShdw blurRad="38100" dist="38100" dir="2700000" algn="tl">
                    <a:srgbClr val="000000">
                      <a:alpha val="43137"/>
                    </a:srgbClr>
                  </a:outerShdw>
                </a:effectLst>
              </a:rPr>
              <a:t>. Saying intentions out loud is something the Prophet (</a:t>
            </a:r>
            <a:r>
              <a:rPr lang="ar-SA" sz="1800" dirty="0">
                <a:effectLst>
                  <a:outerShdw blurRad="38100" dist="38100" dir="2700000" algn="tl">
                    <a:srgbClr val="000000">
                      <a:alpha val="43137"/>
                    </a:srgbClr>
                  </a:outerShdw>
                </a:effectLst>
                <a:ea typeface="Times New Roman (Arabic)"/>
                <a:cs typeface="Times New Roman (Arabic)"/>
              </a:rPr>
              <a:t>صلى الله عليه وسلم</a:t>
            </a:r>
            <a:r>
              <a:rPr lang="en-US" sz="1800" dirty="0">
                <a:effectLst>
                  <a:outerShdw blurRad="38100" dist="38100" dir="2700000" algn="tl">
                    <a:srgbClr val="000000">
                      <a:alpha val="43137"/>
                    </a:srgbClr>
                  </a:outerShdw>
                </a:effectLst>
              </a:rPr>
              <a:t>) never did except after Ihram when he said, “</a:t>
            </a:r>
            <a:r>
              <a:rPr lang="en-US" sz="1800" dirty="0" err="1">
                <a:solidFill>
                  <a:schemeClr val="folHlink"/>
                </a:solidFill>
                <a:effectLst>
                  <a:outerShdw blurRad="38100" dist="38100" dir="2700000" algn="tl">
                    <a:srgbClr val="000000">
                      <a:alpha val="43137"/>
                    </a:srgbClr>
                  </a:outerShdw>
                </a:effectLst>
              </a:rPr>
              <a:t>Labbayk</a:t>
            </a:r>
            <a:r>
              <a:rPr lang="en-US" sz="1800" dirty="0">
                <a:solidFill>
                  <a:schemeClr val="folHlink"/>
                </a:solidFill>
                <a:effectLst>
                  <a:outerShdw blurRad="38100" dist="38100" dir="2700000" algn="tl">
                    <a:srgbClr val="000000">
                      <a:alpha val="43137"/>
                    </a:srgbClr>
                  </a:outerShdw>
                </a:effectLst>
              </a:rPr>
              <a:t> </a:t>
            </a:r>
            <a:r>
              <a:rPr lang="en-US" sz="1800" dirty="0" err="1">
                <a:solidFill>
                  <a:schemeClr val="folHlink"/>
                </a:solidFill>
                <a:effectLst>
                  <a:outerShdw blurRad="38100" dist="38100" dir="2700000" algn="tl">
                    <a:srgbClr val="000000">
                      <a:alpha val="43137"/>
                    </a:srgbClr>
                  </a:outerShdw>
                </a:effectLst>
              </a:rPr>
              <a:t>Allahuma</a:t>
            </a:r>
            <a:r>
              <a:rPr lang="en-US" sz="1800" dirty="0">
                <a:solidFill>
                  <a:schemeClr val="folHlink"/>
                </a:solidFill>
                <a:effectLst>
                  <a:outerShdw blurRad="38100" dist="38100" dir="2700000" algn="tl">
                    <a:srgbClr val="000000">
                      <a:alpha val="43137"/>
                    </a:srgbClr>
                  </a:outerShdw>
                </a:effectLst>
              </a:rPr>
              <a:t> </a:t>
            </a:r>
            <a:r>
              <a:rPr lang="en-US" sz="1800" dirty="0" err="1">
                <a:solidFill>
                  <a:schemeClr val="folHlink"/>
                </a:solidFill>
                <a:effectLst>
                  <a:outerShdw blurRad="38100" dist="38100" dir="2700000" algn="tl">
                    <a:srgbClr val="000000">
                      <a:alpha val="43137"/>
                    </a:srgbClr>
                  </a:outerShdw>
                </a:effectLst>
              </a:rPr>
              <a:t>Umra</a:t>
            </a:r>
            <a:r>
              <a:rPr lang="en-US" sz="1800" dirty="0">
                <a:solidFill>
                  <a:schemeClr val="folHlink"/>
                </a:solidFill>
                <a:effectLst>
                  <a:outerShdw blurRad="38100" dist="38100" dir="2700000" algn="tl">
                    <a:srgbClr val="000000">
                      <a:alpha val="43137"/>
                    </a:srgbClr>
                  </a:outerShdw>
                </a:effectLst>
              </a:rPr>
              <a:t> </a:t>
            </a:r>
            <a:r>
              <a:rPr lang="en-US" sz="1800" dirty="0" err="1">
                <a:solidFill>
                  <a:schemeClr val="folHlink"/>
                </a:solidFill>
                <a:effectLst>
                  <a:outerShdw blurRad="38100" dist="38100" dir="2700000" algn="tl">
                    <a:srgbClr val="000000">
                      <a:alpha val="43137"/>
                    </a:srgbClr>
                  </a:outerShdw>
                </a:effectLst>
              </a:rPr>
              <a:t>wa</a:t>
            </a:r>
            <a:r>
              <a:rPr lang="en-US" sz="1800" dirty="0">
                <a:solidFill>
                  <a:schemeClr val="folHlink"/>
                </a:solidFill>
                <a:effectLst>
                  <a:outerShdw blurRad="38100" dist="38100" dir="2700000" algn="tl">
                    <a:srgbClr val="000000">
                      <a:alpha val="43137"/>
                    </a:srgbClr>
                  </a:outerShdw>
                </a:effectLst>
              </a:rPr>
              <a:t> Hajj</a:t>
            </a:r>
            <a:r>
              <a:rPr lang="en-US" sz="1800" dirty="0">
                <a:effectLst>
                  <a:outerShdw blurRad="38100" dist="38100" dir="2700000" algn="tl">
                    <a:srgbClr val="000000">
                      <a:alpha val="43137"/>
                    </a:srgbClr>
                  </a:outerShdw>
                </a:effectLst>
              </a:rPr>
              <a:t>.”</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 calcmode="lin" valueType="num">
                                      <p:cBhvr additive="base">
                                        <p:cTn id="7" dur="500" fill="hold"/>
                                        <p:tgtEl>
                                          <p:spTgt spid="1116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16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11619">
                                            <p:txEl>
                                              <p:pRg st="1" end="1"/>
                                            </p:txEl>
                                          </p:spTgt>
                                        </p:tgtEl>
                                        <p:attrNameLst>
                                          <p:attrName>style.visibility</p:attrName>
                                        </p:attrNameLst>
                                      </p:cBhvr>
                                      <p:to>
                                        <p:strVal val="visible"/>
                                      </p:to>
                                    </p:set>
                                    <p:anim calcmode="lin" valueType="num">
                                      <p:cBhvr additive="base">
                                        <p:cTn id="13" dur="500" fill="hold"/>
                                        <p:tgtEl>
                                          <p:spTgt spid="11161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16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11619">
                                            <p:txEl>
                                              <p:pRg st="2" end="2"/>
                                            </p:txEl>
                                          </p:spTgt>
                                        </p:tgtEl>
                                        <p:attrNameLst>
                                          <p:attrName>style.visibility</p:attrName>
                                        </p:attrNameLst>
                                      </p:cBhvr>
                                      <p:to>
                                        <p:strVal val="visible"/>
                                      </p:to>
                                    </p:set>
                                    <p:anim calcmode="lin" valueType="num">
                                      <p:cBhvr additive="base">
                                        <p:cTn id="19" dur="500" fill="hold"/>
                                        <p:tgtEl>
                                          <p:spTgt spid="11161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16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11619">
                                            <p:txEl>
                                              <p:pRg st="3" end="3"/>
                                            </p:txEl>
                                          </p:spTgt>
                                        </p:tgtEl>
                                        <p:attrNameLst>
                                          <p:attrName>style.visibility</p:attrName>
                                        </p:attrNameLst>
                                      </p:cBhvr>
                                      <p:to>
                                        <p:strVal val="visible"/>
                                      </p:to>
                                    </p:set>
                                    <p:anim calcmode="lin" valueType="num">
                                      <p:cBhvr additive="base">
                                        <p:cTn id="25" dur="500" fill="hold"/>
                                        <p:tgtEl>
                                          <p:spTgt spid="11161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16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11619">
                                            <p:txEl>
                                              <p:pRg st="4" end="4"/>
                                            </p:txEl>
                                          </p:spTgt>
                                        </p:tgtEl>
                                        <p:attrNameLst>
                                          <p:attrName>style.visibility</p:attrName>
                                        </p:attrNameLst>
                                      </p:cBhvr>
                                      <p:to>
                                        <p:strVal val="visible"/>
                                      </p:to>
                                    </p:set>
                                    <p:anim calcmode="lin" valueType="num">
                                      <p:cBhvr additive="base">
                                        <p:cTn id="31" dur="500" fill="hold"/>
                                        <p:tgtEl>
                                          <p:spTgt spid="11161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16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11619">
                                            <p:txEl>
                                              <p:pRg st="5" end="5"/>
                                            </p:txEl>
                                          </p:spTgt>
                                        </p:tgtEl>
                                        <p:attrNameLst>
                                          <p:attrName>style.visibility</p:attrName>
                                        </p:attrNameLst>
                                      </p:cBhvr>
                                      <p:to>
                                        <p:strVal val="visible"/>
                                      </p:to>
                                    </p:set>
                                    <p:anim calcmode="lin" valueType="num">
                                      <p:cBhvr additive="base">
                                        <p:cTn id="37" dur="500" fill="hold"/>
                                        <p:tgtEl>
                                          <p:spTgt spid="111619">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116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Slide Number Placeholder 5"/>
          <p:cNvSpPr>
            <a:spLocks noGrp="1"/>
          </p:cNvSpPr>
          <p:nvPr>
            <p:ph type="sldNum" sz="quarter" idx="12"/>
          </p:nvPr>
        </p:nvSpPr>
        <p:spPr>
          <a:noFill/>
        </p:spPr>
        <p:txBody>
          <a:bodyPr/>
          <a:lstStyle/>
          <a:p>
            <a:fld id="{4CAA0964-12F5-4470-BEFF-BFDE1D76C964}" type="slidenum">
              <a:rPr lang="en-US"/>
              <a:pPr/>
              <a:t>66</a:t>
            </a:fld>
            <a:endParaRPr lang="en-US"/>
          </a:p>
        </p:txBody>
      </p:sp>
      <p:sp>
        <p:nvSpPr>
          <p:cNvPr id="245762" name="Rectangle 2"/>
          <p:cNvSpPr>
            <a:spLocks noGrp="1" noChangeArrowheads="1"/>
          </p:cNvSpPr>
          <p:nvPr>
            <p:ph type="title"/>
          </p:nvPr>
        </p:nvSpPr>
        <p:spPr>
          <a:xfrm>
            <a:off x="685800" y="585788"/>
            <a:ext cx="7772400" cy="838200"/>
          </a:xfrm>
        </p:spPr>
        <p:txBody>
          <a:bodyPr/>
          <a:lstStyle/>
          <a:p>
            <a:pPr eaLnBrk="1" hangingPunct="1">
              <a:defRPr/>
            </a:pPr>
            <a:r>
              <a:rPr lang="en-US" dirty="0" err="1"/>
              <a:t>Tawaf</a:t>
            </a:r>
            <a:r>
              <a:rPr lang="en-US" dirty="0">
                <a:solidFill>
                  <a:schemeClr val="hlink"/>
                </a:solidFill>
              </a:rPr>
              <a:t> (2) - </a:t>
            </a:r>
            <a:r>
              <a:rPr lang="en-US" sz="3600" dirty="0">
                <a:solidFill>
                  <a:schemeClr val="hlink"/>
                </a:solidFill>
              </a:rPr>
              <a:t>Interruption</a:t>
            </a:r>
            <a:endParaRPr lang="en-US" dirty="0">
              <a:solidFill>
                <a:schemeClr val="hlink"/>
              </a:solidFill>
            </a:endParaRPr>
          </a:p>
        </p:txBody>
      </p:sp>
      <p:sp>
        <p:nvSpPr>
          <p:cNvPr id="245763" name="Rectangle 3"/>
          <p:cNvSpPr>
            <a:spLocks noGrp="1" noChangeArrowheads="1"/>
          </p:cNvSpPr>
          <p:nvPr>
            <p:ph type="body" idx="1"/>
          </p:nvPr>
        </p:nvSpPr>
        <p:spPr>
          <a:xfrm>
            <a:off x="685800" y="1895475"/>
            <a:ext cx="7772400" cy="4114800"/>
          </a:xfrm>
        </p:spPr>
        <p:txBody>
          <a:bodyPr/>
          <a:lstStyle/>
          <a:p>
            <a:pPr eaLnBrk="1" hangingPunct="1">
              <a:lnSpc>
                <a:spcPct val="120000"/>
              </a:lnSpc>
            </a:pPr>
            <a:r>
              <a:rPr lang="en-US" sz="2000" dirty="0">
                <a:effectLst>
                  <a:outerShdw blurRad="38100" dist="38100" dir="2700000" algn="tl">
                    <a:srgbClr val="000000">
                      <a:alpha val="43137"/>
                    </a:srgbClr>
                  </a:outerShdw>
                </a:effectLst>
                <a:cs typeface="Times New Roman" pitchFamily="18" charset="0"/>
              </a:rPr>
              <a:t>Continue </a:t>
            </a:r>
            <a:r>
              <a:rPr lang="en-US" sz="2000" dirty="0" err="1">
                <a:effectLst>
                  <a:outerShdw blurRad="38100" dist="38100" dir="2700000" algn="tl">
                    <a:srgbClr val="000000">
                      <a:alpha val="43137"/>
                    </a:srgbClr>
                  </a:outerShdw>
                </a:effectLst>
                <a:cs typeface="Times New Roman" pitchFamily="18" charset="0"/>
              </a:rPr>
              <a:t>Tawaf</a:t>
            </a:r>
            <a:r>
              <a:rPr lang="en-US" sz="2000" dirty="0">
                <a:effectLst>
                  <a:outerShdw blurRad="38100" dist="38100" dir="2700000" algn="tl">
                    <a:srgbClr val="000000">
                      <a:alpha val="43137"/>
                    </a:srgbClr>
                  </a:outerShdw>
                </a:effectLst>
                <a:cs typeface="Times New Roman" pitchFamily="18" charset="0"/>
              </a:rPr>
              <a:t> without interruption, unless it is necessary, otherwise it will be void.</a:t>
            </a:r>
          </a:p>
          <a:p>
            <a:pPr eaLnBrk="1" hangingPunct="1">
              <a:lnSpc>
                <a:spcPct val="120000"/>
              </a:lnSpc>
            </a:pPr>
            <a:r>
              <a:rPr lang="en-US" sz="2000" dirty="0">
                <a:effectLst>
                  <a:outerShdw blurRad="38100" dist="38100" dir="2700000" algn="tl">
                    <a:srgbClr val="000000">
                      <a:alpha val="43137"/>
                    </a:srgbClr>
                  </a:outerShdw>
                </a:effectLst>
                <a:cs typeface="Times New Roman" pitchFamily="18" charset="0"/>
              </a:rPr>
              <a:t>When it is time for the obligatory </a:t>
            </a:r>
            <a:r>
              <a:rPr lang="en-US" sz="2000" dirty="0" err="1">
                <a:effectLst>
                  <a:outerShdw blurRad="38100" dist="38100" dir="2700000" algn="tl">
                    <a:srgbClr val="000000">
                      <a:alpha val="43137"/>
                    </a:srgbClr>
                  </a:outerShdw>
                </a:effectLst>
                <a:cs typeface="Times New Roman" pitchFamily="18" charset="0"/>
              </a:rPr>
              <a:t>Salat</a:t>
            </a:r>
            <a:r>
              <a:rPr lang="en-US" sz="2000" dirty="0">
                <a:effectLst>
                  <a:outerShdw blurRad="38100" dist="38100" dir="2700000" algn="tl">
                    <a:srgbClr val="000000">
                      <a:alpha val="43137"/>
                    </a:srgbClr>
                  </a:outerShdw>
                </a:effectLst>
                <a:cs typeface="Times New Roman" pitchFamily="18" charset="0"/>
              </a:rPr>
              <a:t> you stop your </a:t>
            </a:r>
            <a:r>
              <a:rPr lang="en-US" sz="2000" dirty="0" err="1">
                <a:effectLst>
                  <a:outerShdw blurRad="38100" dist="38100" dir="2700000" algn="tl">
                    <a:srgbClr val="000000">
                      <a:alpha val="43137"/>
                    </a:srgbClr>
                  </a:outerShdw>
                </a:effectLst>
                <a:cs typeface="Times New Roman" pitchFamily="18" charset="0"/>
              </a:rPr>
              <a:t>Tawaf</a:t>
            </a:r>
            <a:r>
              <a:rPr lang="en-US" sz="2000" dirty="0">
                <a:effectLst>
                  <a:outerShdw blurRad="38100" dist="38100" dir="2700000" algn="tl">
                    <a:srgbClr val="000000">
                      <a:alpha val="43137"/>
                    </a:srgbClr>
                  </a:outerShdw>
                </a:effectLst>
                <a:cs typeface="Times New Roman" pitchFamily="18" charset="0"/>
              </a:rPr>
              <a:t>, join the </a:t>
            </a:r>
            <a:r>
              <a:rPr lang="en-US" sz="2000" dirty="0" err="1">
                <a:effectLst>
                  <a:outerShdw blurRad="38100" dist="38100" dir="2700000" algn="tl">
                    <a:srgbClr val="000000">
                      <a:alpha val="43137"/>
                    </a:srgbClr>
                  </a:outerShdw>
                </a:effectLst>
                <a:cs typeface="Times New Roman" pitchFamily="18" charset="0"/>
              </a:rPr>
              <a:t>Salat</a:t>
            </a:r>
            <a:r>
              <a:rPr lang="en-US" sz="2000" dirty="0">
                <a:effectLst>
                  <a:outerShdw blurRad="38100" dist="38100" dir="2700000" algn="tl">
                    <a:srgbClr val="000000">
                      <a:alpha val="43137"/>
                    </a:srgbClr>
                  </a:outerShdw>
                </a:effectLst>
                <a:cs typeface="Times New Roman" pitchFamily="18" charset="0"/>
              </a:rPr>
              <a:t> in your place and then resume your </a:t>
            </a:r>
            <a:r>
              <a:rPr lang="en-US" sz="2000" dirty="0" err="1">
                <a:effectLst>
                  <a:outerShdw blurRad="38100" dist="38100" dir="2700000" algn="tl">
                    <a:srgbClr val="000000">
                      <a:alpha val="43137"/>
                    </a:srgbClr>
                  </a:outerShdw>
                </a:effectLst>
                <a:cs typeface="Times New Roman" pitchFamily="18" charset="0"/>
              </a:rPr>
              <a:t>Tawaf</a:t>
            </a:r>
            <a:r>
              <a:rPr lang="en-US" sz="2000" dirty="0">
                <a:effectLst>
                  <a:outerShdw blurRad="38100" dist="38100" dir="2700000" algn="tl">
                    <a:srgbClr val="000000">
                      <a:alpha val="43137"/>
                    </a:srgbClr>
                  </a:outerShdw>
                </a:effectLst>
                <a:cs typeface="Times New Roman" pitchFamily="18" charset="0"/>
              </a:rPr>
              <a:t> from where you left.</a:t>
            </a:r>
          </a:p>
          <a:p>
            <a:pPr eaLnBrk="1" hangingPunct="1">
              <a:lnSpc>
                <a:spcPct val="120000"/>
              </a:lnSpc>
            </a:pPr>
            <a:r>
              <a:rPr lang="en-US" sz="2000" dirty="0">
                <a:effectLst>
                  <a:outerShdw blurRad="38100" dist="38100" dir="2700000" algn="tl">
                    <a:srgbClr val="000000">
                      <a:alpha val="43137"/>
                    </a:srgbClr>
                  </a:outerShdw>
                </a:effectLst>
                <a:cs typeface="Times New Roman" pitchFamily="18" charset="0"/>
              </a:rPr>
              <a:t>If you need to go to the restroom you may interrupt your </a:t>
            </a:r>
            <a:r>
              <a:rPr lang="en-US" sz="2000" dirty="0" err="1">
                <a:effectLst>
                  <a:outerShdw blurRad="38100" dist="38100" dir="2700000" algn="tl">
                    <a:srgbClr val="000000">
                      <a:alpha val="43137"/>
                    </a:srgbClr>
                  </a:outerShdw>
                </a:effectLst>
                <a:cs typeface="Times New Roman" pitchFamily="18" charset="0"/>
              </a:rPr>
              <a:t>Tawaf</a:t>
            </a:r>
            <a:r>
              <a:rPr lang="en-US" sz="2000" dirty="0">
                <a:effectLst>
                  <a:outerShdw blurRad="38100" dist="38100" dir="2700000" algn="tl">
                    <a:srgbClr val="000000">
                      <a:alpha val="43137"/>
                    </a:srgbClr>
                  </a:outerShdw>
                </a:effectLst>
                <a:cs typeface="Times New Roman" pitchFamily="18" charset="0"/>
              </a:rPr>
              <a:t> and go. Make </a:t>
            </a:r>
            <a:r>
              <a:rPr lang="en-US" sz="2000" dirty="0" err="1">
                <a:effectLst>
                  <a:outerShdw blurRad="38100" dist="38100" dir="2700000" algn="tl">
                    <a:srgbClr val="000000">
                      <a:alpha val="43137"/>
                    </a:srgbClr>
                  </a:outerShdw>
                </a:effectLst>
                <a:cs typeface="Times New Roman" pitchFamily="18" charset="0"/>
              </a:rPr>
              <a:t>Wudu</a:t>
            </a:r>
            <a:r>
              <a:rPr lang="en-US" sz="2000" dirty="0">
                <a:effectLst>
                  <a:outerShdw blurRad="38100" dist="38100" dir="2700000" algn="tl">
                    <a:srgbClr val="000000">
                      <a:alpha val="43137"/>
                    </a:srgbClr>
                  </a:outerShdw>
                </a:effectLst>
                <a:cs typeface="Times New Roman" pitchFamily="18" charset="0"/>
              </a:rPr>
              <a:t> before coming back to resume your </a:t>
            </a:r>
            <a:r>
              <a:rPr lang="en-US" sz="2000" dirty="0" err="1">
                <a:effectLst>
                  <a:outerShdw blurRad="38100" dist="38100" dir="2700000" algn="tl">
                    <a:srgbClr val="000000">
                      <a:alpha val="43137"/>
                    </a:srgbClr>
                  </a:outerShdw>
                </a:effectLst>
                <a:cs typeface="Times New Roman" pitchFamily="18" charset="0"/>
              </a:rPr>
              <a:t>Tawaf</a:t>
            </a:r>
            <a:r>
              <a:rPr lang="en-US" sz="2000" dirty="0">
                <a:effectLst>
                  <a:outerShdw blurRad="38100" dist="38100" dir="2700000" algn="tl">
                    <a:srgbClr val="000000">
                      <a:alpha val="43137"/>
                    </a:srgbClr>
                  </a:outerShdw>
                </a:effectLst>
                <a:cs typeface="Times New Roman" pitchFamily="18" charset="0"/>
              </a:rPr>
              <a:t>. You resume your </a:t>
            </a:r>
            <a:r>
              <a:rPr lang="en-US" sz="2000" dirty="0" err="1">
                <a:effectLst>
                  <a:outerShdw blurRad="38100" dist="38100" dir="2700000" algn="tl">
                    <a:srgbClr val="000000">
                      <a:alpha val="43137"/>
                    </a:srgbClr>
                  </a:outerShdw>
                </a:effectLst>
                <a:cs typeface="Times New Roman" pitchFamily="18" charset="0"/>
              </a:rPr>
              <a:t>Tawaf</a:t>
            </a:r>
            <a:r>
              <a:rPr lang="en-US" sz="2000" dirty="0">
                <a:effectLst>
                  <a:outerShdw blurRad="38100" dist="38100" dir="2700000" algn="tl">
                    <a:srgbClr val="000000">
                      <a:alpha val="43137"/>
                    </a:srgbClr>
                  </a:outerShdw>
                </a:effectLst>
                <a:cs typeface="Times New Roman" pitchFamily="18" charset="0"/>
              </a:rPr>
              <a:t> from where you left. However, some scholars say that you need to start over from the beginning (this is a safer option). </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anim calcmode="lin" valueType="num">
                                      <p:cBhvr additive="base">
                                        <p:cTn id="7" dur="500" fill="hold"/>
                                        <p:tgtEl>
                                          <p:spTgt spid="24576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57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45763">
                                            <p:txEl>
                                              <p:pRg st="1" end="1"/>
                                            </p:txEl>
                                          </p:spTgt>
                                        </p:tgtEl>
                                        <p:attrNameLst>
                                          <p:attrName>style.visibility</p:attrName>
                                        </p:attrNameLst>
                                      </p:cBhvr>
                                      <p:to>
                                        <p:strVal val="visible"/>
                                      </p:to>
                                    </p:set>
                                    <p:anim calcmode="lin" valueType="num">
                                      <p:cBhvr additive="base">
                                        <p:cTn id="13" dur="500" fill="hold"/>
                                        <p:tgtEl>
                                          <p:spTgt spid="24576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457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45763">
                                            <p:txEl>
                                              <p:pRg st="2" end="2"/>
                                            </p:txEl>
                                          </p:spTgt>
                                        </p:tgtEl>
                                        <p:attrNameLst>
                                          <p:attrName>style.visibility</p:attrName>
                                        </p:attrNameLst>
                                      </p:cBhvr>
                                      <p:to>
                                        <p:strVal val="visible"/>
                                      </p:to>
                                    </p:set>
                                    <p:anim calcmode="lin" valueType="num">
                                      <p:cBhvr additive="base">
                                        <p:cTn id="19" dur="500" fill="hold"/>
                                        <p:tgtEl>
                                          <p:spTgt spid="24576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4576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Slide Number Placeholder 5"/>
          <p:cNvSpPr>
            <a:spLocks noGrp="1"/>
          </p:cNvSpPr>
          <p:nvPr>
            <p:ph type="sldNum" sz="quarter" idx="12"/>
          </p:nvPr>
        </p:nvSpPr>
        <p:spPr>
          <a:noFill/>
        </p:spPr>
        <p:txBody>
          <a:bodyPr/>
          <a:lstStyle/>
          <a:p>
            <a:fld id="{7ACD7506-C40B-40A7-9A65-0F1CD5834F2A}" type="slidenum">
              <a:rPr lang="en-US"/>
              <a:pPr/>
              <a:t>67</a:t>
            </a:fld>
            <a:endParaRPr lang="en-US"/>
          </a:p>
        </p:txBody>
      </p:sp>
      <p:sp>
        <p:nvSpPr>
          <p:cNvPr id="415746" name="Rectangle 2"/>
          <p:cNvSpPr>
            <a:spLocks noGrp="1" noChangeArrowheads="1"/>
          </p:cNvSpPr>
          <p:nvPr>
            <p:ph type="title"/>
          </p:nvPr>
        </p:nvSpPr>
        <p:spPr>
          <a:xfrm>
            <a:off x="685800" y="704850"/>
            <a:ext cx="7772400" cy="838200"/>
          </a:xfrm>
        </p:spPr>
        <p:txBody>
          <a:bodyPr/>
          <a:lstStyle/>
          <a:p>
            <a:pPr eaLnBrk="1" hangingPunct="1">
              <a:defRPr/>
            </a:pPr>
            <a:r>
              <a:rPr lang="en-US" dirty="0" err="1">
                <a:cs typeface="Arial" charset="0"/>
              </a:rPr>
              <a:t>Tawaf</a:t>
            </a:r>
            <a:r>
              <a:rPr lang="en-US" dirty="0">
                <a:cs typeface="Arial" charset="0"/>
              </a:rPr>
              <a:t> </a:t>
            </a:r>
            <a:r>
              <a:rPr lang="en-US" dirty="0">
                <a:solidFill>
                  <a:schemeClr val="hlink"/>
                </a:solidFill>
                <a:cs typeface="Arial" charset="0"/>
              </a:rPr>
              <a:t>(3) - </a:t>
            </a:r>
            <a:r>
              <a:rPr lang="en-US" sz="3600" dirty="0">
                <a:solidFill>
                  <a:schemeClr val="hlink"/>
                </a:solidFill>
                <a:cs typeface="Arial" charset="0"/>
              </a:rPr>
              <a:t>Doubt</a:t>
            </a:r>
            <a:endParaRPr lang="en-US" dirty="0">
              <a:solidFill>
                <a:schemeClr val="hlink"/>
              </a:solidFill>
              <a:cs typeface="Arial" charset="0"/>
            </a:endParaRPr>
          </a:p>
        </p:txBody>
      </p:sp>
      <p:sp>
        <p:nvSpPr>
          <p:cNvPr id="415747" name="Rectangle 3"/>
          <p:cNvSpPr>
            <a:spLocks noGrp="1" noChangeArrowheads="1"/>
          </p:cNvSpPr>
          <p:nvPr>
            <p:ph type="body" idx="1"/>
          </p:nvPr>
        </p:nvSpPr>
        <p:spPr>
          <a:xfrm>
            <a:off x="685800" y="2163763"/>
            <a:ext cx="7772400" cy="3322637"/>
          </a:xfrm>
        </p:spPr>
        <p:txBody>
          <a:bodyPr/>
          <a:lstStyle/>
          <a:p>
            <a:pPr eaLnBrk="1" hangingPunct="1"/>
            <a:r>
              <a:rPr lang="en-US" sz="2000" dirty="0">
                <a:effectLst>
                  <a:outerShdw blurRad="38100" dist="38100" dir="2700000" algn="tl">
                    <a:srgbClr val="000000">
                      <a:alpha val="43137"/>
                    </a:srgbClr>
                  </a:outerShdw>
                </a:effectLst>
              </a:rPr>
              <a:t>In case of doubt about the number of circuits you performed you have to base your decision on the least number of circuits. For example if you have doubts whether you did 6 or 7 circuits, you base it on 6 and add one circuit.</a:t>
            </a:r>
          </a:p>
          <a:p>
            <a:pPr eaLnBrk="1" hangingPunct="1"/>
            <a:r>
              <a:rPr lang="en-US" sz="2000" dirty="0">
                <a:effectLst>
                  <a:outerShdw blurRad="38100" dist="38100" dir="2700000" algn="tl">
                    <a:srgbClr val="000000">
                      <a:alpha val="43137"/>
                    </a:srgbClr>
                  </a:outerShdw>
                </a:effectLst>
              </a:rPr>
              <a:t>If you get doubts after you finish your </a:t>
            </a:r>
            <a:r>
              <a:rPr lang="en-US" sz="2000" dirty="0" err="1">
                <a:effectLst>
                  <a:outerShdw blurRad="38100" dist="38100" dir="2700000" algn="tl">
                    <a:srgbClr val="000000">
                      <a:alpha val="43137"/>
                    </a:srgbClr>
                  </a:outerShdw>
                </a:effectLst>
              </a:rPr>
              <a:t>Tawaf</a:t>
            </a:r>
            <a:r>
              <a:rPr lang="en-US" sz="2000" dirty="0">
                <a:effectLst>
                  <a:outerShdw blurRad="38100" dist="38100" dir="2700000" algn="tl">
                    <a:srgbClr val="000000">
                      <a:alpha val="43137"/>
                    </a:srgbClr>
                  </a:outerShdw>
                </a:effectLst>
              </a:rPr>
              <a:t> then you just ignore it and do not act on it. </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15747">
                                            <p:txEl>
                                              <p:pRg st="0" end="0"/>
                                            </p:txEl>
                                          </p:spTgt>
                                        </p:tgtEl>
                                        <p:attrNameLst>
                                          <p:attrName>style.visibility</p:attrName>
                                        </p:attrNameLst>
                                      </p:cBhvr>
                                      <p:to>
                                        <p:strVal val="visible"/>
                                      </p:to>
                                    </p:set>
                                    <p:anim calcmode="lin" valueType="num">
                                      <p:cBhvr additive="base">
                                        <p:cTn id="7" dur="500" fill="hold"/>
                                        <p:tgtEl>
                                          <p:spTgt spid="4157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15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15747">
                                            <p:txEl>
                                              <p:pRg st="1" end="1"/>
                                            </p:txEl>
                                          </p:spTgt>
                                        </p:tgtEl>
                                        <p:attrNameLst>
                                          <p:attrName>style.visibility</p:attrName>
                                        </p:attrNameLst>
                                      </p:cBhvr>
                                      <p:to>
                                        <p:strVal val="visible"/>
                                      </p:to>
                                    </p:set>
                                    <p:anim calcmode="lin" valueType="num">
                                      <p:cBhvr additive="base">
                                        <p:cTn id="13" dur="500" fill="hold"/>
                                        <p:tgtEl>
                                          <p:spTgt spid="41574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1574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Slide Number Placeholder 5"/>
          <p:cNvSpPr>
            <a:spLocks noGrp="1"/>
          </p:cNvSpPr>
          <p:nvPr>
            <p:ph type="sldNum" sz="quarter" idx="12"/>
          </p:nvPr>
        </p:nvSpPr>
        <p:spPr>
          <a:noFill/>
        </p:spPr>
        <p:txBody>
          <a:bodyPr/>
          <a:lstStyle/>
          <a:p>
            <a:fld id="{AEFB9715-CCDF-45B9-8175-119BA6CBFFF1}" type="slidenum">
              <a:rPr lang="en-US"/>
              <a:pPr/>
              <a:t>68</a:t>
            </a:fld>
            <a:endParaRPr lang="en-US"/>
          </a:p>
        </p:txBody>
      </p:sp>
      <p:sp>
        <p:nvSpPr>
          <p:cNvPr id="80898" name="Rectangle 2"/>
          <p:cNvSpPr>
            <a:spLocks noGrp="1" noChangeArrowheads="1"/>
          </p:cNvSpPr>
          <p:nvPr>
            <p:ph type="title"/>
          </p:nvPr>
        </p:nvSpPr>
        <p:spPr>
          <a:xfrm>
            <a:off x="685800" y="457200"/>
            <a:ext cx="7772400" cy="838200"/>
          </a:xfrm>
        </p:spPr>
        <p:txBody>
          <a:bodyPr/>
          <a:lstStyle/>
          <a:p>
            <a:pPr eaLnBrk="1" hangingPunct="1">
              <a:defRPr/>
            </a:pPr>
            <a:r>
              <a:rPr lang="en-US" dirty="0" err="1"/>
              <a:t>Tawaf</a:t>
            </a:r>
            <a:r>
              <a:rPr lang="en-US" dirty="0"/>
              <a:t> </a:t>
            </a:r>
            <a:r>
              <a:rPr lang="en-US" dirty="0">
                <a:solidFill>
                  <a:schemeClr val="hlink"/>
                </a:solidFill>
              </a:rPr>
              <a:t>(4) – </a:t>
            </a:r>
            <a:r>
              <a:rPr lang="en-US" sz="3600" dirty="0">
                <a:solidFill>
                  <a:schemeClr val="hlink"/>
                </a:solidFill>
              </a:rPr>
              <a:t>The Other Corners</a:t>
            </a:r>
            <a:endParaRPr lang="en-US" dirty="0">
              <a:solidFill>
                <a:schemeClr val="hlink"/>
              </a:solidFill>
            </a:endParaRPr>
          </a:p>
        </p:txBody>
      </p:sp>
      <p:sp>
        <p:nvSpPr>
          <p:cNvPr id="80899" name="Rectangle 3"/>
          <p:cNvSpPr>
            <a:spLocks noGrp="1" noChangeArrowheads="1"/>
          </p:cNvSpPr>
          <p:nvPr>
            <p:ph type="body" idx="1"/>
          </p:nvPr>
        </p:nvSpPr>
        <p:spPr>
          <a:xfrm>
            <a:off x="685800" y="1828800"/>
            <a:ext cx="7772400" cy="4572000"/>
          </a:xfrm>
        </p:spPr>
        <p:txBody>
          <a:bodyPr/>
          <a:lstStyle/>
          <a:p>
            <a:pPr eaLnBrk="1" hangingPunct="1">
              <a:lnSpc>
                <a:spcPct val="120000"/>
              </a:lnSpc>
            </a:pPr>
            <a:r>
              <a:rPr lang="en-US" sz="2000" dirty="0">
                <a:effectLst>
                  <a:outerShdw blurRad="38100" dist="38100" dir="2700000" algn="tl">
                    <a:srgbClr val="000000">
                      <a:alpha val="43137"/>
                    </a:srgbClr>
                  </a:outerShdw>
                </a:effectLst>
              </a:rPr>
              <a:t>Touch the Yamani corner with your right hand each time you pass and do not kiss it. If you are not able to touch it then you should not make any sign towards it with your hand at all. </a:t>
            </a:r>
          </a:p>
          <a:p>
            <a:pPr eaLnBrk="1" hangingPunct="1">
              <a:lnSpc>
                <a:spcPct val="120000"/>
              </a:lnSpc>
            </a:pPr>
            <a:r>
              <a:rPr lang="en-US" sz="2000" dirty="0">
                <a:effectLst>
                  <a:outerShdw blurRad="38100" dist="38100" dir="2700000" algn="tl">
                    <a:srgbClr val="000000">
                      <a:alpha val="43137"/>
                    </a:srgbClr>
                  </a:outerShdw>
                </a:effectLst>
              </a:rPr>
              <a:t>Do not face your hand to the Yamani corner and say </a:t>
            </a:r>
            <a:r>
              <a:rPr lang="en-US" sz="2000" dirty="0" err="1">
                <a:effectLst>
                  <a:outerShdw blurRad="38100" dist="38100" dir="2700000" algn="tl">
                    <a:srgbClr val="000000">
                      <a:alpha val="43137"/>
                    </a:srgbClr>
                  </a:outerShdw>
                </a:effectLst>
              </a:rPr>
              <a:t>Allahu</a:t>
            </a:r>
            <a:r>
              <a:rPr lang="en-US" sz="2000" dirty="0">
                <a:effectLst>
                  <a:outerShdw blurRad="38100" dist="38100" dir="2700000" algn="tl">
                    <a:srgbClr val="000000">
                      <a:alpha val="43137"/>
                    </a:srgbClr>
                  </a:outerShdw>
                </a:effectLst>
              </a:rPr>
              <a:t> Akbar. This is only for the Black Stone.</a:t>
            </a:r>
          </a:p>
          <a:p>
            <a:pPr eaLnBrk="1" hangingPunct="1">
              <a:lnSpc>
                <a:spcPct val="120000"/>
              </a:lnSpc>
            </a:pPr>
            <a:r>
              <a:rPr lang="en-US" sz="2000" dirty="0">
                <a:effectLst>
                  <a:outerShdw blurRad="38100" dist="38100" dir="2700000" algn="tl">
                    <a:srgbClr val="000000">
                      <a:alpha val="43137"/>
                    </a:srgbClr>
                  </a:outerShdw>
                </a:effectLst>
              </a:rPr>
              <a:t>You do not touch the </a:t>
            </a:r>
            <a:r>
              <a:rPr lang="en-US" sz="2000" dirty="0" err="1">
                <a:effectLst>
                  <a:outerShdw blurRad="38100" dist="38100" dir="2700000" algn="tl">
                    <a:srgbClr val="000000">
                      <a:alpha val="43137"/>
                    </a:srgbClr>
                  </a:outerShdw>
                </a:effectLst>
              </a:rPr>
              <a:t>Shami</a:t>
            </a:r>
            <a:r>
              <a:rPr lang="en-US" sz="2000" dirty="0">
                <a:effectLst>
                  <a:outerShdw blurRad="38100" dist="38100" dir="2700000" algn="tl">
                    <a:srgbClr val="000000">
                      <a:alpha val="43137"/>
                    </a:srgbClr>
                  </a:outerShdw>
                </a:effectLst>
              </a:rPr>
              <a:t> or the 'Iraqi Corners at all.</a:t>
            </a:r>
          </a:p>
          <a:p>
            <a:pPr eaLnBrk="1" hangingPunct="1">
              <a:lnSpc>
                <a:spcPct val="120000"/>
              </a:lnSpc>
            </a:pPr>
            <a:r>
              <a:rPr lang="en-US" sz="2000" dirty="0">
                <a:effectLst>
                  <a:outerShdw blurRad="38100" dist="38100" dir="2700000" algn="tl">
                    <a:srgbClr val="000000">
                      <a:alpha val="43137"/>
                    </a:srgbClr>
                  </a:outerShdw>
                </a:effectLst>
              </a:rPr>
              <a:t>Do not wipe the walls of the </a:t>
            </a:r>
            <a:r>
              <a:rPr lang="en-US" sz="2000" dirty="0" err="1">
                <a:effectLst>
                  <a:outerShdw blurRad="38100" dist="38100" dir="2700000" algn="tl">
                    <a:srgbClr val="000000">
                      <a:alpha val="43137"/>
                    </a:srgbClr>
                  </a:outerShdw>
                </a:effectLst>
              </a:rPr>
              <a:t>Ka’bah</a:t>
            </a:r>
            <a:r>
              <a:rPr lang="en-US" sz="2000" dirty="0">
                <a:effectLst>
                  <a:outerShdw blurRad="38100" dist="38100" dir="2700000" algn="tl">
                    <a:srgbClr val="000000">
                      <a:alpha val="43137"/>
                    </a:srgbClr>
                  </a:outerShdw>
                </a:effectLst>
              </a:rPr>
              <a:t> during </a:t>
            </a:r>
            <a:r>
              <a:rPr lang="en-US" sz="2000" dirty="0" err="1">
                <a:effectLst>
                  <a:outerShdw blurRad="38100" dist="38100" dir="2700000" algn="tl">
                    <a:srgbClr val="000000">
                      <a:alpha val="43137"/>
                    </a:srgbClr>
                  </a:outerShdw>
                </a:effectLst>
              </a:rPr>
              <a:t>Tawaf</a:t>
            </a:r>
            <a:r>
              <a:rPr lang="en-US" sz="2000" dirty="0">
                <a:effectLst>
                  <a:outerShdw blurRad="38100" dist="38100" dir="2700000" algn="tl">
                    <a:srgbClr val="000000">
                      <a:alpha val="43137"/>
                    </a:srgbClr>
                  </a:outerShdw>
                </a:effectLst>
              </a:rPr>
              <a:t>. The Messenger of Allah (</a:t>
            </a:r>
            <a:r>
              <a:rPr lang="ar-SA" sz="2000" dirty="0">
                <a:effectLst>
                  <a:outerShdw blurRad="38100" dist="38100" dir="2700000" algn="tl">
                    <a:srgbClr val="000000">
                      <a:alpha val="43137"/>
                    </a:srgbClr>
                  </a:outerShdw>
                </a:effectLst>
                <a:ea typeface="Times New Roman (Arabic)"/>
                <a:cs typeface="Times New Roman (Arabic)"/>
              </a:rPr>
              <a:t>صلى الله عليه وسلم</a:t>
            </a:r>
            <a:r>
              <a:rPr lang="en-US" sz="2000" dirty="0">
                <a:effectLst>
                  <a:outerShdw blurRad="38100" dist="38100" dir="2700000" algn="tl">
                    <a:srgbClr val="000000">
                      <a:alpha val="43137"/>
                    </a:srgbClr>
                  </a:outerShdw>
                </a:effectLst>
              </a:rPr>
              <a:t>) did not touch anything other than the Black Stone and the Yamani Corner.</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 calcmode="lin" valueType="num">
                                      <p:cBhvr additive="base">
                                        <p:cTn id="7" dur="500" fill="hold"/>
                                        <p:tgtEl>
                                          <p:spTgt spid="8089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08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80899">
                                            <p:txEl>
                                              <p:pRg st="1" end="1"/>
                                            </p:txEl>
                                          </p:spTgt>
                                        </p:tgtEl>
                                        <p:attrNameLst>
                                          <p:attrName>style.visibility</p:attrName>
                                        </p:attrNameLst>
                                      </p:cBhvr>
                                      <p:to>
                                        <p:strVal val="visible"/>
                                      </p:to>
                                    </p:set>
                                    <p:anim calcmode="lin" valueType="num">
                                      <p:cBhvr additive="base">
                                        <p:cTn id="13" dur="500" fill="hold"/>
                                        <p:tgtEl>
                                          <p:spTgt spid="8089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08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80899">
                                            <p:txEl>
                                              <p:pRg st="2" end="2"/>
                                            </p:txEl>
                                          </p:spTgt>
                                        </p:tgtEl>
                                        <p:attrNameLst>
                                          <p:attrName>style.visibility</p:attrName>
                                        </p:attrNameLst>
                                      </p:cBhvr>
                                      <p:to>
                                        <p:strVal val="visible"/>
                                      </p:to>
                                    </p:set>
                                    <p:anim calcmode="lin" valueType="num">
                                      <p:cBhvr additive="base">
                                        <p:cTn id="19" dur="500" fill="hold"/>
                                        <p:tgtEl>
                                          <p:spTgt spid="8089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08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80899">
                                            <p:txEl>
                                              <p:pRg st="3" end="3"/>
                                            </p:txEl>
                                          </p:spTgt>
                                        </p:tgtEl>
                                        <p:attrNameLst>
                                          <p:attrName>style.visibility</p:attrName>
                                        </p:attrNameLst>
                                      </p:cBhvr>
                                      <p:to>
                                        <p:strVal val="visible"/>
                                      </p:to>
                                    </p:set>
                                    <p:anim calcmode="lin" valueType="num">
                                      <p:cBhvr additive="base">
                                        <p:cTn id="25" dur="500" fill="hold"/>
                                        <p:tgtEl>
                                          <p:spTgt spid="8089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089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Slide Number Placeholder 5"/>
          <p:cNvSpPr>
            <a:spLocks noGrp="1"/>
          </p:cNvSpPr>
          <p:nvPr>
            <p:ph type="sldNum" sz="quarter" idx="12"/>
          </p:nvPr>
        </p:nvSpPr>
        <p:spPr>
          <a:noFill/>
        </p:spPr>
        <p:txBody>
          <a:bodyPr/>
          <a:lstStyle/>
          <a:p>
            <a:fld id="{5A16ED6D-04C1-423D-8261-10B349B9FBDF}" type="slidenum">
              <a:rPr lang="en-US"/>
              <a:pPr/>
              <a:t>69</a:t>
            </a:fld>
            <a:endParaRPr lang="en-US"/>
          </a:p>
        </p:txBody>
      </p:sp>
      <p:sp>
        <p:nvSpPr>
          <p:cNvPr id="240642" name="Rectangle 2"/>
          <p:cNvSpPr>
            <a:spLocks noGrp="1" noChangeArrowheads="1"/>
          </p:cNvSpPr>
          <p:nvPr>
            <p:ph type="title"/>
          </p:nvPr>
        </p:nvSpPr>
        <p:spPr>
          <a:xfrm>
            <a:off x="685800" y="228600"/>
            <a:ext cx="7772400" cy="838200"/>
          </a:xfrm>
        </p:spPr>
        <p:txBody>
          <a:bodyPr/>
          <a:lstStyle/>
          <a:p>
            <a:pPr eaLnBrk="1" hangingPunct="1">
              <a:defRPr/>
            </a:pPr>
            <a:r>
              <a:rPr lang="en-US" dirty="0" err="1"/>
              <a:t>Tawaf</a:t>
            </a:r>
            <a:r>
              <a:rPr lang="en-US" dirty="0"/>
              <a:t> </a:t>
            </a:r>
            <a:r>
              <a:rPr lang="en-US" dirty="0">
                <a:solidFill>
                  <a:schemeClr val="hlink"/>
                </a:solidFill>
              </a:rPr>
              <a:t>(5) – </a:t>
            </a:r>
            <a:r>
              <a:rPr lang="en-US" sz="3600" dirty="0" err="1">
                <a:solidFill>
                  <a:schemeClr val="hlink"/>
                </a:solidFill>
              </a:rPr>
              <a:t>Du'a</a:t>
            </a:r>
            <a:endParaRPr lang="en-US" dirty="0">
              <a:solidFill>
                <a:schemeClr val="hlink"/>
              </a:solidFill>
            </a:endParaRPr>
          </a:p>
        </p:txBody>
      </p:sp>
      <p:sp>
        <p:nvSpPr>
          <p:cNvPr id="240643" name="Rectangle 3"/>
          <p:cNvSpPr>
            <a:spLocks noGrp="1" noChangeArrowheads="1"/>
          </p:cNvSpPr>
          <p:nvPr>
            <p:ph type="body" idx="1"/>
          </p:nvPr>
        </p:nvSpPr>
        <p:spPr>
          <a:xfrm>
            <a:off x="685800" y="1295400"/>
            <a:ext cx="7772400" cy="4114800"/>
          </a:xfrm>
        </p:spPr>
        <p:txBody>
          <a:bodyPr/>
          <a:lstStyle/>
          <a:p>
            <a:pPr eaLnBrk="1" hangingPunct="1">
              <a:lnSpc>
                <a:spcPct val="120000"/>
              </a:lnSpc>
            </a:pPr>
            <a:r>
              <a:rPr lang="en-US" sz="2000" dirty="0">
                <a:effectLst>
                  <a:outerShdw blurRad="38100" dist="38100" dir="2700000" algn="tl">
                    <a:srgbClr val="000000">
                      <a:alpha val="43137"/>
                    </a:srgbClr>
                  </a:outerShdw>
                </a:effectLst>
              </a:rPr>
              <a:t>There is no particular </a:t>
            </a:r>
            <a:r>
              <a:rPr lang="en-US" sz="2000" dirty="0" err="1">
                <a:effectLst>
                  <a:outerShdw blurRad="38100" dist="38100" dir="2700000" algn="tl">
                    <a:srgbClr val="000000">
                      <a:alpha val="43137"/>
                    </a:srgbClr>
                  </a:outerShdw>
                </a:effectLst>
              </a:rPr>
              <a:t>dhikr</a:t>
            </a:r>
            <a:r>
              <a:rPr lang="en-US" sz="2000" dirty="0">
                <a:effectLst>
                  <a:outerShdw blurRad="38100" dist="38100" dir="2700000" algn="tl">
                    <a:srgbClr val="000000">
                      <a:alpha val="43137"/>
                    </a:srgbClr>
                  </a:outerShdw>
                </a:effectLst>
              </a:rPr>
              <a:t> for </a:t>
            </a:r>
            <a:r>
              <a:rPr lang="en-US" sz="2000" dirty="0" err="1">
                <a:effectLst>
                  <a:outerShdw blurRad="38100" dist="38100" dir="2700000" algn="tl">
                    <a:srgbClr val="000000">
                      <a:alpha val="43137"/>
                    </a:srgbClr>
                  </a:outerShdw>
                </a:effectLst>
              </a:rPr>
              <a:t>Tawaf</a:t>
            </a:r>
            <a:r>
              <a:rPr lang="en-US" sz="2000" dirty="0">
                <a:effectLst>
                  <a:outerShdw blurRad="38100" dist="38100" dir="2700000" algn="tl">
                    <a:srgbClr val="000000">
                      <a:alpha val="43137"/>
                    </a:srgbClr>
                  </a:outerShdw>
                </a:effectLst>
              </a:rPr>
              <a:t>, so you may read Quran or say any </a:t>
            </a:r>
            <a:r>
              <a:rPr lang="en-US" sz="2000" dirty="0" err="1">
                <a:effectLst>
                  <a:outerShdw blurRad="38100" dist="38100" dir="2700000" algn="tl">
                    <a:srgbClr val="000000">
                      <a:alpha val="43137"/>
                    </a:srgbClr>
                  </a:outerShdw>
                </a:effectLst>
              </a:rPr>
              <a:t>dhikr</a:t>
            </a:r>
            <a:r>
              <a:rPr lang="en-US" sz="2000" dirty="0">
                <a:effectLst>
                  <a:outerShdw blurRad="38100" dist="38100" dir="2700000" algn="tl">
                    <a:srgbClr val="000000">
                      <a:alpha val="43137"/>
                    </a:srgbClr>
                  </a:outerShdw>
                </a:effectLst>
              </a:rPr>
              <a:t> you like.</a:t>
            </a:r>
          </a:p>
          <a:p>
            <a:pPr eaLnBrk="1" hangingPunct="1">
              <a:lnSpc>
                <a:spcPct val="120000"/>
              </a:lnSpc>
            </a:pPr>
            <a:r>
              <a:rPr lang="en-US" sz="2000" dirty="0">
                <a:effectLst>
                  <a:outerShdw blurRad="38100" dist="38100" dir="2700000" algn="tl">
                    <a:srgbClr val="000000">
                      <a:alpha val="43137"/>
                    </a:srgbClr>
                  </a:outerShdw>
                </a:effectLst>
              </a:rPr>
              <a:t>Do not follow those </a:t>
            </a:r>
            <a:r>
              <a:rPr lang="en-US" sz="2000" dirty="0" err="1">
                <a:effectLst>
                  <a:outerShdw blurRad="38100" dist="38100" dir="2700000" algn="tl">
                    <a:srgbClr val="000000">
                      <a:alpha val="43137"/>
                    </a:srgbClr>
                  </a:outerShdw>
                </a:effectLst>
              </a:rPr>
              <a:t>Du’a</a:t>
            </a:r>
            <a:r>
              <a:rPr lang="en-US" sz="2000" dirty="0">
                <a:effectLst>
                  <a:outerShdw blurRad="38100" dist="38100" dir="2700000" algn="tl">
                    <a:srgbClr val="000000">
                      <a:alpha val="43137"/>
                    </a:srgbClr>
                  </a:outerShdw>
                </a:effectLst>
              </a:rPr>
              <a:t> books that make up a specific </a:t>
            </a:r>
            <a:r>
              <a:rPr lang="en-US" sz="2000" dirty="0" err="1">
                <a:effectLst>
                  <a:outerShdw blurRad="38100" dist="38100" dir="2700000" algn="tl">
                    <a:srgbClr val="000000">
                      <a:alpha val="43137"/>
                    </a:srgbClr>
                  </a:outerShdw>
                </a:effectLst>
              </a:rPr>
              <a:t>Du’a</a:t>
            </a:r>
            <a:r>
              <a:rPr lang="en-US" sz="2000" dirty="0">
                <a:effectLst>
                  <a:outerShdw blurRad="38100" dist="38100" dir="2700000" algn="tl">
                    <a:srgbClr val="000000">
                      <a:alpha val="43137"/>
                    </a:srgbClr>
                  </a:outerShdw>
                </a:effectLst>
              </a:rPr>
              <a:t> for each circuit around the </a:t>
            </a:r>
            <a:r>
              <a:rPr lang="en-US" sz="2000" dirty="0" err="1">
                <a:effectLst>
                  <a:outerShdw blurRad="38100" dist="38100" dir="2700000" algn="tl">
                    <a:srgbClr val="000000">
                      <a:alpha val="43137"/>
                    </a:srgbClr>
                  </a:outerShdw>
                </a:effectLst>
              </a:rPr>
              <a:t>Ka’bah</a:t>
            </a:r>
            <a:r>
              <a:rPr lang="en-US" sz="2000" dirty="0">
                <a:effectLst>
                  <a:outerShdw blurRad="38100" dist="38100" dir="2700000" algn="tl">
                    <a:srgbClr val="000000">
                      <a:alpha val="43137"/>
                    </a:srgbClr>
                  </a:outerShdw>
                </a:effectLst>
              </a:rPr>
              <a:t>. Read Quran and make </a:t>
            </a:r>
            <a:r>
              <a:rPr lang="en-US" sz="2000" dirty="0" err="1">
                <a:effectLst>
                  <a:outerShdw blurRad="38100" dist="38100" dir="2700000" algn="tl">
                    <a:srgbClr val="000000">
                      <a:alpha val="43137"/>
                    </a:srgbClr>
                  </a:outerShdw>
                </a:effectLst>
              </a:rPr>
              <a:t>Du’a</a:t>
            </a:r>
            <a:r>
              <a:rPr lang="en-US" sz="2000" dirty="0">
                <a:effectLst>
                  <a:outerShdw blurRad="38100" dist="38100" dir="2700000" algn="tl">
                    <a:srgbClr val="000000">
                      <a:alpha val="43137"/>
                    </a:srgbClr>
                  </a:outerShdw>
                </a:effectLst>
              </a:rPr>
              <a:t> from your heart and glorify Allah.</a:t>
            </a:r>
          </a:p>
          <a:p>
            <a:pPr eaLnBrk="1" hangingPunct="1">
              <a:lnSpc>
                <a:spcPct val="120000"/>
              </a:lnSpc>
            </a:pPr>
            <a:r>
              <a:rPr lang="en-US" sz="2000" dirty="0">
                <a:effectLst>
                  <a:outerShdw blurRad="38100" dist="38100" dir="2700000" algn="tl">
                    <a:srgbClr val="000000">
                      <a:alpha val="43137"/>
                    </a:srgbClr>
                  </a:outerShdw>
                </a:effectLst>
              </a:rPr>
              <a:t>Make </a:t>
            </a:r>
            <a:r>
              <a:rPr lang="en-US" sz="2000" dirty="0" err="1">
                <a:effectLst>
                  <a:outerShdw blurRad="38100" dist="38100" dir="2700000" algn="tl">
                    <a:srgbClr val="000000">
                      <a:alpha val="43137"/>
                    </a:srgbClr>
                  </a:outerShdw>
                </a:effectLst>
              </a:rPr>
              <a:t>Du’a</a:t>
            </a:r>
            <a:r>
              <a:rPr lang="en-US" sz="2000" dirty="0">
                <a:effectLst>
                  <a:outerShdw blurRad="38100" dist="38100" dir="2700000" algn="tl">
                    <a:srgbClr val="000000">
                      <a:alpha val="43137"/>
                    </a:srgbClr>
                  </a:outerShdw>
                </a:effectLst>
              </a:rPr>
              <a:t> by yourself, do not do it in a shouting group.</a:t>
            </a:r>
          </a:p>
          <a:p>
            <a:pPr eaLnBrk="1" hangingPunct="1">
              <a:lnSpc>
                <a:spcPct val="120000"/>
              </a:lnSpc>
            </a:pPr>
            <a:r>
              <a:rPr lang="en-US" sz="2000" dirty="0">
                <a:effectLst>
                  <a:outerShdw blurRad="38100" dist="38100" dir="2700000" algn="tl">
                    <a:srgbClr val="000000">
                      <a:alpha val="43137"/>
                    </a:srgbClr>
                  </a:outerShdw>
                </a:effectLst>
              </a:rPr>
              <a:t>You can say the Prophet’s </a:t>
            </a:r>
            <a:r>
              <a:rPr lang="en-US" sz="2000" dirty="0" err="1">
                <a:effectLst>
                  <a:outerShdw blurRad="38100" dist="38100" dir="2700000" algn="tl">
                    <a:srgbClr val="000000">
                      <a:alpha val="43137"/>
                    </a:srgbClr>
                  </a:outerShdw>
                </a:effectLst>
              </a:rPr>
              <a:t>Du’a</a:t>
            </a:r>
            <a:r>
              <a:rPr lang="en-US" sz="2000" dirty="0">
                <a:effectLst>
                  <a:outerShdw blurRad="38100" dist="38100" dir="2700000" algn="tl">
                    <a:srgbClr val="000000">
                      <a:alpha val="43137"/>
                    </a:srgbClr>
                  </a:outerShdw>
                </a:effectLst>
              </a:rPr>
              <a:t> between the Yamani and the Black Stone corners:</a:t>
            </a:r>
          </a:p>
          <a:p>
            <a:pPr eaLnBrk="1" hangingPunct="1">
              <a:lnSpc>
                <a:spcPct val="120000"/>
              </a:lnSpc>
            </a:pPr>
            <a:endParaRPr lang="en-US" sz="2000" dirty="0">
              <a:effectLst>
                <a:outerShdw blurRad="38100" dist="38100" dir="2700000" algn="tl">
                  <a:srgbClr val="000000">
                    <a:alpha val="43137"/>
                  </a:srgbClr>
                </a:outerShdw>
              </a:effectLst>
            </a:endParaRPr>
          </a:p>
        </p:txBody>
      </p:sp>
      <p:graphicFrame>
        <p:nvGraphicFramePr>
          <p:cNvPr id="5" name="Group 37"/>
          <p:cNvGraphicFramePr>
            <a:graphicFrameLocks noGrp="1"/>
          </p:cNvGraphicFramePr>
          <p:nvPr/>
        </p:nvGraphicFramePr>
        <p:xfrm>
          <a:off x="800100" y="4648201"/>
          <a:ext cx="7962900" cy="1659715"/>
        </p:xfrm>
        <a:graphic>
          <a:graphicData uri="http://schemas.openxmlformats.org/drawingml/2006/table">
            <a:tbl>
              <a:tblPr/>
              <a:tblGrid>
                <a:gridCol w="40767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519604">
                <a:tc gridSpan="2">
                  <a:txBody>
                    <a:bodyPr/>
                    <a:lstStyle/>
                    <a:p>
                      <a:pPr marL="0" marR="0" lvl="0" indent="0" algn="ctr" defTabSz="914400" rtl="1" eaLnBrk="1" fontAlgn="base" latinLnBrk="0" hangingPunct="1">
                        <a:lnSpc>
                          <a:spcPct val="100000"/>
                        </a:lnSpc>
                        <a:spcBef>
                          <a:spcPct val="20000"/>
                        </a:spcBef>
                        <a:spcAft>
                          <a:spcPct val="0"/>
                        </a:spcAft>
                        <a:buClr>
                          <a:schemeClr val="accent2"/>
                        </a:buClr>
                        <a:buSzPct val="80000"/>
                        <a:buFont typeface="Wingdings" pitchFamily="2" charset="2"/>
                        <a:buNone/>
                        <a:tabLst/>
                        <a:defRPr/>
                      </a:pPr>
                      <a:r>
                        <a:rPr kumimoji="0" lang="ar-SA" sz="3200" b="0" i="0" u="none" strike="noStrike" cap="none" normalizeH="0" baseline="0" dirty="0">
                          <a:ln>
                            <a:noFill/>
                          </a:ln>
                          <a:solidFill>
                            <a:schemeClr val="folHlink"/>
                          </a:solidFill>
                          <a:effectLst/>
                          <a:latin typeface="Verdana" pitchFamily="34" charset="0"/>
                          <a:cs typeface="Traditional Arabic" pitchFamily="2" charset="-78"/>
                        </a:rPr>
                        <a:t>ربنا آتنا في الدنيا حسنة وفي الآخرة حسنة وقنا عذاب النار</a:t>
                      </a:r>
                      <a:endParaRPr kumimoji="0" lang="en-US" sz="3200" b="0" i="0" u="none" strike="noStrike" cap="none" normalizeH="0" baseline="0" dirty="0">
                        <a:ln>
                          <a:noFill/>
                        </a:ln>
                        <a:solidFill>
                          <a:schemeClr val="folHlink"/>
                        </a:solidFill>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endParaRPr kumimoji="0" lang="en-US" sz="2800" b="0" i="0" u="none" strike="noStrike" cap="none" normalizeH="0" baseline="0" dirty="0">
                        <a:ln>
                          <a:noFill/>
                        </a:ln>
                        <a:solidFill>
                          <a:schemeClr val="folHlink"/>
                        </a:solidFill>
                        <a:effectLst/>
                        <a:latin typeface="Verdana" pitchFamily="34" charset="0"/>
                        <a:cs typeface="Traditional Arabic" pitchFamily="2" charset="-78"/>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80595">
                <a:tc>
                  <a:txBody>
                    <a:bodyPr/>
                    <a:lstStyle/>
                    <a:p>
                      <a:pPr marL="0" marR="0" lvl="0" indent="0" algn="just"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defRPr/>
                      </a:pPr>
                      <a:r>
                        <a:rPr kumimoji="0" lang="en-US" sz="1800" b="0" i="0" u="none" strike="noStrike" cap="none" normalizeH="0" baseline="0" dirty="0" err="1">
                          <a:ln>
                            <a:noFill/>
                          </a:ln>
                          <a:solidFill>
                            <a:schemeClr val="tx1"/>
                          </a:solidFill>
                          <a:effectLst/>
                          <a:latin typeface="Comic Sans MS" pitchFamily="66" charset="0"/>
                        </a:rPr>
                        <a:t>Rabbanaa</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aatinaa</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fi</a:t>
                      </a:r>
                      <a:r>
                        <a:rPr kumimoji="0" lang="en-US" sz="1800" b="0" i="0" u="none" strike="noStrike" cap="none" normalizeH="0" baseline="0" dirty="0">
                          <a:ln>
                            <a:noFill/>
                          </a:ln>
                          <a:solidFill>
                            <a:schemeClr val="tx1"/>
                          </a:solidFill>
                          <a:effectLst/>
                          <a:latin typeface="Comic Sans MS" pitchFamily="66" charset="0"/>
                        </a:rPr>
                        <a:t>-d </a:t>
                      </a:r>
                      <a:r>
                        <a:rPr kumimoji="0" lang="en-US" sz="1800" b="0" i="0" u="none" strike="noStrike" cap="none" normalizeH="0" baseline="0" dirty="0" err="1">
                          <a:ln>
                            <a:noFill/>
                          </a:ln>
                          <a:solidFill>
                            <a:schemeClr val="tx1"/>
                          </a:solidFill>
                          <a:effectLst/>
                          <a:latin typeface="Comic Sans MS" pitchFamily="66" charset="0"/>
                        </a:rPr>
                        <a:t>dunyaa</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hasanatan</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wa</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fi</a:t>
                      </a:r>
                      <a:r>
                        <a:rPr kumimoji="0" lang="en-US" sz="1800" b="0" i="0" u="none" strike="noStrike" cap="none" normalizeH="0" baseline="0" dirty="0">
                          <a:ln>
                            <a:noFill/>
                          </a:ln>
                          <a:solidFill>
                            <a:schemeClr val="tx1"/>
                          </a:solidFill>
                          <a:effectLst/>
                          <a:latin typeface="Comic Sans MS" pitchFamily="66" charset="0"/>
                        </a:rPr>
                        <a:t>-l </a:t>
                      </a:r>
                      <a:r>
                        <a:rPr kumimoji="0" lang="en-US" sz="1800" b="0" i="0" u="none" strike="noStrike" cap="none" normalizeH="0" baseline="0" dirty="0" err="1">
                          <a:ln>
                            <a:noFill/>
                          </a:ln>
                          <a:solidFill>
                            <a:schemeClr val="tx1"/>
                          </a:solidFill>
                          <a:effectLst/>
                          <a:latin typeface="Comic Sans MS" pitchFamily="66" charset="0"/>
                        </a:rPr>
                        <a:t>aakhirati</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hasanatan</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wa</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qinaa</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adhaaba</a:t>
                      </a:r>
                      <a:r>
                        <a:rPr kumimoji="0" lang="en-US" sz="1800" b="0" i="0" u="none" strike="noStrike" cap="none" normalizeH="0" baseline="0" dirty="0">
                          <a:ln>
                            <a:noFill/>
                          </a:ln>
                          <a:solidFill>
                            <a:schemeClr val="tx1"/>
                          </a:solidFill>
                          <a:effectLst/>
                          <a:latin typeface="Comic Sans MS" pitchFamily="66" charset="0"/>
                        </a:rPr>
                        <a:t>-n </a:t>
                      </a:r>
                      <a:r>
                        <a:rPr kumimoji="0" lang="en-US" sz="1800" b="0" i="0" u="none" strike="noStrike" cap="none" normalizeH="0" baseline="0" dirty="0" err="1">
                          <a:ln>
                            <a:noFill/>
                          </a:ln>
                          <a:solidFill>
                            <a:schemeClr val="tx1"/>
                          </a:solidFill>
                          <a:effectLst/>
                          <a:latin typeface="Comic Sans MS" pitchFamily="66" charset="0"/>
                        </a:rPr>
                        <a:t>naar</a:t>
                      </a:r>
                      <a:r>
                        <a:rPr kumimoji="0" lang="en-US" sz="1800" b="0" i="0" u="none" strike="noStrike" cap="none" normalizeH="0" baseline="0" dirty="0">
                          <a:ln>
                            <a:noFill/>
                          </a:ln>
                          <a:solidFill>
                            <a:schemeClr val="tx1"/>
                          </a:solidFill>
                          <a:effectLst/>
                          <a:latin typeface="Comic Sans MS" pitchFamily="66"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defRPr/>
                      </a:pPr>
                      <a:r>
                        <a:rPr kumimoji="0" lang="en-US" sz="2000" b="0" i="0" u="none" strike="noStrike" cap="none" normalizeH="0" baseline="0" dirty="0">
                          <a:ln>
                            <a:noFill/>
                          </a:ln>
                          <a:solidFill>
                            <a:schemeClr val="folHlink"/>
                          </a:solidFill>
                          <a:effectLst/>
                          <a:latin typeface="Arial Narrow" pitchFamily="34" charset="0"/>
                          <a:cs typeface="Times New Roman" pitchFamily="18" charset="0"/>
                        </a:rPr>
                        <a:t>O Allah give us good in this life, and good in the Hereafter, and save us from the Punishment of the Fire.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 name="Picture 36">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1066800" y="4800600"/>
            <a:ext cx="304800" cy="304800"/>
          </a:xfrm>
          <a:prstGeom prst="rect">
            <a:avLst/>
          </a:prstGeom>
          <a:noFill/>
          <a:ln w="9525">
            <a:noFill/>
            <a:miter lim="800000"/>
            <a:headEnd/>
            <a:tailEnd/>
          </a:ln>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anim calcmode="lin" valueType="num">
                                      <p:cBhvr additive="base">
                                        <p:cTn id="7" dur="500" fill="hold"/>
                                        <p:tgtEl>
                                          <p:spTgt spid="2406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6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40643">
                                            <p:txEl>
                                              <p:pRg st="1" end="1"/>
                                            </p:txEl>
                                          </p:spTgt>
                                        </p:tgtEl>
                                        <p:attrNameLst>
                                          <p:attrName>style.visibility</p:attrName>
                                        </p:attrNameLst>
                                      </p:cBhvr>
                                      <p:to>
                                        <p:strVal val="visible"/>
                                      </p:to>
                                    </p:set>
                                    <p:anim calcmode="lin" valueType="num">
                                      <p:cBhvr additive="base">
                                        <p:cTn id="13" dur="500" fill="hold"/>
                                        <p:tgtEl>
                                          <p:spTgt spid="24064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406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40643">
                                            <p:txEl>
                                              <p:pRg st="2" end="2"/>
                                            </p:txEl>
                                          </p:spTgt>
                                        </p:tgtEl>
                                        <p:attrNameLst>
                                          <p:attrName>style.visibility</p:attrName>
                                        </p:attrNameLst>
                                      </p:cBhvr>
                                      <p:to>
                                        <p:strVal val="visible"/>
                                      </p:to>
                                    </p:set>
                                    <p:anim calcmode="lin" valueType="num">
                                      <p:cBhvr additive="base">
                                        <p:cTn id="19" dur="500" fill="hold"/>
                                        <p:tgtEl>
                                          <p:spTgt spid="24064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406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240643">
                                            <p:txEl>
                                              <p:pRg st="3" end="3"/>
                                            </p:txEl>
                                          </p:spTgt>
                                        </p:tgtEl>
                                        <p:attrNameLst>
                                          <p:attrName>style.visibility</p:attrName>
                                        </p:attrNameLst>
                                      </p:cBhvr>
                                      <p:to>
                                        <p:strVal val="visible"/>
                                      </p:to>
                                    </p:set>
                                    <p:anim calcmode="lin" valueType="num">
                                      <p:cBhvr additive="base">
                                        <p:cTn id="25" dur="500" fill="hold"/>
                                        <p:tgtEl>
                                          <p:spTgt spid="24064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406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p>
            <a:fld id="{2861BE67-6FCC-4E25-BB07-2F8913A812CE}" type="slidenum">
              <a:rPr lang="en-US"/>
              <a:pPr/>
              <a:t>7</a:t>
            </a:fld>
            <a:endParaRPr lang="en-US"/>
          </a:p>
        </p:txBody>
      </p:sp>
      <p:sp>
        <p:nvSpPr>
          <p:cNvPr id="28674" name="Rectangle 2"/>
          <p:cNvSpPr>
            <a:spLocks noGrp="1" noChangeArrowheads="1"/>
          </p:cNvSpPr>
          <p:nvPr>
            <p:ph type="title"/>
          </p:nvPr>
        </p:nvSpPr>
        <p:spPr>
          <a:xfrm>
            <a:off x="685800" y="436563"/>
            <a:ext cx="7772400" cy="838200"/>
          </a:xfrm>
        </p:spPr>
        <p:txBody>
          <a:bodyPr/>
          <a:lstStyle/>
          <a:p>
            <a:pPr eaLnBrk="1" hangingPunct="1">
              <a:defRPr/>
            </a:pPr>
            <a:r>
              <a:rPr lang="en-US"/>
              <a:t>Preparation for Hajj (1)</a:t>
            </a:r>
          </a:p>
        </p:txBody>
      </p:sp>
      <p:sp>
        <p:nvSpPr>
          <p:cNvPr id="28675" name="Rectangle 3"/>
          <p:cNvSpPr>
            <a:spLocks noGrp="1" noChangeArrowheads="1"/>
          </p:cNvSpPr>
          <p:nvPr>
            <p:ph type="body" idx="1"/>
          </p:nvPr>
        </p:nvSpPr>
        <p:spPr>
          <a:xfrm>
            <a:off x="381000" y="1801813"/>
            <a:ext cx="8382000" cy="4114800"/>
          </a:xfrm>
        </p:spPr>
        <p:txBody>
          <a:bodyPr/>
          <a:lstStyle/>
          <a:p>
            <a:pPr marL="533400" indent="-533400" eaLnBrk="1" hangingPunct="1"/>
            <a:r>
              <a:rPr lang="en-US" sz="1800" dirty="0">
                <a:effectLst>
                  <a:outerShdw blurRad="38100" dist="38100" dir="2700000" algn="tl">
                    <a:srgbClr val="000000">
                      <a:alpha val="43137"/>
                    </a:srgbClr>
                  </a:outerShdw>
                </a:effectLst>
              </a:rPr>
              <a:t>Sincerity	</a:t>
            </a:r>
          </a:p>
          <a:p>
            <a:pPr marL="533400" indent="-533400" eaLnBrk="1" hangingPunct="1"/>
            <a:r>
              <a:rPr lang="en-US" sz="1800" dirty="0">
                <a:effectLst>
                  <a:outerShdw blurRad="38100" dist="38100" dir="2700000" algn="tl">
                    <a:srgbClr val="000000">
                      <a:alpha val="43137"/>
                    </a:srgbClr>
                  </a:outerShdw>
                </a:effectLst>
              </a:rPr>
              <a:t>Repentance from all past sins</a:t>
            </a:r>
          </a:p>
          <a:p>
            <a:pPr marL="533400" indent="-533400" eaLnBrk="1" hangingPunct="1"/>
            <a:r>
              <a:rPr lang="en-US" sz="1800" dirty="0">
                <a:effectLst>
                  <a:outerShdw blurRad="38100" dist="38100" dir="2700000" algn="tl">
                    <a:srgbClr val="000000">
                      <a:alpha val="43137"/>
                    </a:srgbClr>
                  </a:outerShdw>
                </a:effectLst>
              </a:rPr>
              <a:t>Resolve outstanding differences and seek forgiveness from others</a:t>
            </a:r>
          </a:p>
          <a:p>
            <a:pPr marL="533400" indent="-533400" eaLnBrk="1" hangingPunct="1"/>
            <a:r>
              <a:rPr lang="en-US" sz="1800" dirty="0">
                <a:effectLst>
                  <a:outerShdw blurRad="38100" dist="38100" dir="2700000" algn="tl">
                    <a:srgbClr val="000000">
                      <a:alpha val="43137"/>
                    </a:srgbClr>
                  </a:outerShdw>
                </a:effectLst>
              </a:rPr>
              <a:t>Pay/record all debts</a:t>
            </a:r>
          </a:p>
          <a:p>
            <a:pPr marL="533400" indent="-533400" eaLnBrk="1" hangingPunct="1"/>
            <a:r>
              <a:rPr lang="en-US" sz="1800" dirty="0">
                <a:effectLst>
                  <a:outerShdw blurRad="38100" dist="38100" dir="2700000" algn="tl">
                    <a:srgbClr val="000000">
                      <a:alpha val="43137"/>
                    </a:srgbClr>
                  </a:outerShdw>
                </a:effectLst>
              </a:rPr>
              <a:t>Write/update your will</a:t>
            </a:r>
            <a:endParaRPr lang="en-US" sz="1800" dirty="0">
              <a:effectLst>
                <a:outerShdw blurRad="38100" dist="38100" dir="2700000" algn="tl">
                  <a:srgbClr val="000000">
                    <a:alpha val="43137"/>
                  </a:srgbClr>
                </a:outerShdw>
              </a:effectLst>
              <a:ea typeface="Times New Roman (Arabic)"/>
              <a:cs typeface="Times New Roman (Arabic)"/>
            </a:endParaRPr>
          </a:p>
          <a:p>
            <a:pPr marL="533400" indent="-533400" eaLnBrk="1" hangingPunct="1"/>
            <a:r>
              <a:rPr lang="en-US" sz="1800" dirty="0">
                <a:effectLst>
                  <a:outerShdw blurRad="38100" dist="38100" dir="2700000" algn="tl">
                    <a:srgbClr val="000000">
                      <a:alpha val="43137"/>
                    </a:srgbClr>
                  </a:outerShdw>
                </a:effectLst>
              </a:rPr>
              <a:t>Make sure the wealth to be used for Hajj is from </a:t>
            </a:r>
            <a:r>
              <a:rPr lang="en-US" sz="1800" dirty="0" err="1">
                <a:effectLst>
                  <a:outerShdw blurRad="38100" dist="38100" dir="2700000" algn="tl">
                    <a:srgbClr val="000000">
                      <a:alpha val="43137"/>
                    </a:srgbClr>
                  </a:outerShdw>
                </a:effectLst>
              </a:rPr>
              <a:t>Halal</a:t>
            </a:r>
            <a:r>
              <a:rPr lang="en-US" sz="1800" dirty="0">
                <a:effectLst>
                  <a:outerShdw blurRad="38100" dist="38100" dir="2700000" algn="tl">
                    <a:srgbClr val="000000">
                      <a:alpha val="43137"/>
                    </a:srgbClr>
                  </a:outerShdw>
                </a:effectLst>
              </a:rPr>
              <a:t> sources</a:t>
            </a:r>
          </a:p>
          <a:p>
            <a:pPr marL="533400" indent="-533400" eaLnBrk="1" hangingPunct="1"/>
            <a:r>
              <a:rPr lang="en-US" sz="1800" dirty="0">
                <a:effectLst>
                  <a:outerShdw blurRad="38100" dist="38100" dir="2700000" algn="tl">
                    <a:srgbClr val="000000">
                      <a:alpha val="43137"/>
                    </a:srgbClr>
                  </a:outerShdw>
                </a:effectLst>
              </a:rPr>
              <a:t>Choose the company of the righteous</a:t>
            </a:r>
          </a:p>
          <a:p>
            <a:pPr marL="533400" indent="-533400" eaLnBrk="1" hangingPunct="1"/>
            <a:r>
              <a:rPr lang="en-US" sz="1800" dirty="0">
                <a:effectLst>
                  <a:outerShdw blurRad="38100" dist="38100" dir="2700000" algn="tl">
                    <a:srgbClr val="000000">
                      <a:alpha val="43137"/>
                    </a:srgbClr>
                  </a:outerShdw>
                </a:effectLst>
              </a:rPr>
              <a:t>Learn as much as possible about Hajj and </a:t>
            </a:r>
            <a:r>
              <a:rPr lang="en-US" sz="1800" dirty="0" err="1">
                <a:effectLst>
                  <a:outerShdw blurRad="38100" dist="38100" dir="2700000" algn="tl">
                    <a:srgbClr val="000000">
                      <a:alpha val="43137"/>
                    </a:srgbClr>
                  </a:outerShdw>
                </a:effectLst>
              </a:rPr>
              <a:t>Umra</a:t>
            </a:r>
            <a:endParaRPr lang="en-US" sz="1800" dirty="0">
              <a:effectLst>
                <a:outerShdw blurRad="38100" dist="38100" dir="2700000" algn="tl">
                  <a:srgbClr val="000000">
                    <a:alpha val="43137"/>
                  </a:srgbClr>
                </a:outerShdw>
              </a:effectLst>
            </a:endParaRPr>
          </a:p>
          <a:p>
            <a:pPr marL="914400" lvl="1" indent="-457200" eaLnBrk="1" hangingPunct="1"/>
            <a:r>
              <a:rPr lang="en-US" sz="1600" dirty="0" err="1">
                <a:effectLst>
                  <a:outerShdw blurRad="38100" dist="38100" dir="2700000" algn="tl">
                    <a:srgbClr val="000000">
                      <a:alpha val="43137"/>
                    </a:srgbClr>
                  </a:outerShdw>
                </a:effectLst>
              </a:rPr>
              <a:t>Fiqh</a:t>
            </a:r>
            <a:r>
              <a:rPr lang="en-US" sz="1600" dirty="0">
                <a:effectLst>
                  <a:outerShdw blurRad="38100" dist="38100" dir="2700000" algn="tl">
                    <a:srgbClr val="000000">
                      <a:alpha val="43137"/>
                    </a:srgbClr>
                  </a:outerShdw>
                </a:effectLst>
              </a:rPr>
              <a:t> and “how to”</a:t>
            </a:r>
          </a:p>
          <a:p>
            <a:pPr marL="914400" lvl="1" indent="-457200" eaLnBrk="1" hangingPunct="1"/>
            <a:r>
              <a:rPr lang="en-US" sz="1600" dirty="0">
                <a:effectLst>
                  <a:outerShdw blurRad="38100" dist="38100" dir="2700000" algn="tl">
                    <a:srgbClr val="000000">
                      <a:alpha val="43137"/>
                    </a:srgbClr>
                  </a:outerShdw>
                </a:effectLst>
              </a:rPr>
              <a:t>Meanings</a:t>
            </a:r>
            <a:r>
              <a:rPr lang="en-US" sz="1600" dirty="0">
                <a:effectLst>
                  <a:outerShdw blurRad="38100" dist="38100" dir="2700000" algn="tl">
                    <a:srgbClr val="000000">
                      <a:alpha val="43137"/>
                    </a:srgbClr>
                  </a:outerShdw>
                </a:effectLst>
                <a:ea typeface="Times New Roman (Arabic)"/>
                <a:cs typeface="Times New Roman (Arabic)"/>
              </a:rPr>
              <a:t>,</a:t>
            </a:r>
            <a:r>
              <a:rPr lang="en-US" sz="1600" dirty="0">
                <a:effectLst>
                  <a:outerShdw blurRad="38100" dist="38100" dir="2700000" algn="tl">
                    <a:srgbClr val="000000">
                      <a:alpha val="43137"/>
                    </a:srgbClr>
                  </a:outerShdw>
                </a:effectLst>
              </a:rPr>
              <a:t> spiritual and historical aspects</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additive="base">
                                        <p:cTn id="13" dur="500" fill="hold"/>
                                        <p:tgtEl>
                                          <p:spTgt spid="2867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86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8675">
                                            <p:txEl>
                                              <p:pRg st="2" end="2"/>
                                            </p:txEl>
                                          </p:spTgt>
                                        </p:tgtEl>
                                        <p:attrNameLst>
                                          <p:attrName>style.visibility</p:attrName>
                                        </p:attrNameLst>
                                      </p:cBhvr>
                                      <p:to>
                                        <p:strVal val="visible"/>
                                      </p:to>
                                    </p:set>
                                    <p:anim calcmode="lin" valueType="num">
                                      <p:cBhvr additive="base">
                                        <p:cTn id="19" dur="500" fill="hold"/>
                                        <p:tgtEl>
                                          <p:spTgt spid="2867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86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28675">
                                            <p:txEl>
                                              <p:pRg st="3" end="3"/>
                                            </p:txEl>
                                          </p:spTgt>
                                        </p:tgtEl>
                                        <p:attrNameLst>
                                          <p:attrName>style.visibility</p:attrName>
                                        </p:attrNameLst>
                                      </p:cBhvr>
                                      <p:to>
                                        <p:strVal val="visible"/>
                                      </p:to>
                                    </p:set>
                                    <p:anim calcmode="lin" valueType="num">
                                      <p:cBhvr additive="base">
                                        <p:cTn id="25" dur="500" fill="hold"/>
                                        <p:tgtEl>
                                          <p:spTgt spid="2867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86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28675">
                                            <p:txEl>
                                              <p:pRg st="4" end="4"/>
                                            </p:txEl>
                                          </p:spTgt>
                                        </p:tgtEl>
                                        <p:attrNameLst>
                                          <p:attrName>style.visibility</p:attrName>
                                        </p:attrNameLst>
                                      </p:cBhvr>
                                      <p:to>
                                        <p:strVal val="visible"/>
                                      </p:to>
                                    </p:set>
                                    <p:anim calcmode="lin" valueType="num">
                                      <p:cBhvr additive="base">
                                        <p:cTn id="31" dur="500" fill="hold"/>
                                        <p:tgtEl>
                                          <p:spTgt spid="2867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86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28675">
                                            <p:txEl>
                                              <p:pRg st="5" end="5"/>
                                            </p:txEl>
                                          </p:spTgt>
                                        </p:tgtEl>
                                        <p:attrNameLst>
                                          <p:attrName>style.visibility</p:attrName>
                                        </p:attrNameLst>
                                      </p:cBhvr>
                                      <p:to>
                                        <p:strVal val="visible"/>
                                      </p:to>
                                    </p:set>
                                    <p:anim calcmode="lin" valueType="num">
                                      <p:cBhvr additive="base">
                                        <p:cTn id="37" dur="500" fill="hold"/>
                                        <p:tgtEl>
                                          <p:spTgt spid="2867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86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28675">
                                            <p:txEl>
                                              <p:pRg st="6" end="6"/>
                                            </p:txEl>
                                          </p:spTgt>
                                        </p:tgtEl>
                                        <p:attrNameLst>
                                          <p:attrName>style.visibility</p:attrName>
                                        </p:attrNameLst>
                                      </p:cBhvr>
                                      <p:to>
                                        <p:strVal val="visible"/>
                                      </p:to>
                                    </p:set>
                                    <p:anim calcmode="lin" valueType="num">
                                      <p:cBhvr additive="base">
                                        <p:cTn id="43" dur="500" fill="hold"/>
                                        <p:tgtEl>
                                          <p:spTgt spid="28675">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86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28675">
                                            <p:txEl>
                                              <p:pRg st="7" end="7"/>
                                            </p:txEl>
                                          </p:spTgt>
                                        </p:tgtEl>
                                        <p:attrNameLst>
                                          <p:attrName>style.visibility</p:attrName>
                                        </p:attrNameLst>
                                      </p:cBhvr>
                                      <p:to>
                                        <p:strVal val="visible"/>
                                      </p:to>
                                    </p:set>
                                    <p:anim calcmode="lin" valueType="num">
                                      <p:cBhvr additive="base">
                                        <p:cTn id="49" dur="500" fill="hold"/>
                                        <p:tgtEl>
                                          <p:spTgt spid="28675">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8675">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6" fill="hold" grpId="0" nodeType="withEffect">
                                  <p:stCondLst>
                                    <p:cond delay="0"/>
                                  </p:stCondLst>
                                  <p:childTnLst>
                                    <p:set>
                                      <p:cBhvr>
                                        <p:cTn id="52" dur="1" fill="hold">
                                          <p:stCondLst>
                                            <p:cond delay="0"/>
                                          </p:stCondLst>
                                        </p:cTn>
                                        <p:tgtEl>
                                          <p:spTgt spid="28675">
                                            <p:txEl>
                                              <p:pRg st="8" end="8"/>
                                            </p:txEl>
                                          </p:spTgt>
                                        </p:tgtEl>
                                        <p:attrNameLst>
                                          <p:attrName>style.visibility</p:attrName>
                                        </p:attrNameLst>
                                      </p:cBhvr>
                                      <p:to>
                                        <p:strVal val="visible"/>
                                      </p:to>
                                    </p:set>
                                    <p:anim calcmode="lin" valueType="num">
                                      <p:cBhvr additive="base">
                                        <p:cTn id="53" dur="500" fill="hold"/>
                                        <p:tgtEl>
                                          <p:spTgt spid="28675">
                                            <p:txEl>
                                              <p:pRg st="8" end="8"/>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8675">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6" fill="hold" grpId="0" nodeType="withEffect">
                                  <p:stCondLst>
                                    <p:cond delay="0"/>
                                  </p:stCondLst>
                                  <p:childTnLst>
                                    <p:set>
                                      <p:cBhvr>
                                        <p:cTn id="56" dur="1" fill="hold">
                                          <p:stCondLst>
                                            <p:cond delay="0"/>
                                          </p:stCondLst>
                                        </p:cTn>
                                        <p:tgtEl>
                                          <p:spTgt spid="28675">
                                            <p:txEl>
                                              <p:pRg st="9" end="9"/>
                                            </p:txEl>
                                          </p:spTgt>
                                        </p:tgtEl>
                                        <p:attrNameLst>
                                          <p:attrName>style.visibility</p:attrName>
                                        </p:attrNameLst>
                                      </p:cBhvr>
                                      <p:to>
                                        <p:strVal val="visible"/>
                                      </p:to>
                                    </p:set>
                                    <p:anim calcmode="lin" valueType="num">
                                      <p:cBhvr additive="base">
                                        <p:cTn id="57" dur="500" fill="hold"/>
                                        <p:tgtEl>
                                          <p:spTgt spid="28675">
                                            <p:txEl>
                                              <p:pRg st="9" end="9"/>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867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Slide Number Placeholder 6"/>
          <p:cNvSpPr>
            <a:spLocks noGrp="1"/>
          </p:cNvSpPr>
          <p:nvPr>
            <p:ph type="sldNum" sz="quarter" idx="12"/>
          </p:nvPr>
        </p:nvSpPr>
        <p:spPr>
          <a:noFill/>
        </p:spPr>
        <p:txBody>
          <a:bodyPr/>
          <a:lstStyle/>
          <a:p>
            <a:fld id="{14523C52-227C-4761-B739-E150152F5703}" type="slidenum">
              <a:rPr lang="en-US"/>
              <a:pPr/>
              <a:t>70</a:t>
            </a:fld>
            <a:endParaRPr lang="en-US"/>
          </a:p>
        </p:txBody>
      </p:sp>
      <p:sp>
        <p:nvSpPr>
          <p:cNvPr id="84994" name="Rectangle 2"/>
          <p:cNvSpPr>
            <a:spLocks noGrp="1" noChangeArrowheads="1"/>
          </p:cNvSpPr>
          <p:nvPr>
            <p:ph type="title"/>
          </p:nvPr>
        </p:nvSpPr>
        <p:spPr>
          <a:xfrm>
            <a:off x="685800" y="536575"/>
            <a:ext cx="7772400" cy="838200"/>
          </a:xfrm>
        </p:spPr>
        <p:txBody>
          <a:bodyPr/>
          <a:lstStyle/>
          <a:p>
            <a:pPr eaLnBrk="1" hangingPunct="1">
              <a:defRPr/>
            </a:pPr>
            <a:r>
              <a:rPr lang="en-US"/>
              <a:t>Al-Multazam</a:t>
            </a:r>
            <a:br>
              <a:rPr lang="ar-SA">
                <a:cs typeface="Arial" charset="0"/>
              </a:rPr>
            </a:br>
            <a:r>
              <a:rPr lang="ar-SA">
                <a:cs typeface="Arial" charset="0"/>
              </a:rPr>
              <a:t>الملتزم</a:t>
            </a:r>
            <a:endParaRPr lang="en-US">
              <a:cs typeface="Arial" charset="0"/>
            </a:endParaRPr>
          </a:p>
        </p:txBody>
      </p:sp>
      <p:sp>
        <p:nvSpPr>
          <p:cNvPr id="84995" name="Rectangle 3"/>
          <p:cNvSpPr>
            <a:spLocks noGrp="1" noChangeArrowheads="1"/>
          </p:cNvSpPr>
          <p:nvPr>
            <p:ph type="body" sz="half" idx="1"/>
          </p:nvPr>
        </p:nvSpPr>
        <p:spPr>
          <a:xfrm>
            <a:off x="457200" y="2270125"/>
            <a:ext cx="3810000" cy="4114800"/>
          </a:xfrm>
        </p:spPr>
        <p:txBody>
          <a:bodyPr/>
          <a:lstStyle/>
          <a:p>
            <a:pPr eaLnBrk="1" hangingPunct="1"/>
            <a:r>
              <a:rPr lang="en-US" sz="2000" dirty="0">
                <a:effectLst>
                  <a:outerShdw blurRad="38100" dist="38100" dir="2700000" algn="tl">
                    <a:srgbClr val="000000">
                      <a:alpha val="43137"/>
                    </a:srgbClr>
                  </a:outerShdw>
                </a:effectLst>
              </a:rPr>
              <a:t>Al-</a:t>
            </a:r>
            <a:r>
              <a:rPr lang="en-US" sz="2000" dirty="0" err="1">
                <a:effectLst>
                  <a:outerShdw blurRad="38100" dist="38100" dir="2700000" algn="tl">
                    <a:srgbClr val="000000">
                      <a:alpha val="43137"/>
                    </a:srgbClr>
                  </a:outerShdw>
                </a:effectLst>
              </a:rPr>
              <a:t>Multazam</a:t>
            </a:r>
            <a:r>
              <a:rPr lang="en-US" sz="2000" dirty="0">
                <a:effectLst>
                  <a:outerShdw blurRad="38100" dist="38100" dir="2700000" algn="tl">
                    <a:srgbClr val="000000">
                      <a:alpha val="43137"/>
                    </a:srgbClr>
                  </a:outerShdw>
                </a:effectLst>
              </a:rPr>
              <a:t>: you may cling to the place between the corner of the Black Stone and the Door of the </a:t>
            </a:r>
            <a:r>
              <a:rPr lang="en-US" sz="2000" dirty="0" err="1">
                <a:effectLst>
                  <a:outerShdw blurRad="38100" dist="38100" dir="2700000" algn="tl">
                    <a:srgbClr val="000000">
                      <a:alpha val="43137"/>
                    </a:srgbClr>
                  </a:outerShdw>
                </a:effectLst>
              </a:rPr>
              <a:t>Ka’bah</a:t>
            </a:r>
            <a:r>
              <a:rPr lang="en-US" sz="2000" dirty="0">
                <a:effectLst>
                  <a:outerShdw blurRad="38100" dist="38100" dir="2700000" algn="tl">
                    <a:srgbClr val="000000">
                      <a:alpha val="43137"/>
                    </a:srgbClr>
                  </a:outerShdw>
                </a:effectLst>
              </a:rPr>
              <a:t> (~6.5ft), placing your chest and face and forearms upon this place, and making </a:t>
            </a:r>
            <a:r>
              <a:rPr lang="en-US" sz="2000" dirty="0" err="1">
                <a:effectLst>
                  <a:outerShdw blurRad="38100" dist="38100" dir="2700000" algn="tl">
                    <a:srgbClr val="000000">
                      <a:alpha val="43137"/>
                    </a:srgbClr>
                  </a:outerShdw>
                </a:effectLst>
              </a:rPr>
              <a:t>Du’a</a:t>
            </a:r>
            <a:r>
              <a:rPr lang="en-US" sz="2000" dirty="0">
                <a:effectLst>
                  <a:outerShdw blurRad="38100" dist="38100" dir="2700000" algn="tl">
                    <a:srgbClr val="000000">
                      <a:alpha val="43137"/>
                    </a:srgbClr>
                  </a:outerShdw>
                </a:effectLst>
              </a:rPr>
              <a:t>.</a:t>
            </a:r>
          </a:p>
        </p:txBody>
      </p:sp>
      <p:pic>
        <p:nvPicPr>
          <p:cNvPr id="97285" name="Picture 26" descr="E:\My Documents\Hajj\Makkah\Multazam 1.jpg"/>
          <p:cNvPicPr>
            <a:picLocks noGrp="1" noChangeAspect="1" noChangeArrowheads="1"/>
          </p:cNvPicPr>
          <p:nvPr>
            <p:ph type="clipArt" sz="half" idx="2"/>
          </p:nvPr>
        </p:nvPicPr>
        <p:blipFill>
          <a:blip r:embed="rId3" cstate="print"/>
          <a:srcRect/>
          <a:stretch>
            <a:fillRect/>
          </a:stretch>
        </p:blipFill>
        <p:spPr>
          <a:xfrm>
            <a:off x="4448175" y="2109788"/>
            <a:ext cx="4572000" cy="4044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Group 28"/>
          <p:cNvGrpSpPr>
            <a:grpSpLocks/>
          </p:cNvGrpSpPr>
          <p:nvPr/>
        </p:nvGrpSpPr>
        <p:grpSpPr bwMode="auto">
          <a:xfrm>
            <a:off x="4810125" y="1533525"/>
            <a:ext cx="2189163" cy="3194050"/>
            <a:chOff x="3030" y="891"/>
            <a:chExt cx="1379" cy="2012"/>
          </a:xfrm>
        </p:grpSpPr>
        <p:sp>
          <p:nvSpPr>
            <p:cNvPr id="97287" name="AutoShape 8"/>
            <p:cNvSpPr>
              <a:spLocks/>
            </p:cNvSpPr>
            <p:nvPr/>
          </p:nvSpPr>
          <p:spPr bwMode="auto">
            <a:xfrm rot="5400000">
              <a:off x="3923" y="2417"/>
              <a:ext cx="192" cy="780"/>
            </a:xfrm>
            <a:prstGeom prst="leftBrace">
              <a:avLst>
                <a:gd name="adj1" fmla="val 33854"/>
                <a:gd name="adj2" fmla="val 50000"/>
              </a:avLst>
            </a:prstGeom>
            <a:noFill/>
            <a:ln w="57150">
              <a:solidFill>
                <a:srgbClr val="26FE4A"/>
              </a:solidFill>
              <a:round/>
              <a:headEnd/>
              <a:tailEnd/>
            </a:ln>
          </p:spPr>
          <p:txBody>
            <a:bodyPr wrap="none" anchor="ctr"/>
            <a:lstStyle/>
            <a:p>
              <a:endParaRPr lang="en-US"/>
            </a:p>
          </p:txBody>
        </p:sp>
        <p:sp>
          <p:nvSpPr>
            <p:cNvPr id="97288" name="Line 9"/>
            <p:cNvSpPr>
              <a:spLocks noChangeShapeType="1"/>
            </p:cNvSpPr>
            <p:nvPr/>
          </p:nvSpPr>
          <p:spPr bwMode="auto">
            <a:xfrm>
              <a:off x="3030" y="891"/>
              <a:ext cx="1003" cy="1793"/>
            </a:xfrm>
            <a:prstGeom prst="line">
              <a:avLst/>
            </a:prstGeom>
            <a:noFill/>
            <a:ln w="38100">
              <a:solidFill>
                <a:srgbClr val="26FE4A"/>
              </a:solidFill>
              <a:round/>
              <a:headEnd/>
              <a:tailEnd type="triangle" w="med" len="med"/>
            </a:ln>
          </p:spPr>
          <p:txBody>
            <a:bodyPr/>
            <a:lstStyle/>
            <a:p>
              <a:endParaRPr lang="en-US"/>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84995">
                                            <p:txEl>
                                              <p:pRg st="0" end="0"/>
                                            </p:txEl>
                                          </p:spTgt>
                                        </p:tgtEl>
                                        <p:attrNameLst>
                                          <p:attrName>style.visibility</p:attrName>
                                        </p:attrNameLst>
                                      </p:cBhvr>
                                      <p:to>
                                        <p:strVal val="visible"/>
                                      </p:to>
                                    </p:set>
                                    <p:anim calcmode="lin" valueType="num">
                                      <p:cBhvr additive="base">
                                        <p:cTn id="15"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Slide Number Placeholder 6"/>
          <p:cNvSpPr>
            <a:spLocks noGrp="1"/>
          </p:cNvSpPr>
          <p:nvPr>
            <p:ph type="sldNum" sz="quarter" idx="12"/>
          </p:nvPr>
        </p:nvSpPr>
        <p:spPr>
          <a:noFill/>
        </p:spPr>
        <p:txBody>
          <a:bodyPr/>
          <a:lstStyle/>
          <a:p>
            <a:fld id="{1D9FCCB1-F64B-45C8-A93F-4599AE49162E}" type="slidenum">
              <a:rPr lang="en-US"/>
              <a:pPr/>
              <a:t>71</a:t>
            </a:fld>
            <a:endParaRPr lang="en-US"/>
          </a:p>
        </p:txBody>
      </p:sp>
      <p:sp>
        <p:nvSpPr>
          <p:cNvPr id="83970" name="Rectangle 2"/>
          <p:cNvSpPr>
            <a:spLocks noGrp="1" noChangeArrowheads="1"/>
          </p:cNvSpPr>
          <p:nvPr>
            <p:ph type="title"/>
          </p:nvPr>
        </p:nvSpPr>
        <p:spPr>
          <a:xfrm>
            <a:off x="682625" y="209550"/>
            <a:ext cx="7772400" cy="1143000"/>
          </a:xfrm>
        </p:spPr>
        <p:txBody>
          <a:bodyPr/>
          <a:lstStyle/>
          <a:p>
            <a:pPr eaLnBrk="1" hangingPunct="1">
              <a:defRPr/>
            </a:pPr>
            <a:r>
              <a:rPr lang="en-US" dirty="0" err="1"/>
              <a:t>Maqam</a:t>
            </a:r>
            <a:r>
              <a:rPr lang="en-US" dirty="0"/>
              <a:t> </a:t>
            </a:r>
            <a:r>
              <a:rPr lang="en-US" dirty="0" err="1"/>
              <a:t>Ibraheem</a:t>
            </a:r>
            <a:r>
              <a:rPr lang="en-US" dirty="0"/>
              <a:t> (1)</a:t>
            </a:r>
            <a:br>
              <a:rPr lang="ar-SA" dirty="0">
                <a:cs typeface="Arial" charset="0"/>
              </a:rPr>
            </a:br>
            <a:r>
              <a:rPr lang="ar-SA" dirty="0">
                <a:cs typeface="Arial" charset="0"/>
              </a:rPr>
              <a:t>مقام إبراهيم</a:t>
            </a:r>
            <a:endParaRPr lang="en-US" dirty="0">
              <a:cs typeface="Arial" charset="0"/>
            </a:endParaRPr>
          </a:p>
        </p:txBody>
      </p:sp>
      <p:sp>
        <p:nvSpPr>
          <p:cNvPr id="83971" name="Rectangle 3"/>
          <p:cNvSpPr>
            <a:spLocks noGrp="1" noChangeArrowheads="1"/>
          </p:cNvSpPr>
          <p:nvPr>
            <p:ph type="body" sz="half" idx="1"/>
          </p:nvPr>
        </p:nvSpPr>
        <p:spPr>
          <a:xfrm>
            <a:off x="96838" y="1666875"/>
            <a:ext cx="5103812" cy="1246188"/>
          </a:xfrm>
        </p:spPr>
        <p:txBody>
          <a:bodyPr/>
          <a:lstStyle/>
          <a:p>
            <a:pPr eaLnBrk="1" hangingPunct="1"/>
            <a:r>
              <a:rPr lang="en-US" sz="1800" dirty="0">
                <a:effectLst>
                  <a:outerShdw blurRad="38100" dist="38100" dir="2700000" algn="tl">
                    <a:srgbClr val="000000">
                      <a:alpha val="43137"/>
                    </a:srgbClr>
                  </a:outerShdw>
                </a:effectLst>
              </a:rPr>
              <a:t>When you finish the 7th round  cover your right shoulder and move to the Place of </a:t>
            </a:r>
            <a:r>
              <a:rPr lang="en-US" sz="1800" dirty="0" err="1">
                <a:effectLst>
                  <a:outerShdw blurRad="38100" dist="38100" dir="2700000" algn="tl">
                    <a:srgbClr val="000000">
                      <a:alpha val="43137"/>
                    </a:srgbClr>
                  </a:outerShdw>
                </a:effectLst>
              </a:rPr>
              <a:t>Ibraheem</a:t>
            </a:r>
            <a:r>
              <a:rPr lang="en-US" sz="1800" dirty="0">
                <a:effectLst>
                  <a:outerShdw blurRad="38100" dist="38100" dir="2700000" algn="tl">
                    <a:srgbClr val="000000">
                      <a:alpha val="43137"/>
                    </a:srgbClr>
                  </a:outerShdw>
                </a:effectLst>
              </a:rPr>
              <a:t> and recite:</a:t>
            </a:r>
          </a:p>
        </p:txBody>
      </p:sp>
      <p:graphicFrame>
        <p:nvGraphicFramePr>
          <p:cNvPr id="84042" name="Group 74"/>
          <p:cNvGraphicFramePr>
            <a:graphicFrameLocks noGrp="1"/>
          </p:cNvGraphicFramePr>
          <p:nvPr/>
        </p:nvGraphicFramePr>
        <p:xfrm>
          <a:off x="476250" y="2962275"/>
          <a:ext cx="4572000" cy="1722120"/>
        </p:xfrm>
        <a:graphic>
          <a:graphicData uri="http://schemas.openxmlformats.org/drawingml/2006/table">
            <a:tbl>
              <a:tblPr/>
              <a:tblGrid>
                <a:gridCol w="4572000">
                  <a:extLst>
                    <a:ext uri="{9D8B030D-6E8A-4147-A177-3AD203B41FA5}">
                      <a16:colId xmlns:a16="http://schemas.microsoft.com/office/drawing/2014/main" val="20000"/>
                    </a:ext>
                  </a:extLst>
                </a:gridCol>
              </a:tblGrid>
              <a:tr h="422275">
                <a:tc>
                  <a:txBody>
                    <a:bodyPr/>
                    <a:lstStyle/>
                    <a:p>
                      <a:pPr marL="0" marR="0" lvl="0" indent="0" algn="ctr"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400" b="1"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و اتخذوا من مقام إبراهيم مصلى</a:t>
                      </a: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4888">
                <a:tc>
                  <a:txBody>
                    <a:bodyPr/>
                    <a:lstStyle/>
                    <a:p>
                      <a:pPr marL="0" marR="0" lvl="0" indent="0" algn="just"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takhidhoo</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min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maqaami</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Ibraaheema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musallaa</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a:t>
                      </a:r>
                      <a:endPar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endParaRPr>
                    </a:p>
                    <a:p>
                      <a:pPr marL="0" marR="0" lvl="0" indent="0" algn="just"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Narrow" pitchFamily="34" charset="0"/>
                          <a:cs typeface="Times New Roman" pitchFamily="18" charset="0"/>
                        </a:rPr>
                        <a:t>“</a:t>
                      </a:r>
                      <a:r>
                        <a:rPr kumimoji="0" lang="en-US" sz="18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And appoint for yourselves a place of prayer on the standing-place of </a:t>
                      </a:r>
                      <a:r>
                        <a:rPr kumimoji="0" lang="en-US" sz="1800" b="0" i="0" u="none" strike="noStrike" cap="none" normalizeH="0" baseline="0" dirty="0" err="1">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Ibraheem</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Narrow" pitchFamily="34" charset="0"/>
                          <a:cs typeface="Times New Roman" pitchFamily="18" charset="0"/>
                        </a:rPr>
                        <a:t>.“ </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Arial Narrow" pitchFamily="34" charset="0"/>
                          <a:cs typeface="Times New Roman" pitchFamily="18" charset="0"/>
                        </a:rPr>
                        <a:t>[2,125]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84038" name="Picture 70">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935038" y="3052763"/>
            <a:ext cx="304800" cy="304800"/>
          </a:xfrm>
          <a:prstGeom prst="rect">
            <a:avLst/>
          </a:prstGeom>
          <a:noFill/>
          <a:ln w="9525">
            <a:noFill/>
            <a:miter lim="800000"/>
            <a:headEnd/>
            <a:tailEnd/>
          </a:ln>
        </p:spPr>
      </p:pic>
      <p:pic>
        <p:nvPicPr>
          <p:cNvPr id="98318" name="Picture 73" descr="C:\Documents and Settings\obellal\My Documents\Hajj\Makkah\maqam Ibrahim.jpg"/>
          <p:cNvPicPr>
            <a:picLocks noGrp="1" noChangeAspect="1" noChangeArrowheads="1"/>
          </p:cNvPicPr>
          <p:nvPr>
            <p:ph type="clipArt" sz="half" idx="2"/>
          </p:nvPr>
        </p:nvPicPr>
        <p:blipFill>
          <a:blip r:embed="rId6" cstate="print"/>
          <a:srcRect/>
          <a:stretch>
            <a:fillRect/>
          </a:stretch>
        </p:blipFill>
        <p:spPr>
          <a:xfrm>
            <a:off x="5227638" y="2073275"/>
            <a:ext cx="3810000" cy="376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4043" name="Rectangle 75"/>
          <p:cNvSpPr>
            <a:spLocks noChangeArrowheads="1"/>
          </p:cNvSpPr>
          <p:nvPr/>
        </p:nvSpPr>
        <p:spPr bwMode="auto">
          <a:xfrm>
            <a:off x="146050" y="4862513"/>
            <a:ext cx="5016500" cy="1538287"/>
          </a:xfrm>
          <a:prstGeom prst="rect">
            <a:avLst/>
          </a:prstGeom>
          <a:noFill/>
          <a:ln w="9525">
            <a:noFill/>
            <a:miter lim="800000"/>
            <a:headEnd/>
            <a:tailEnd/>
          </a:ln>
        </p:spPr>
        <p:txBody>
          <a:bodyPr/>
          <a:lstStyle/>
          <a:p>
            <a:pPr marL="342900" indent="-342900" algn="just">
              <a:lnSpc>
                <a:spcPct val="130000"/>
              </a:lnSpc>
              <a:buClr>
                <a:schemeClr val="accent2"/>
              </a:buClr>
              <a:buSzPct val="80000"/>
              <a:buFont typeface="Wingdings" pitchFamily="2" charset="2"/>
              <a:buBlip>
                <a:blip r:embed="rId7"/>
              </a:buBlip>
            </a:pPr>
            <a:r>
              <a:rPr lang="en-US" b="0" dirty="0">
                <a:effectLst>
                  <a:outerShdw blurRad="38100" dist="38100" dir="2700000" algn="tl">
                    <a:srgbClr val="000000">
                      <a:alpha val="43137"/>
                    </a:srgbClr>
                  </a:outerShdw>
                </a:effectLst>
                <a:latin typeface="Verdana" pitchFamily="34" charset="0"/>
              </a:rPr>
              <a:t>Place the </a:t>
            </a:r>
            <a:r>
              <a:rPr lang="en-US" b="0" dirty="0" err="1">
                <a:effectLst>
                  <a:outerShdw blurRad="38100" dist="38100" dir="2700000" algn="tl">
                    <a:srgbClr val="000000">
                      <a:alpha val="43137"/>
                    </a:srgbClr>
                  </a:outerShdw>
                </a:effectLst>
                <a:latin typeface="Verdana" pitchFamily="34" charset="0"/>
              </a:rPr>
              <a:t>Maqam</a:t>
            </a:r>
            <a:r>
              <a:rPr lang="en-US" b="0" dirty="0">
                <a:effectLst>
                  <a:outerShdw blurRad="38100" dist="38100" dir="2700000" algn="tl">
                    <a:srgbClr val="000000">
                      <a:alpha val="43137"/>
                    </a:srgbClr>
                  </a:outerShdw>
                </a:effectLst>
                <a:latin typeface="Verdana" pitchFamily="34" charset="0"/>
              </a:rPr>
              <a:t> </a:t>
            </a:r>
            <a:r>
              <a:rPr lang="en-US" b="0" dirty="0" err="1">
                <a:effectLst>
                  <a:outerShdw blurRad="38100" dist="38100" dir="2700000" algn="tl">
                    <a:srgbClr val="000000">
                      <a:alpha val="43137"/>
                    </a:srgbClr>
                  </a:outerShdw>
                </a:effectLst>
                <a:latin typeface="Verdana" pitchFamily="34" charset="0"/>
              </a:rPr>
              <a:t>Ibraheem</a:t>
            </a:r>
            <a:r>
              <a:rPr lang="en-US" b="0" dirty="0">
                <a:effectLst>
                  <a:outerShdw blurRad="38100" dist="38100" dir="2700000" algn="tl">
                    <a:srgbClr val="000000">
                      <a:alpha val="43137"/>
                    </a:srgbClr>
                  </a:outerShdw>
                </a:effectLst>
                <a:latin typeface="Verdana" pitchFamily="34" charset="0"/>
              </a:rPr>
              <a:t> between yourself and the </a:t>
            </a:r>
            <a:r>
              <a:rPr lang="en-US" b="0" dirty="0" err="1">
                <a:effectLst>
                  <a:outerShdw blurRad="38100" dist="38100" dir="2700000" algn="tl">
                    <a:srgbClr val="000000">
                      <a:alpha val="43137"/>
                    </a:srgbClr>
                  </a:outerShdw>
                </a:effectLst>
                <a:latin typeface="Verdana" pitchFamily="34" charset="0"/>
              </a:rPr>
              <a:t>Ka'bah</a:t>
            </a:r>
            <a:r>
              <a:rPr lang="en-US" b="0" dirty="0">
                <a:effectLst>
                  <a:outerShdw blurRad="38100" dist="38100" dir="2700000" algn="tl">
                    <a:srgbClr val="000000">
                      <a:alpha val="43137"/>
                    </a:srgbClr>
                  </a:outerShdw>
                </a:effectLst>
                <a:latin typeface="Verdana" pitchFamily="34" charset="0"/>
              </a:rPr>
              <a:t> and then pray two </a:t>
            </a:r>
            <a:r>
              <a:rPr lang="en-US" b="0" dirty="0" err="1">
                <a:effectLst>
                  <a:outerShdw blurRad="38100" dist="38100" dir="2700000" algn="tl">
                    <a:srgbClr val="000000">
                      <a:alpha val="43137"/>
                    </a:srgbClr>
                  </a:outerShdw>
                </a:effectLst>
                <a:latin typeface="Verdana" pitchFamily="34" charset="0"/>
              </a:rPr>
              <a:t>Rak'at</a:t>
            </a:r>
            <a:r>
              <a:rPr lang="en-US" b="0" dirty="0">
                <a:effectLst>
                  <a:outerShdw blurRad="38100" dist="38100" dir="2700000" algn="tl">
                    <a:srgbClr val="000000">
                      <a:alpha val="43137"/>
                    </a:srgbClr>
                  </a:outerShdw>
                </a:effectLst>
                <a:latin typeface="Verdana" pitchFamily="34" charset="0"/>
              </a:rPr>
              <a:t>. And recite therein </a:t>
            </a:r>
            <a:r>
              <a:rPr lang="en-US" b="0" dirty="0" err="1">
                <a:effectLst>
                  <a:outerShdw blurRad="38100" dist="38100" dir="2700000" algn="tl">
                    <a:srgbClr val="000000">
                      <a:alpha val="43137"/>
                    </a:srgbClr>
                  </a:outerShdw>
                </a:effectLst>
                <a:latin typeface="Verdana" pitchFamily="34" charset="0"/>
              </a:rPr>
              <a:t>Surat</a:t>
            </a:r>
            <a:r>
              <a:rPr lang="en-US" b="0" dirty="0">
                <a:effectLst>
                  <a:outerShdw blurRad="38100" dist="38100" dir="2700000" algn="tl">
                    <a:srgbClr val="000000">
                      <a:alpha val="43137"/>
                    </a:srgbClr>
                  </a:outerShdw>
                </a:effectLst>
                <a:latin typeface="Verdana" pitchFamily="34" charset="0"/>
              </a:rPr>
              <a:t> Al-</a:t>
            </a:r>
            <a:r>
              <a:rPr lang="en-US" b="0" dirty="0" err="1">
                <a:effectLst>
                  <a:outerShdw blurRad="38100" dist="38100" dir="2700000" algn="tl">
                    <a:srgbClr val="000000">
                      <a:alpha val="43137"/>
                    </a:srgbClr>
                  </a:outerShdw>
                </a:effectLst>
                <a:latin typeface="Verdana" pitchFamily="34" charset="0"/>
              </a:rPr>
              <a:t>Kafiroon</a:t>
            </a:r>
            <a:r>
              <a:rPr lang="en-US" b="0" dirty="0">
                <a:effectLst>
                  <a:outerShdw blurRad="38100" dist="38100" dir="2700000" algn="tl">
                    <a:srgbClr val="000000">
                      <a:alpha val="43137"/>
                    </a:srgbClr>
                  </a:outerShdw>
                </a:effectLst>
                <a:latin typeface="Verdana" pitchFamily="34" charset="0"/>
              </a:rPr>
              <a:t> and </a:t>
            </a:r>
            <a:r>
              <a:rPr lang="en-US" b="0" dirty="0" err="1">
                <a:effectLst>
                  <a:outerShdw blurRad="38100" dist="38100" dir="2700000" algn="tl">
                    <a:srgbClr val="000000">
                      <a:alpha val="43137"/>
                    </a:srgbClr>
                  </a:outerShdw>
                </a:effectLst>
                <a:latin typeface="Verdana" pitchFamily="34" charset="0"/>
              </a:rPr>
              <a:t>Surat</a:t>
            </a:r>
            <a:r>
              <a:rPr lang="en-US" b="0" dirty="0">
                <a:effectLst>
                  <a:outerShdw blurRad="38100" dist="38100" dir="2700000" algn="tl">
                    <a:srgbClr val="000000">
                      <a:alpha val="43137"/>
                    </a:srgbClr>
                  </a:outerShdw>
                </a:effectLst>
                <a:latin typeface="Verdana" pitchFamily="34" charset="0"/>
              </a:rPr>
              <a:t> Al-</a:t>
            </a:r>
            <a:r>
              <a:rPr lang="en-US" b="0" dirty="0" err="1">
                <a:effectLst>
                  <a:outerShdw blurRad="38100" dist="38100" dir="2700000" algn="tl">
                    <a:srgbClr val="000000">
                      <a:alpha val="43137"/>
                    </a:srgbClr>
                  </a:outerShdw>
                </a:effectLst>
                <a:latin typeface="Verdana" pitchFamily="34" charset="0"/>
              </a:rPr>
              <a:t>Ikhlas</a:t>
            </a:r>
            <a:r>
              <a:rPr lang="en-US" b="0" dirty="0">
                <a:effectLst>
                  <a:outerShdw blurRad="38100" dist="38100" dir="2700000" algn="tl">
                    <a:srgbClr val="000000">
                      <a:alpha val="43137"/>
                    </a:srgbClr>
                  </a:outerShdw>
                </a:effectLst>
                <a:latin typeface="Verdana" pitchFamily="34" charset="0"/>
              </a:rPr>
              <a:t>. </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 calcmode="lin" valueType="num">
                                      <p:cBhvr additive="base">
                                        <p:cTn id="7" dur="500" fill="hold"/>
                                        <p:tgtEl>
                                          <p:spTgt spid="83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397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4042"/>
                                        </p:tgtEl>
                                        <p:attrNameLst>
                                          <p:attrName>style.visibility</p:attrName>
                                        </p:attrNameLst>
                                      </p:cBhvr>
                                      <p:to>
                                        <p:strVal val="visible"/>
                                      </p:to>
                                    </p:set>
                                    <p:anim calcmode="lin" valueType="num">
                                      <p:cBhvr>
                                        <p:cTn id="13" dur="500" fill="hold"/>
                                        <p:tgtEl>
                                          <p:spTgt spid="84042"/>
                                        </p:tgtEl>
                                        <p:attrNameLst>
                                          <p:attrName>ppt_w</p:attrName>
                                        </p:attrNameLst>
                                      </p:cBhvr>
                                      <p:tavLst>
                                        <p:tav tm="0">
                                          <p:val>
                                            <p:fltVal val="0"/>
                                          </p:val>
                                        </p:tav>
                                        <p:tav tm="100000">
                                          <p:val>
                                            <p:strVal val="#ppt_w"/>
                                          </p:val>
                                        </p:tav>
                                      </p:tavLst>
                                    </p:anim>
                                    <p:anim calcmode="lin" valueType="num">
                                      <p:cBhvr>
                                        <p:cTn id="14" dur="500" fill="hold"/>
                                        <p:tgtEl>
                                          <p:spTgt spid="8404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40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84043">
                                            <p:txEl>
                                              <p:pRg st="0" end="0"/>
                                            </p:txEl>
                                          </p:spTgt>
                                        </p:tgtEl>
                                        <p:attrNameLst>
                                          <p:attrName>style.visibility</p:attrName>
                                        </p:attrNameLst>
                                      </p:cBhvr>
                                      <p:to>
                                        <p:strVal val="visible"/>
                                      </p:to>
                                    </p:set>
                                    <p:anim calcmode="lin" valueType="num">
                                      <p:cBhvr additive="base">
                                        <p:cTn id="23" dur="500" fill="hold"/>
                                        <p:tgtEl>
                                          <p:spTgt spid="84043">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404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P spid="84043"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6"/>
          <p:cNvSpPr>
            <a:spLocks noGrp="1"/>
          </p:cNvSpPr>
          <p:nvPr>
            <p:ph type="sldNum" sz="quarter" idx="12"/>
          </p:nvPr>
        </p:nvSpPr>
        <p:spPr>
          <a:noFill/>
        </p:spPr>
        <p:txBody>
          <a:bodyPr/>
          <a:lstStyle/>
          <a:p>
            <a:fld id="{0FE4EA06-29B9-4B38-8589-7DF4B9C7F4D8}" type="slidenum">
              <a:rPr lang="en-US"/>
              <a:pPr/>
              <a:t>72</a:t>
            </a:fld>
            <a:endParaRPr lang="en-US"/>
          </a:p>
        </p:txBody>
      </p:sp>
      <p:sp>
        <p:nvSpPr>
          <p:cNvPr id="425986" name="Rectangle 2"/>
          <p:cNvSpPr>
            <a:spLocks noGrp="1" noChangeArrowheads="1"/>
          </p:cNvSpPr>
          <p:nvPr>
            <p:ph type="title"/>
          </p:nvPr>
        </p:nvSpPr>
        <p:spPr>
          <a:xfrm>
            <a:off x="685800" y="6350"/>
            <a:ext cx="7772400" cy="838200"/>
          </a:xfrm>
        </p:spPr>
        <p:txBody>
          <a:bodyPr/>
          <a:lstStyle/>
          <a:p>
            <a:pPr eaLnBrk="1" hangingPunct="1">
              <a:defRPr/>
            </a:pPr>
            <a:r>
              <a:rPr lang="en-US" dirty="0" err="1"/>
              <a:t>Maqam</a:t>
            </a:r>
            <a:r>
              <a:rPr lang="en-US" dirty="0"/>
              <a:t> </a:t>
            </a:r>
            <a:r>
              <a:rPr lang="en-US" dirty="0" err="1"/>
              <a:t>Ibraheem</a:t>
            </a:r>
            <a:r>
              <a:rPr lang="en-US" dirty="0"/>
              <a:t> (2)</a:t>
            </a:r>
          </a:p>
        </p:txBody>
      </p:sp>
      <p:sp>
        <p:nvSpPr>
          <p:cNvPr id="99332" name="Rectangle 3"/>
          <p:cNvSpPr>
            <a:spLocks noGrp="1" noChangeArrowheads="1"/>
          </p:cNvSpPr>
          <p:nvPr>
            <p:ph type="body" sz="half" idx="1"/>
          </p:nvPr>
        </p:nvSpPr>
        <p:spPr>
          <a:xfrm>
            <a:off x="730250" y="5977134"/>
            <a:ext cx="7686675" cy="690562"/>
          </a:xfrm>
        </p:spPr>
        <p:txBody>
          <a:bodyPr/>
          <a:lstStyle/>
          <a:p>
            <a:pPr algn="l" eaLnBrk="1" hangingPunct="1">
              <a:lnSpc>
                <a:spcPct val="90000"/>
              </a:lnSpc>
            </a:pPr>
            <a:r>
              <a:rPr lang="en-US" sz="1800" dirty="0">
                <a:effectLst>
                  <a:outerShdw blurRad="38100" dist="38100" dir="2700000" algn="tl">
                    <a:srgbClr val="000000">
                      <a:alpha val="43137"/>
                    </a:srgbClr>
                  </a:outerShdw>
                </a:effectLst>
                <a:cs typeface="Times New Roman" pitchFamily="18" charset="0"/>
              </a:rPr>
              <a:t>It is not always possible to pray behind the </a:t>
            </a:r>
            <a:r>
              <a:rPr lang="en-US" sz="1800" dirty="0" err="1">
                <a:effectLst>
                  <a:outerShdw blurRad="38100" dist="38100" dir="2700000" algn="tl">
                    <a:srgbClr val="000000">
                      <a:alpha val="43137"/>
                    </a:srgbClr>
                  </a:outerShdw>
                </a:effectLst>
                <a:cs typeface="Times New Roman" pitchFamily="18" charset="0"/>
              </a:rPr>
              <a:t>Maqam</a:t>
            </a:r>
            <a:r>
              <a:rPr lang="en-US" sz="1800" dirty="0">
                <a:effectLst>
                  <a:outerShdw blurRad="38100" dist="38100" dir="2700000" algn="tl">
                    <a:srgbClr val="000000">
                      <a:alpha val="43137"/>
                    </a:srgbClr>
                  </a:outerShdw>
                </a:effectLst>
                <a:cs typeface="Times New Roman" pitchFamily="18" charset="0"/>
              </a:rPr>
              <a:t> because of the people making </a:t>
            </a:r>
            <a:r>
              <a:rPr lang="en-US" sz="1800" dirty="0" err="1">
                <a:effectLst>
                  <a:outerShdw blurRad="38100" dist="38100" dir="2700000" algn="tl">
                    <a:srgbClr val="000000">
                      <a:alpha val="43137"/>
                    </a:srgbClr>
                  </a:outerShdw>
                </a:effectLst>
                <a:cs typeface="Times New Roman" pitchFamily="18" charset="0"/>
              </a:rPr>
              <a:t>Tawaf</a:t>
            </a:r>
            <a:r>
              <a:rPr lang="en-US" sz="1800" dirty="0">
                <a:effectLst>
                  <a:outerShdw blurRad="38100" dist="38100" dir="2700000" algn="tl">
                    <a:srgbClr val="000000">
                      <a:alpha val="43137"/>
                    </a:srgbClr>
                  </a:outerShdw>
                </a:effectLst>
                <a:cs typeface="Times New Roman" pitchFamily="18" charset="0"/>
              </a:rPr>
              <a:t>. Trying to pray right behind the </a:t>
            </a:r>
            <a:r>
              <a:rPr lang="en-US" sz="1800" dirty="0" err="1">
                <a:effectLst>
                  <a:outerShdw blurRad="38100" dist="38100" dir="2700000" algn="tl">
                    <a:srgbClr val="000000">
                      <a:alpha val="43137"/>
                    </a:srgbClr>
                  </a:outerShdw>
                </a:effectLst>
                <a:cs typeface="Times New Roman" pitchFamily="18" charset="0"/>
              </a:rPr>
              <a:t>Maqam</a:t>
            </a:r>
            <a:r>
              <a:rPr lang="en-US" sz="1800" dirty="0">
                <a:effectLst>
                  <a:outerShdw blurRad="38100" dist="38100" dir="2700000" algn="tl">
                    <a:srgbClr val="000000">
                      <a:alpha val="43137"/>
                    </a:srgbClr>
                  </a:outerShdw>
                </a:effectLst>
                <a:cs typeface="Times New Roman" pitchFamily="18" charset="0"/>
              </a:rPr>
              <a:t> in such conditions would be a sinful act.</a:t>
            </a:r>
            <a:endParaRPr lang="en-US" sz="2000" dirty="0">
              <a:effectLst>
                <a:outerShdw blurRad="38100" dist="38100" dir="2700000" algn="tl">
                  <a:srgbClr val="000000">
                    <a:alpha val="43137"/>
                  </a:srgbClr>
                </a:outerShdw>
              </a:effectLst>
            </a:endParaRPr>
          </a:p>
        </p:txBody>
      </p:sp>
      <p:pic>
        <p:nvPicPr>
          <p:cNvPr id="99333" name="Picture 6" descr="C:\Documents and Settings\obellal\My Documents\Hajj\Makkah\1127910473_fc53559dfb_b.jpg"/>
          <p:cNvPicPr>
            <a:picLocks noGrp="1" noChangeAspect="1" noChangeArrowheads="1"/>
          </p:cNvPicPr>
          <p:nvPr>
            <p:ph type="clipArt" sz="half" idx="2"/>
          </p:nvPr>
        </p:nvPicPr>
        <p:blipFill>
          <a:blip r:embed="rId3" cstate="print"/>
          <a:srcRect/>
          <a:stretch>
            <a:fillRect/>
          </a:stretch>
        </p:blipFill>
        <p:spPr>
          <a:xfrm>
            <a:off x="1230313" y="836613"/>
            <a:ext cx="6678612" cy="5008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Maqam</a:t>
            </a:r>
            <a:r>
              <a:rPr lang="en-US" dirty="0"/>
              <a:t> </a:t>
            </a:r>
            <a:r>
              <a:rPr lang="en-US" dirty="0" err="1"/>
              <a:t>Ibraheem</a:t>
            </a:r>
            <a:r>
              <a:rPr lang="en-US" dirty="0"/>
              <a:t> (3)</a:t>
            </a:r>
          </a:p>
        </p:txBody>
      </p:sp>
      <p:sp>
        <p:nvSpPr>
          <p:cNvPr id="3" name="Text Placeholder 2"/>
          <p:cNvSpPr>
            <a:spLocks noGrp="1"/>
          </p:cNvSpPr>
          <p:nvPr>
            <p:ph type="body" sz="half" idx="1"/>
          </p:nvPr>
        </p:nvSpPr>
        <p:spPr>
          <a:xfrm>
            <a:off x="148461" y="1731394"/>
            <a:ext cx="3810000" cy="4114800"/>
          </a:xfrm>
        </p:spPr>
        <p:txBody>
          <a:bodyPr/>
          <a:lstStyle/>
          <a:p>
            <a:r>
              <a:rPr lang="en-US" sz="2000" dirty="0"/>
              <a:t>It is usually possible to have the </a:t>
            </a:r>
            <a:r>
              <a:rPr lang="en-US" sz="2000" dirty="0" err="1"/>
              <a:t>Maqam</a:t>
            </a:r>
            <a:r>
              <a:rPr lang="en-US" sz="2000" dirty="0"/>
              <a:t> in front of you while you pray the 2 </a:t>
            </a:r>
            <a:r>
              <a:rPr lang="en-US" sz="2000" dirty="0" err="1"/>
              <a:t>Rak'as</a:t>
            </a:r>
            <a:r>
              <a:rPr lang="en-US" sz="2000" dirty="0"/>
              <a:t> of </a:t>
            </a:r>
            <a:r>
              <a:rPr lang="en-US" sz="2000" dirty="0" err="1"/>
              <a:t>Tawaf</a:t>
            </a:r>
            <a:r>
              <a:rPr lang="en-US" sz="2000" dirty="0"/>
              <a:t> if you keep clear from the </a:t>
            </a:r>
            <a:r>
              <a:rPr lang="en-US" sz="2000" dirty="0" err="1"/>
              <a:t>Tawaf</a:t>
            </a:r>
            <a:r>
              <a:rPr lang="en-US" sz="2000" dirty="0"/>
              <a:t> area. If this is still not possible then you can pray anywhere in the </a:t>
            </a:r>
            <a:r>
              <a:rPr lang="en-US" sz="2000" dirty="0" err="1"/>
              <a:t>Masjid</a:t>
            </a:r>
            <a:r>
              <a:rPr lang="en-US" sz="2000" dirty="0"/>
              <a:t>.</a:t>
            </a:r>
          </a:p>
        </p:txBody>
      </p:sp>
      <p:pic>
        <p:nvPicPr>
          <p:cNvPr id="6" name="ClipArt Placeholder 5" descr="2442117007_6e0f1afa07_o.jpg"/>
          <p:cNvPicPr>
            <a:picLocks noGrp="1" noChangeAspect="1"/>
          </p:cNvPicPr>
          <p:nvPr>
            <p:ph type="clipArt" sz="half" idx="2"/>
          </p:nvPr>
        </p:nvPicPr>
        <p:blipFill>
          <a:blip r:embed="rId2" cstate="print"/>
          <a:srcRect b="7680"/>
          <a:stretch>
            <a:fillRect/>
          </a:stretch>
        </p:blipFill>
        <p:spPr>
          <a:xfrm>
            <a:off x="4073152" y="1810399"/>
            <a:ext cx="4938873" cy="3787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p:cNvSpPr>
            <a:spLocks noGrp="1"/>
          </p:cNvSpPr>
          <p:nvPr>
            <p:ph type="sldNum" sz="quarter" idx="12"/>
          </p:nvPr>
        </p:nvSpPr>
        <p:spPr/>
        <p:txBody>
          <a:bodyPr/>
          <a:lstStyle/>
          <a:p>
            <a:pPr>
              <a:defRPr/>
            </a:pPr>
            <a:fld id="{E2D11D53-0026-42C6-8E5C-68BEB2129D45}" type="slidenum">
              <a:rPr lang="en-US" smtClean="0"/>
              <a:pPr>
                <a:defRPr/>
              </a:pPr>
              <a:t>73</a:t>
            </a:fld>
            <a:endParaRPr lang="en-US"/>
          </a:p>
        </p:txBody>
      </p:sp>
    </p:spTree>
  </p:cSld>
  <p:clrMapOvr>
    <a:masterClrMapping/>
  </p:clrMapOvr>
  <p:transition advTm="2000">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6"/>
          <p:cNvSpPr>
            <a:spLocks noGrp="1"/>
          </p:cNvSpPr>
          <p:nvPr>
            <p:ph type="sldNum" sz="quarter" idx="12"/>
          </p:nvPr>
        </p:nvSpPr>
        <p:spPr>
          <a:noFill/>
        </p:spPr>
        <p:txBody>
          <a:bodyPr/>
          <a:lstStyle/>
          <a:p>
            <a:fld id="{747EA22B-DF8F-40D4-8122-E789AB6C77B4}" type="slidenum">
              <a:rPr lang="en-US"/>
              <a:pPr/>
              <a:t>74</a:t>
            </a:fld>
            <a:endParaRPr lang="en-US"/>
          </a:p>
        </p:txBody>
      </p:sp>
      <p:sp>
        <p:nvSpPr>
          <p:cNvPr id="136194" name="Rectangle 1026"/>
          <p:cNvSpPr>
            <a:spLocks noGrp="1" noChangeArrowheads="1"/>
          </p:cNvSpPr>
          <p:nvPr>
            <p:ph type="title"/>
          </p:nvPr>
        </p:nvSpPr>
        <p:spPr>
          <a:xfrm>
            <a:off x="685800" y="184150"/>
            <a:ext cx="7772400" cy="838200"/>
          </a:xfrm>
        </p:spPr>
        <p:txBody>
          <a:bodyPr/>
          <a:lstStyle/>
          <a:p>
            <a:pPr eaLnBrk="1" hangingPunct="1">
              <a:defRPr/>
            </a:pPr>
            <a:r>
              <a:rPr lang="en-US" dirty="0" err="1"/>
              <a:t>Maqam</a:t>
            </a:r>
            <a:r>
              <a:rPr lang="en-US" dirty="0"/>
              <a:t> </a:t>
            </a:r>
            <a:r>
              <a:rPr lang="en-US" dirty="0" err="1"/>
              <a:t>Ibraheem</a:t>
            </a:r>
            <a:r>
              <a:rPr lang="en-US" dirty="0"/>
              <a:t> (4)</a:t>
            </a:r>
          </a:p>
        </p:txBody>
      </p:sp>
      <p:sp>
        <p:nvSpPr>
          <p:cNvPr id="100356" name="Rectangle 1027"/>
          <p:cNvSpPr>
            <a:spLocks noGrp="1" noChangeArrowheads="1"/>
          </p:cNvSpPr>
          <p:nvPr>
            <p:ph type="body" sz="half" idx="1"/>
          </p:nvPr>
        </p:nvSpPr>
        <p:spPr>
          <a:xfrm>
            <a:off x="520700" y="1238250"/>
            <a:ext cx="8218488" cy="950913"/>
          </a:xfrm>
        </p:spPr>
        <p:txBody>
          <a:bodyPr/>
          <a:lstStyle/>
          <a:p>
            <a:pPr eaLnBrk="1" hangingPunct="1"/>
            <a:r>
              <a:rPr lang="en-US" sz="2000" dirty="0">
                <a:effectLst>
                  <a:outerShdw blurRad="38100" dist="38100" dir="2700000" algn="tl">
                    <a:srgbClr val="000000">
                      <a:alpha val="43137"/>
                    </a:srgbClr>
                  </a:outerShdw>
                </a:effectLst>
              </a:rPr>
              <a:t>Traces of Prophet </a:t>
            </a:r>
            <a:r>
              <a:rPr lang="en-US" sz="2000" dirty="0" err="1">
                <a:effectLst>
                  <a:outerShdw blurRad="38100" dist="38100" dir="2700000" algn="tl">
                    <a:srgbClr val="000000">
                      <a:alpha val="43137"/>
                    </a:srgbClr>
                  </a:outerShdw>
                </a:effectLst>
              </a:rPr>
              <a:t>Ibraheem’s</a:t>
            </a:r>
            <a:r>
              <a:rPr lang="en-US" sz="2000" dirty="0">
                <a:effectLst>
                  <a:outerShdw blurRad="38100" dist="38100" dir="2700000" algn="tl">
                    <a:srgbClr val="000000">
                      <a:alpha val="43137"/>
                    </a:srgbClr>
                  </a:outerShdw>
                </a:effectLst>
              </a:rPr>
              <a:t> feet (</a:t>
            </a:r>
            <a:r>
              <a:rPr lang="ar-SA" sz="2000" dirty="0">
                <a:effectLst>
                  <a:outerShdw blurRad="38100" dist="38100" dir="2700000" algn="tl">
                    <a:srgbClr val="000000">
                      <a:alpha val="43137"/>
                    </a:srgbClr>
                  </a:outerShdw>
                </a:effectLst>
                <a:ea typeface="Times New Roman (Arabic)"/>
                <a:cs typeface="Times New Roman (Arabic)"/>
              </a:rPr>
              <a:t>عليه السلام</a:t>
            </a:r>
            <a:r>
              <a:rPr lang="en-US" sz="2000" dirty="0">
                <a:effectLst>
                  <a:outerShdw blurRad="38100" dist="38100" dir="2700000" algn="tl">
                    <a:srgbClr val="000000">
                      <a:alpha val="43137"/>
                    </a:srgbClr>
                  </a:outerShdw>
                </a:effectLst>
              </a:rPr>
              <a:t>) as seen inside the structure. This is </a:t>
            </a:r>
            <a:r>
              <a:rPr lang="en-US" sz="2000" dirty="0" err="1">
                <a:effectLst>
                  <a:outerShdw blurRad="38100" dist="38100" dir="2700000" algn="tl">
                    <a:srgbClr val="000000">
                      <a:alpha val="43137"/>
                    </a:srgbClr>
                  </a:outerShdw>
                </a:effectLst>
              </a:rPr>
              <a:t>Maqam</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Ibraheem</a:t>
            </a:r>
            <a:r>
              <a:rPr lang="en-US" sz="2000" dirty="0">
                <a:effectLst>
                  <a:outerShdw blurRad="38100" dist="38100" dir="2700000" algn="tl">
                    <a:srgbClr val="000000">
                      <a:alpha val="43137"/>
                    </a:srgbClr>
                  </a:outerShdw>
                </a:effectLst>
              </a:rPr>
              <a:t> (not the structure).</a:t>
            </a:r>
          </a:p>
        </p:txBody>
      </p:sp>
      <p:pic>
        <p:nvPicPr>
          <p:cNvPr id="100357" name="Picture 1031" descr="E:\Documents and Settings\Administrator\My Documents\Hajj\Makkah\maqam-ibraheem_feet.jpg"/>
          <p:cNvPicPr>
            <a:picLocks noGrp="1" noChangeAspect="1" noChangeArrowheads="1"/>
          </p:cNvPicPr>
          <p:nvPr>
            <p:ph type="clipArt" sz="half" idx="2"/>
          </p:nvPr>
        </p:nvPicPr>
        <p:blipFill>
          <a:blip r:embed="rId3" cstate="print"/>
          <a:srcRect/>
          <a:stretch>
            <a:fillRect/>
          </a:stretch>
        </p:blipFill>
        <p:spPr>
          <a:xfrm>
            <a:off x="4738688" y="2265363"/>
            <a:ext cx="4276725" cy="419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0358" name="Picture 1033" descr="C:\Documents and Settings\Omar\My Documents\Hajj\Makkah\Maqam_Ibrahim1.jpg"/>
          <p:cNvPicPr>
            <a:picLocks noChangeAspect="1" noChangeArrowheads="1"/>
          </p:cNvPicPr>
          <p:nvPr/>
        </p:nvPicPr>
        <p:blipFill>
          <a:blip r:embed="rId4" cstate="print"/>
          <a:srcRect/>
          <a:stretch>
            <a:fillRect/>
          </a:stretch>
        </p:blipFill>
        <p:spPr bwMode="auto">
          <a:xfrm>
            <a:off x="136525" y="2273300"/>
            <a:ext cx="4406900" cy="4210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Slide Number Placeholder 6"/>
          <p:cNvSpPr>
            <a:spLocks noGrp="1"/>
          </p:cNvSpPr>
          <p:nvPr>
            <p:ph type="sldNum" sz="quarter" idx="12"/>
          </p:nvPr>
        </p:nvSpPr>
        <p:spPr>
          <a:noFill/>
        </p:spPr>
        <p:txBody>
          <a:bodyPr/>
          <a:lstStyle/>
          <a:p>
            <a:fld id="{01D2F2F1-6512-4ECC-B694-88808D186C5C}" type="slidenum">
              <a:rPr lang="en-US"/>
              <a:pPr/>
              <a:t>75</a:t>
            </a:fld>
            <a:endParaRPr lang="en-US"/>
          </a:p>
        </p:txBody>
      </p:sp>
      <p:sp>
        <p:nvSpPr>
          <p:cNvPr id="90126" name="Rectangle 14"/>
          <p:cNvSpPr>
            <a:spLocks noGrp="1" noChangeArrowheads="1"/>
          </p:cNvSpPr>
          <p:nvPr>
            <p:ph type="title"/>
          </p:nvPr>
        </p:nvSpPr>
        <p:spPr>
          <a:xfrm>
            <a:off x="685800" y="563563"/>
            <a:ext cx="7772400" cy="838200"/>
          </a:xfrm>
        </p:spPr>
        <p:txBody>
          <a:bodyPr/>
          <a:lstStyle/>
          <a:p>
            <a:pPr eaLnBrk="1" hangingPunct="1">
              <a:defRPr/>
            </a:pPr>
            <a:r>
              <a:rPr lang="en-US"/>
              <a:t>Zamzam (1)</a:t>
            </a:r>
            <a:br>
              <a:rPr lang="ar-SA">
                <a:cs typeface="Arial" charset="0"/>
              </a:rPr>
            </a:br>
            <a:r>
              <a:rPr lang="ar-SA">
                <a:cs typeface="Arial" charset="0"/>
              </a:rPr>
              <a:t>زمزم</a:t>
            </a:r>
            <a:endParaRPr lang="en-US">
              <a:cs typeface="Arial" charset="0"/>
            </a:endParaRPr>
          </a:p>
        </p:txBody>
      </p:sp>
      <p:sp>
        <p:nvSpPr>
          <p:cNvPr id="90127" name="Rectangle 15"/>
          <p:cNvSpPr>
            <a:spLocks noGrp="1" noChangeArrowheads="1"/>
          </p:cNvSpPr>
          <p:nvPr>
            <p:ph type="body" sz="half" idx="1"/>
          </p:nvPr>
        </p:nvSpPr>
        <p:spPr>
          <a:xfrm>
            <a:off x="169863" y="2314575"/>
            <a:ext cx="3810000" cy="3478213"/>
          </a:xfrm>
        </p:spPr>
        <p:txBody>
          <a:bodyPr/>
          <a:lstStyle/>
          <a:p>
            <a:pPr eaLnBrk="1" hangingPunct="1"/>
            <a:r>
              <a:rPr lang="en-US" sz="2000" dirty="0">
                <a:effectLst>
                  <a:outerShdw blurRad="38100" dist="38100" dir="2700000" algn="tl">
                    <a:srgbClr val="000000">
                      <a:alpha val="43137"/>
                    </a:srgbClr>
                  </a:outerShdw>
                </a:effectLst>
              </a:rPr>
              <a:t>After praying you go to </a:t>
            </a:r>
            <a:r>
              <a:rPr lang="en-US" sz="2000" dirty="0" err="1">
                <a:effectLst>
                  <a:outerShdw blurRad="38100" dist="38100" dir="2700000" algn="tl">
                    <a:srgbClr val="000000">
                      <a:alpha val="43137"/>
                    </a:srgbClr>
                  </a:outerShdw>
                </a:effectLst>
              </a:rPr>
              <a:t>Zamzam</a:t>
            </a:r>
            <a:r>
              <a:rPr lang="en-US" sz="2000" dirty="0">
                <a:effectLst>
                  <a:outerShdw blurRad="38100" dist="38100" dir="2700000" algn="tl">
                    <a:srgbClr val="000000">
                      <a:alpha val="43137"/>
                    </a:srgbClr>
                  </a:outerShdw>
                </a:effectLst>
              </a:rPr>
              <a:t> and drink from it, and pour some of the water on your head.</a:t>
            </a:r>
          </a:p>
          <a:p>
            <a:pPr eaLnBrk="1" hangingPunct="1"/>
            <a:r>
              <a:rPr lang="en-US" sz="2000" dirty="0">
                <a:effectLst>
                  <a:outerShdw blurRad="38100" dist="38100" dir="2700000" algn="tl">
                    <a:srgbClr val="000000">
                      <a:alpha val="43137"/>
                    </a:srgbClr>
                  </a:outerShdw>
                </a:effectLst>
              </a:rPr>
              <a:t>Then you return to the Black Stone, say </a:t>
            </a:r>
            <a:r>
              <a:rPr lang="en-US" sz="2000" dirty="0" err="1">
                <a:effectLst>
                  <a:outerShdw blurRad="38100" dist="38100" dir="2700000" algn="tl">
                    <a:srgbClr val="000000">
                      <a:alpha val="43137"/>
                    </a:srgbClr>
                  </a:outerShdw>
                </a:effectLst>
              </a:rPr>
              <a:t>Takbeer</a:t>
            </a:r>
            <a:r>
              <a:rPr lang="en-US" sz="2000" dirty="0">
                <a:effectLst>
                  <a:outerShdw blurRad="38100" dist="38100" dir="2700000" algn="tl">
                    <a:srgbClr val="000000">
                      <a:alpha val="43137"/>
                    </a:srgbClr>
                  </a:outerShdw>
                </a:effectLst>
              </a:rPr>
              <a:t> and touch it, as before, if possible. </a:t>
            </a:r>
          </a:p>
        </p:txBody>
      </p:sp>
      <p:pic>
        <p:nvPicPr>
          <p:cNvPr id="101381" name="Picture 27" descr="C:\Documents and Settings\obellal\My Documents\Hajj\Makkah\Zamzam Tap.jpg"/>
          <p:cNvPicPr>
            <a:picLocks noGrp="1" noChangeAspect="1" noChangeArrowheads="1"/>
          </p:cNvPicPr>
          <p:nvPr>
            <p:ph type="clipArt" sz="half" idx="2"/>
          </p:nvPr>
        </p:nvPicPr>
        <p:blipFill>
          <a:blip r:embed="rId3" cstate="print">
            <a:lum bright="4000" contrast="10000"/>
          </a:blip>
          <a:srcRect/>
          <a:stretch>
            <a:fillRect/>
          </a:stretch>
        </p:blipFill>
        <p:spPr>
          <a:xfrm>
            <a:off x="4054475" y="2227263"/>
            <a:ext cx="4999038" cy="3749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1382" name="Text Box 28"/>
          <p:cNvSpPr txBox="1">
            <a:spLocks noChangeArrowheads="1"/>
          </p:cNvSpPr>
          <p:nvPr/>
        </p:nvSpPr>
        <p:spPr bwMode="auto">
          <a:xfrm>
            <a:off x="5368925" y="5895975"/>
            <a:ext cx="2187575" cy="457200"/>
          </a:xfrm>
          <a:prstGeom prst="rect">
            <a:avLst/>
          </a:prstGeom>
          <a:noFill/>
          <a:ln w="12700">
            <a:noFill/>
            <a:miter lim="800000"/>
            <a:headEnd/>
            <a:tailEnd/>
          </a:ln>
        </p:spPr>
        <p:txBody>
          <a:bodyPr wrap="none">
            <a:spAutoFit/>
          </a:bodyPr>
          <a:lstStyle/>
          <a:p>
            <a:pPr algn="l">
              <a:lnSpc>
                <a:spcPct val="120000"/>
              </a:lnSpc>
            </a:pPr>
            <a:r>
              <a:rPr lang="en-US" sz="2000" b="0" i="1"/>
              <a:t>Zamzam Tap Water</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27">
                                            <p:txEl>
                                              <p:pRg st="0" end="0"/>
                                            </p:txEl>
                                          </p:spTgt>
                                        </p:tgtEl>
                                        <p:attrNameLst>
                                          <p:attrName>style.visibility</p:attrName>
                                        </p:attrNameLst>
                                      </p:cBhvr>
                                      <p:to>
                                        <p:strVal val="visible"/>
                                      </p:to>
                                    </p:set>
                                    <p:anim calcmode="lin" valueType="num">
                                      <p:cBhvr additive="base">
                                        <p:cTn id="7" dur="500" fill="hold"/>
                                        <p:tgtEl>
                                          <p:spTgt spid="901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0127">
                                            <p:txEl>
                                              <p:pRg st="1" end="1"/>
                                            </p:txEl>
                                          </p:spTgt>
                                        </p:tgtEl>
                                        <p:attrNameLst>
                                          <p:attrName>style.visibility</p:attrName>
                                        </p:attrNameLst>
                                      </p:cBhvr>
                                      <p:to>
                                        <p:strVal val="visible"/>
                                      </p:to>
                                    </p:set>
                                    <p:anim calcmode="lin" valueType="num">
                                      <p:cBhvr additive="base">
                                        <p:cTn id="13" dur="500" fill="hold"/>
                                        <p:tgtEl>
                                          <p:spTgt spid="901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2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7"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6"/>
          <p:cNvSpPr>
            <a:spLocks noGrp="1"/>
          </p:cNvSpPr>
          <p:nvPr>
            <p:ph type="sldNum" sz="quarter" idx="12"/>
          </p:nvPr>
        </p:nvSpPr>
        <p:spPr>
          <a:noFill/>
        </p:spPr>
        <p:txBody>
          <a:bodyPr/>
          <a:lstStyle/>
          <a:p>
            <a:fld id="{A134DE64-6BA4-4C80-A4A6-C912A67D9EF4}" type="slidenum">
              <a:rPr lang="en-US"/>
              <a:pPr/>
              <a:t>76</a:t>
            </a:fld>
            <a:endParaRPr lang="en-US"/>
          </a:p>
        </p:txBody>
      </p:sp>
      <p:sp>
        <p:nvSpPr>
          <p:cNvPr id="474114" name="Rectangle 2"/>
          <p:cNvSpPr>
            <a:spLocks noGrp="1" noChangeArrowheads="1"/>
          </p:cNvSpPr>
          <p:nvPr>
            <p:ph type="title"/>
          </p:nvPr>
        </p:nvSpPr>
        <p:spPr/>
        <p:txBody>
          <a:bodyPr/>
          <a:lstStyle/>
          <a:p>
            <a:pPr eaLnBrk="1" hangingPunct="1">
              <a:defRPr/>
            </a:pPr>
            <a:r>
              <a:rPr lang="en-US"/>
              <a:t>Zamzam (2)</a:t>
            </a:r>
          </a:p>
        </p:txBody>
      </p:sp>
      <p:pic>
        <p:nvPicPr>
          <p:cNvPr id="102404" name="Picture 3" descr="C:\Documents and Settings\obellal\My Documents\Hajj\Makkah\Zamzam Tap close.jpg"/>
          <p:cNvPicPr>
            <a:picLocks noGrp="1" noChangeAspect="1" noChangeArrowheads="1"/>
          </p:cNvPicPr>
          <p:nvPr>
            <p:ph type="clipArt" sz="half" idx="2"/>
          </p:nvPr>
        </p:nvPicPr>
        <p:blipFill>
          <a:blip r:embed="rId3" cstate="print"/>
          <a:srcRect/>
          <a:stretch>
            <a:fillRect/>
          </a:stretch>
        </p:blipFill>
        <p:spPr>
          <a:xfrm>
            <a:off x="4616450" y="2597150"/>
            <a:ext cx="4495800" cy="3371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405" name="Picture 4" descr="C:\Documents and Settings\obellal\My Documents\Hajj\Makkah\Zamzam Tap close 1.jpg"/>
          <p:cNvPicPr>
            <a:picLocks noChangeAspect="1" noChangeArrowheads="1"/>
          </p:cNvPicPr>
          <p:nvPr/>
        </p:nvPicPr>
        <p:blipFill>
          <a:blip r:embed="rId4" cstate="print"/>
          <a:srcRect/>
          <a:stretch>
            <a:fillRect/>
          </a:stretch>
        </p:blipFill>
        <p:spPr bwMode="auto">
          <a:xfrm>
            <a:off x="31750" y="1439863"/>
            <a:ext cx="4524375" cy="3394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2406" name="Text Box 5"/>
          <p:cNvSpPr txBox="1">
            <a:spLocks noChangeArrowheads="1"/>
          </p:cNvSpPr>
          <p:nvPr/>
        </p:nvSpPr>
        <p:spPr bwMode="auto">
          <a:xfrm>
            <a:off x="1143369" y="5312257"/>
            <a:ext cx="2558264" cy="496867"/>
          </a:xfrm>
          <a:prstGeom prst="rect">
            <a:avLst/>
          </a:prstGeom>
          <a:noFill/>
          <a:ln w="12700">
            <a:noFill/>
            <a:miter lim="800000"/>
            <a:headEnd/>
            <a:tailEnd/>
          </a:ln>
        </p:spPr>
        <p:txBody>
          <a:bodyPr wrap="none">
            <a:spAutoFit/>
          </a:bodyPr>
          <a:lstStyle/>
          <a:p>
            <a:pPr algn="l">
              <a:lnSpc>
                <a:spcPct val="120000"/>
              </a:lnSpc>
            </a:pPr>
            <a:r>
              <a:rPr lang="en-US" sz="2400" b="0" i="1" dirty="0" err="1">
                <a:effectLst>
                  <a:outerShdw blurRad="38100" dist="38100" dir="2700000" algn="tl">
                    <a:srgbClr val="000000">
                      <a:alpha val="43137"/>
                    </a:srgbClr>
                  </a:outerShdw>
                </a:effectLst>
              </a:rPr>
              <a:t>Zamzam</a:t>
            </a:r>
            <a:r>
              <a:rPr lang="en-US" sz="2400" b="0" i="1" dirty="0">
                <a:effectLst>
                  <a:outerShdw blurRad="38100" dist="38100" dir="2700000" algn="tl">
                    <a:srgbClr val="000000">
                      <a:alpha val="43137"/>
                    </a:srgbClr>
                  </a:outerShdw>
                </a:effectLst>
              </a:rPr>
              <a:t> Tap Water</a:t>
            </a:r>
          </a:p>
        </p:txBody>
      </p:sp>
    </p:spTree>
  </p:cSld>
  <p:clrMapOvr>
    <a:masterClrMapping/>
  </p:clrMapOvr>
  <p:transition advTm="2000">
    <p:pull/>
  </p:transition>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Slide Number Placeholder 6"/>
          <p:cNvSpPr>
            <a:spLocks noGrp="1"/>
          </p:cNvSpPr>
          <p:nvPr>
            <p:ph type="sldNum" sz="quarter" idx="12"/>
          </p:nvPr>
        </p:nvSpPr>
        <p:spPr>
          <a:noFill/>
        </p:spPr>
        <p:txBody>
          <a:bodyPr/>
          <a:lstStyle/>
          <a:p>
            <a:fld id="{331CF63D-E3CB-4496-88B4-7762F005622E}" type="slidenum">
              <a:rPr lang="en-US"/>
              <a:pPr/>
              <a:t>77</a:t>
            </a:fld>
            <a:endParaRPr lang="en-US"/>
          </a:p>
        </p:txBody>
      </p:sp>
      <p:sp>
        <p:nvSpPr>
          <p:cNvPr id="307202" name="Rectangle 2"/>
          <p:cNvSpPr>
            <a:spLocks noGrp="1" noChangeArrowheads="1"/>
          </p:cNvSpPr>
          <p:nvPr>
            <p:ph type="title"/>
          </p:nvPr>
        </p:nvSpPr>
        <p:spPr>
          <a:xfrm>
            <a:off x="685800" y="603250"/>
            <a:ext cx="7772400" cy="838200"/>
          </a:xfrm>
        </p:spPr>
        <p:txBody>
          <a:bodyPr/>
          <a:lstStyle/>
          <a:p>
            <a:pPr eaLnBrk="1" hangingPunct="1">
              <a:defRPr/>
            </a:pPr>
            <a:r>
              <a:rPr lang="en-US"/>
              <a:t>Zamzam (3)</a:t>
            </a:r>
            <a:br>
              <a:rPr lang="ar-SA">
                <a:cs typeface="Arial" charset="0"/>
              </a:rPr>
            </a:br>
            <a:r>
              <a:rPr lang="ar-SA">
                <a:cs typeface="Arial" charset="0"/>
              </a:rPr>
              <a:t>زمزم</a:t>
            </a:r>
            <a:endParaRPr lang="en-US">
              <a:cs typeface="Arial" charset="0"/>
            </a:endParaRPr>
          </a:p>
        </p:txBody>
      </p:sp>
      <p:sp>
        <p:nvSpPr>
          <p:cNvPr id="307203" name="Rectangle 3"/>
          <p:cNvSpPr>
            <a:spLocks noGrp="1" noChangeArrowheads="1"/>
          </p:cNvSpPr>
          <p:nvPr>
            <p:ph type="body" sz="half" idx="1"/>
          </p:nvPr>
        </p:nvSpPr>
        <p:spPr>
          <a:xfrm>
            <a:off x="127000" y="2371725"/>
            <a:ext cx="3810000" cy="3429000"/>
          </a:xfrm>
        </p:spPr>
        <p:txBody>
          <a:bodyPr/>
          <a:lstStyle/>
          <a:p>
            <a:pPr eaLnBrk="1" hangingPunct="1"/>
            <a:r>
              <a:rPr lang="en-US" sz="1800" dirty="0" err="1">
                <a:effectLst>
                  <a:outerShdw blurRad="38100" dist="38100" dir="2700000" algn="tl">
                    <a:srgbClr val="000000">
                      <a:alpha val="43137"/>
                    </a:srgbClr>
                  </a:outerShdw>
                </a:effectLst>
                <a:ea typeface="Times New Roman (Arabic)"/>
                <a:cs typeface="Times New Roman (Arabic)"/>
              </a:rPr>
              <a:t>Zamzam</a:t>
            </a:r>
            <a:r>
              <a:rPr lang="en-US" sz="1800" dirty="0">
                <a:effectLst>
                  <a:outerShdw blurRad="38100" dist="38100" dir="2700000" algn="tl">
                    <a:srgbClr val="000000">
                      <a:alpha val="43137"/>
                    </a:srgbClr>
                  </a:outerShdw>
                </a:effectLst>
                <a:ea typeface="Times New Roman (Arabic)"/>
                <a:cs typeface="Times New Roman (Arabic)"/>
              </a:rPr>
              <a:t> water is available in coolers (cold and not cold) everywhere in the </a:t>
            </a:r>
            <a:r>
              <a:rPr lang="en-US" sz="1800" dirty="0" err="1">
                <a:effectLst>
                  <a:outerShdw blurRad="38100" dist="38100" dir="2700000" algn="tl">
                    <a:srgbClr val="000000">
                      <a:alpha val="43137"/>
                    </a:srgbClr>
                  </a:outerShdw>
                </a:effectLst>
                <a:ea typeface="Times New Roman (Arabic)"/>
                <a:cs typeface="Times New Roman (Arabic)"/>
              </a:rPr>
              <a:t>Masjid</a:t>
            </a:r>
            <a:r>
              <a:rPr lang="en-US" sz="1800" dirty="0">
                <a:effectLst>
                  <a:outerShdw blurRad="38100" dist="38100" dir="2700000" algn="tl">
                    <a:srgbClr val="000000">
                      <a:alpha val="43137"/>
                    </a:srgbClr>
                  </a:outerShdw>
                </a:effectLst>
                <a:ea typeface="Times New Roman (Arabic)"/>
                <a:cs typeface="Times New Roman (Arabic)"/>
              </a:rPr>
              <a:t>.</a:t>
            </a:r>
          </a:p>
          <a:p>
            <a:pPr eaLnBrk="1" hangingPunct="1"/>
            <a:r>
              <a:rPr lang="en-US" sz="1800" dirty="0">
                <a:effectLst>
                  <a:outerShdw blurRad="38100" dist="38100" dir="2700000" algn="tl">
                    <a:srgbClr val="000000">
                      <a:alpha val="43137"/>
                    </a:srgbClr>
                  </a:outerShdw>
                </a:effectLst>
                <a:ea typeface="Times New Roman (Arabic)"/>
                <a:cs typeface="Times New Roman (Arabic)"/>
              </a:rPr>
              <a:t>During the Hajj season coolers are removed from the </a:t>
            </a:r>
            <a:r>
              <a:rPr lang="en-US" sz="1800" dirty="0" err="1">
                <a:effectLst>
                  <a:outerShdw blurRad="38100" dist="38100" dir="2700000" algn="tl">
                    <a:srgbClr val="000000">
                      <a:alpha val="43137"/>
                    </a:srgbClr>
                  </a:outerShdw>
                </a:effectLst>
                <a:ea typeface="Times New Roman (Arabic)"/>
                <a:cs typeface="Times New Roman (Arabic)"/>
              </a:rPr>
              <a:t>Tawaf</a:t>
            </a:r>
            <a:r>
              <a:rPr lang="en-US" sz="1800" dirty="0">
                <a:effectLst>
                  <a:outerShdw blurRad="38100" dist="38100" dir="2700000" algn="tl">
                    <a:srgbClr val="000000">
                      <a:alpha val="43137"/>
                    </a:srgbClr>
                  </a:outerShdw>
                </a:effectLst>
                <a:ea typeface="Times New Roman (Arabic)"/>
                <a:cs typeface="Times New Roman (Arabic)"/>
              </a:rPr>
              <a:t> area, but will be available in other areas of the </a:t>
            </a:r>
            <a:r>
              <a:rPr lang="en-US" sz="1800" dirty="0" err="1">
                <a:effectLst>
                  <a:outerShdw blurRad="38100" dist="38100" dir="2700000" algn="tl">
                    <a:srgbClr val="000000">
                      <a:alpha val="43137"/>
                    </a:srgbClr>
                  </a:outerShdw>
                </a:effectLst>
                <a:ea typeface="Times New Roman (Arabic)"/>
                <a:cs typeface="Times New Roman (Arabic)"/>
              </a:rPr>
              <a:t>Masjid</a:t>
            </a:r>
            <a:r>
              <a:rPr lang="en-US" sz="1800" dirty="0">
                <a:effectLst>
                  <a:outerShdw blurRad="38100" dist="38100" dir="2700000" algn="tl">
                    <a:srgbClr val="000000">
                      <a:alpha val="43137"/>
                    </a:srgbClr>
                  </a:outerShdw>
                </a:effectLst>
                <a:ea typeface="Times New Roman (Arabic)"/>
                <a:cs typeface="Times New Roman (Arabic)"/>
              </a:rPr>
              <a:t>.</a:t>
            </a:r>
            <a:endParaRPr lang="en-US" sz="1800" dirty="0">
              <a:effectLst>
                <a:outerShdw blurRad="38100" dist="38100" dir="2700000" algn="tl">
                  <a:srgbClr val="000000">
                    <a:alpha val="43137"/>
                  </a:srgbClr>
                </a:outerShdw>
              </a:effectLst>
            </a:endParaRPr>
          </a:p>
        </p:txBody>
      </p:sp>
      <p:pic>
        <p:nvPicPr>
          <p:cNvPr id="103429" name="Picture 11" descr="E:\My Documents\Hajj\Makkah\Zamzam Cooler.jpg"/>
          <p:cNvPicPr>
            <a:picLocks noGrp="1" noChangeAspect="1" noChangeArrowheads="1"/>
          </p:cNvPicPr>
          <p:nvPr>
            <p:ph type="clipArt" sz="half" idx="2"/>
          </p:nvPr>
        </p:nvPicPr>
        <p:blipFill>
          <a:blip r:embed="rId3" cstate="print"/>
          <a:srcRect/>
          <a:stretch>
            <a:fillRect/>
          </a:stretch>
        </p:blipFill>
        <p:spPr>
          <a:xfrm>
            <a:off x="4179888" y="2301875"/>
            <a:ext cx="4864100" cy="3648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3430" name="Text Box 12"/>
          <p:cNvSpPr txBox="1">
            <a:spLocks noChangeArrowheads="1"/>
          </p:cNvSpPr>
          <p:nvPr/>
        </p:nvSpPr>
        <p:spPr bwMode="auto">
          <a:xfrm>
            <a:off x="5253038" y="5861050"/>
            <a:ext cx="2783134" cy="429413"/>
          </a:xfrm>
          <a:prstGeom prst="rect">
            <a:avLst/>
          </a:prstGeom>
          <a:noFill/>
          <a:ln w="12700">
            <a:noFill/>
            <a:miter lim="800000"/>
            <a:headEnd/>
            <a:tailEnd/>
          </a:ln>
        </p:spPr>
        <p:txBody>
          <a:bodyPr wrap="none">
            <a:spAutoFit/>
          </a:bodyPr>
          <a:lstStyle/>
          <a:p>
            <a:pPr algn="l">
              <a:lnSpc>
                <a:spcPct val="120000"/>
              </a:lnSpc>
            </a:pPr>
            <a:r>
              <a:rPr lang="en-US" sz="2000" b="0" i="1">
                <a:effectLst>
                  <a:outerShdw blurRad="38100" dist="38100" dir="2700000" algn="tl">
                    <a:srgbClr val="000000">
                      <a:alpha val="43137"/>
                    </a:srgbClr>
                  </a:outerShdw>
                </a:effectLst>
              </a:rPr>
              <a:t>Zamzam water in coolers</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 calcmode="lin" valueType="num">
                                      <p:cBhvr additive="base">
                                        <p:cTn id="7" dur="500" fill="hold"/>
                                        <p:tgtEl>
                                          <p:spTgt spid="307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203">
                                            <p:txEl>
                                              <p:pRg st="1" end="1"/>
                                            </p:txEl>
                                          </p:spTgt>
                                        </p:tgtEl>
                                        <p:attrNameLst>
                                          <p:attrName>style.visibility</p:attrName>
                                        </p:attrNameLst>
                                      </p:cBhvr>
                                      <p:to>
                                        <p:strVal val="visible"/>
                                      </p:to>
                                    </p:set>
                                    <p:anim calcmode="lin" valueType="num">
                                      <p:cBhvr additive="base">
                                        <p:cTn id="13" dur="500" fill="hold"/>
                                        <p:tgtEl>
                                          <p:spTgt spid="3072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2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6"/>
          <p:cNvSpPr>
            <a:spLocks noGrp="1"/>
          </p:cNvSpPr>
          <p:nvPr>
            <p:ph type="sldNum" sz="quarter" idx="12"/>
          </p:nvPr>
        </p:nvSpPr>
        <p:spPr>
          <a:noFill/>
        </p:spPr>
        <p:txBody>
          <a:bodyPr/>
          <a:lstStyle/>
          <a:p>
            <a:fld id="{C08D3C5E-B964-47C8-97BA-71EEC22A98C2}" type="slidenum">
              <a:rPr lang="en-US"/>
              <a:pPr/>
              <a:t>78</a:t>
            </a:fld>
            <a:endParaRPr lang="en-US"/>
          </a:p>
        </p:txBody>
      </p:sp>
      <p:sp>
        <p:nvSpPr>
          <p:cNvPr id="411650" name="Rectangle 2"/>
          <p:cNvSpPr>
            <a:spLocks noGrp="1" noChangeArrowheads="1"/>
          </p:cNvSpPr>
          <p:nvPr>
            <p:ph type="title"/>
          </p:nvPr>
        </p:nvSpPr>
        <p:spPr/>
        <p:txBody>
          <a:bodyPr/>
          <a:lstStyle/>
          <a:p>
            <a:pPr eaLnBrk="1" hangingPunct="1">
              <a:defRPr/>
            </a:pPr>
            <a:r>
              <a:rPr lang="en-US"/>
              <a:t>Zamzam (4)</a:t>
            </a:r>
          </a:p>
        </p:txBody>
      </p:sp>
      <p:graphicFrame>
        <p:nvGraphicFramePr>
          <p:cNvPr id="411814" name="Group 166"/>
          <p:cNvGraphicFramePr>
            <a:graphicFrameLocks noGrp="1"/>
          </p:cNvGraphicFramePr>
          <p:nvPr/>
        </p:nvGraphicFramePr>
        <p:xfrm>
          <a:off x="444500" y="1235075"/>
          <a:ext cx="8261350" cy="4986338"/>
        </p:xfrm>
        <a:graphic>
          <a:graphicData uri="http://schemas.openxmlformats.org/drawingml/2006/table">
            <a:tbl>
              <a:tblPr/>
              <a:tblGrid>
                <a:gridCol w="4130675">
                  <a:extLst>
                    <a:ext uri="{9D8B030D-6E8A-4147-A177-3AD203B41FA5}">
                      <a16:colId xmlns:a16="http://schemas.microsoft.com/office/drawing/2014/main" val="20000"/>
                    </a:ext>
                  </a:extLst>
                </a:gridCol>
                <a:gridCol w="4130675">
                  <a:extLst>
                    <a:ext uri="{9D8B030D-6E8A-4147-A177-3AD203B41FA5}">
                      <a16:colId xmlns:a16="http://schemas.microsoft.com/office/drawing/2014/main" val="20001"/>
                    </a:ext>
                  </a:extLst>
                </a:gridCol>
              </a:tblGrid>
              <a:tr h="1612900">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The Prophet (</a:t>
                      </a:r>
                      <a:r>
                        <a:rPr kumimoji="0" lang="ar-EG"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Arabic)" charset="-78"/>
                        </a:rPr>
                        <a:t>صلى الله عليه وسلم</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said: “</a:t>
                      </a:r>
                      <a:r>
                        <a:rPr kumimoji="0" lang="en-US" sz="16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rPr>
                        <a:t>Zamzam</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 water is for whatever (purpose) it is drunk for.</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[Ahmad and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Ibn</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Majah</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a:cs typeface="Traditional Arabic" pitchFamily="2" charset="-78"/>
                        </a:rPr>
                        <a:t>قال رسول الله </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صلى الله عليه وسلم</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a:t>
                      </a: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a:cs typeface="Traditional Arabic" pitchFamily="2" charset="-78"/>
                        </a:rPr>
                        <a:t> </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ماء زمزم لما شرب له.</a:t>
                      </a:r>
                      <a:endPar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a:cs typeface="Traditional Arabic" pitchFamily="2" charset="-78"/>
                        </a:rPr>
                        <a:t>( </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أحمد وابن ماجة</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60538">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The Prophet (</a:t>
                      </a:r>
                      <a:r>
                        <a:rPr kumimoji="0" lang="ar-EG"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Arabic)" charset="-78"/>
                        </a:rPr>
                        <a:t>صلى الله عليه وسلم</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said: “</a:t>
                      </a:r>
                      <a:r>
                        <a:rPr kumimoji="0" lang="en-US" sz="1600" b="0" i="0" u="none" strike="noStrike" cap="none" normalizeH="0" baseline="0" dirty="0" err="1">
                          <a:ln>
                            <a:noFill/>
                          </a:ln>
                          <a:solidFill>
                            <a:schemeClr val="folHlink"/>
                          </a:solidFill>
                          <a:effectLst>
                            <a:outerShdw blurRad="38100" dist="38100" dir="2700000" algn="tl">
                              <a:srgbClr val="000000">
                                <a:alpha val="43137"/>
                              </a:srgbClr>
                            </a:outerShdw>
                          </a:effectLst>
                          <a:latin typeface="Verdana" pitchFamily="34" charset="0"/>
                        </a:rPr>
                        <a:t>Zamzam</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 water satisfies as food and cures illness.</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Bukhari</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&amp; Muslim]</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defRPr/>
                      </a:pP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a:cs typeface="Traditional Arabic" pitchFamily="2" charset="-78"/>
                        </a:rPr>
                        <a:t>وقال رسول الله </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صلى الله عليه وسلم</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a:t>
                      </a: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ماء زمزم فيه طعام من الط</a:t>
                      </a:r>
                      <a:r>
                        <a:rPr kumimoji="0" lang="ar-EG" sz="20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عْم وشفاء من السُّقم.</a:t>
                      </a:r>
                      <a:endPar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Y" sz="2000" b="0" i="0" u="none" strike="noStrike" cap="none" normalizeH="0" baseline="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r>
                        <a:rPr kumimoji="0" lang="ar-SA" sz="2000" b="0" i="0" u="none" strike="noStrike" cap="none" normalizeH="0" baseline="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البخاري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ومسلم</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 )</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2900">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Abdullah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Ibn</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a:t>
                      </a:r>
                      <a:r>
                        <a:rPr kumimoji="0" lang="en-US" sz="1600" b="0" i="0" u="none" strike="noStrike" cap="none" normalizeH="0" baseline="0" dirty="0" err="1">
                          <a:ln>
                            <a:noFill/>
                          </a:ln>
                          <a:solidFill>
                            <a:schemeClr val="tx1"/>
                          </a:solidFill>
                          <a:effectLst>
                            <a:outerShdw blurRad="38100" dist="38100" dir="2700000" algn="tl">
                              <a:srgbClr val="000000">
                                <a:alpha val="43137"/>
                              </a:srgbClr>
                            </a:outerShdw>
                          </a:effectLst>
                          <a:latin typeface="Verdana" pitchFamily="34" charset="0"/>
                        </a:rPr>
                        <a:t>Abbas</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a:t>
                      </a:r>
                      <a:r>
                        <a:rPr kumimoji="0" lang="ar-EG"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imes New Roman (Arabic)" charset="-78"/>
                        </a:rPr>
                        <a:t>رضي الله عنه</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 used to supplicate: “</a:t>
                      </a:r>
                      <a:r>
                        <a:rPr kumimoji="0" lang="en-US" sz="16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rPr>
                        <a:t>O Allah, I ask of You beneficial knowledge, abundant provision and a cure from all disease.</a:t>
                      </a:r>
                      <a:r>
                        <a:rPr kumimoji="0" 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rPr>
                        <a:t>”</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كان عبد الله بن عباس </a:t>
                      </a:r>
                      <a:r>
                        <a:rPr kumimoji="0" lang="ar-SY"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رضي الله عنه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يدعو بهذا الدعاء: </a:t>
                      </a:r>
                      <a:r>
                        <a:rPr kumimoji="0" lang="ar-SA" sz="20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اللهم إنّي أسألك علما نافعا ورزقا واسعا وشفاء من كل داء.</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1814"/>
                                        </p:tgtEl>
                                        <p:attrNameLst>
                                          <p:attrName>style.visibility</p:attrName>
                                        </p:attrNameLst>
                                      </p:cBhvr>
                                      <p:to>
                                        <p:strVal val="visible"/>
                                      </p:to>
                                    </p:set>
                                    <p:anim calcmode="lin" valueType="num">
                                      <p:cBhvr>
                                        <p:cTn id="7" dur="500" fill="hold"/>
                                        <p:tgtEl>
                                          <p:spTgt spid="411814"/>
                                        </p:tgtEl>
                                        <p:attrNameLst>
                                          <p:attrName>ppt_w</p:attrName>
                                        </p:attrNameLst>
                                      </p:cBhvr>
                                      <p:tavLst>
                                        <p:tav tm="0">
                                          <p:val>
                                            <p:fltVal val="0"/>
                                          </p:val>
                                        </p:tav>
                                        <p:tav tm="100000">
                                          <p:val>
                                            <p:strVal val="#ppt_w"/>
                                          </p:val>
                                        </p:tav>
                                      </p:tavLst>
                                    </p:anim>
                                    <p:anim calcmode="lin" valueType="num">
                                      <p:cBhvr>
                                        <p:cTn id="8" dur="500" fill="hold"/>
                                        <p:tgtEl>
                                          <p:spTgt spid="4118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Slide Number Placeholder 6"/>
          <p:cNvSpPr>
            <a:spLocks noGrp="1"/>
          </p:cNvSpPr>
          <p:nvPr>
            <p:ph type="sldNum" sz="quarter" idx="12"/>
          </p:nvPr>
        </p:nvSpPr>
        <p:spPr>
          <a:noFill/>
        </p:spPr>
        <p:txBody>
          <a:bodyPr/>
          <a:lstStyle/>
          <a:p>
            <a:fld id="{F2DCB8F8-BB1C-4342-ACD7-15F36609FD51}" type="slidenum">
              <a:rPr lang="en-US"/>
              <a:pPr/>
              <a:t>79</a:t>
            </a:fld>
            <a:endParaRPr lang="en-US"/>
          </a:p>
        </p:txBody>
      </p:sp>
      <p:sp>
        <p:nvSpPr>
          <p:cNvPr id="91138" name="Rectangle 1026"/>
          <p:cNvSpPr>
            <a:spLocks noGrp="1" noChangeArrowheads="1"/>
          </p:cNvSpPr>
          <p:nvPr>
            <p:ph type="title"/>
          </p:nvPr>
        </p:nvSpPr>
        <p:spPr>
          <a:xfrm>
            <a:off x="342900" y="265113"/>
            <a:ext cx="8458200" cy="1143000"/>
          </a:xfrm>
        </p:spPr>
        <p:txBody>
          <a:bodyPr/>
          <a:lstStyle/>
          <a:p>
            <a:pPr eaLnBrk="1" hangingPunct="1">
              <a:defRPr/>
            </a:pPr>
            <a:r>
              <a:rPr lang="en-US"/>
              <a:t>Sa’y between Safa &amp; Marwa (1)</a:t>
            </a:r>
            <a:br>
              <a:rPr lang="en-US"/>
            </a:br>
            <a:r>
              <a:rPr lang="ar-SA">
                <a:cs typeface="Times New Roman" pitchFamily="18" charset="0"/>
              </a:rPr>
              <a:t>السعي بين الصفا و المروة</a:t>
            </a:r>
            <a:endParaRPr lang="en-US"/>
          </a:p>
        </p:txBody>
      </p:sp>
      <p:sp>
        <p:nvSpPr>
          <p:cNvPr id="91139" name="Rectangle 1027"/>
          <p:cNvSpPr>
            <a:spLocks noGrp="1" noChangeArrowheads="1"/>
          </p:cNvSpPr>
          <p:nvPr>
            <p:ph type="body" sz="half" idx="1"/>
          </p:nvPr>
        </p:nvSpPr>
        <p:spPr>
          <a:xfrm>
            <a:off x="0" y="1741488"/>
            <a:ext cx="3708400" cy="4648200"/>
          </a:xfrm>
        </p:spPr>
        <p:txBody>
          <a:bodyPr/>
          <a:lstStyle/>
          <a:p>
            <a:pPr algn="ctr" eaLnBrk="1" hangingPunct="1">
              <a:lnSpc>
                <a:spcPct val="120000"/>
              </a:lnSpc>
              <a:buFont typeface="Wingdings" pitchFamily="2" charset="2"/>
              <a:buNone/>
            </a:pPr>
            <a:r>
              <a:rPr lang="en-US" sz="1800" b="1" dirty="0">
                <a:solidFill>
                  <a:schemeClr val="hlink"/>
                </a:solidFill>
                <a:effectLst>
                  <a:outerShdw blurRad="38100" dist="38100" dir="2700000" algn="tl">
                    <a:srgbClr val="000000">
                      <a:alpha val="43137"/>
                    </a:srgbClr>
                  </a:outerShdw>
                </a:effectLst>
              </a:rPr>
              <a:t>SUMMARY</a:t>
            </a:r>
          </a:p>
          <a:p>
            <a:pPr eaLnBrk="1" hangingPunct="1">
              <a:lnSpc>
                <a:spcPct val="120000"/>
              </a:lnSpc>
            </a:pPr>
            <a:r>
              <a:rPr lang="en-US" sz="1800" dirty="0">
                <a:effectLst>
                  <a:outerShdw blurRad="38100" dist="38100" dir="2700000" algn="tl">
                    <a:srgbClr val="000000">
                      <a:alpha val="43137"/>
                    </a:srgbClr>
                  </a:outerShdw>
                </a:effectLst>
              </a:rPr>
              <a:t>Start with the </a:t>
            </a:r>
            <a:r>
              <a:rPr lang="en-US" sz="1800" dirty="0" err="1">
                <a:effectLst>
                  <a:outerShdw blurRad="38100" dist="38100" dir="2700000" algn="tl">
                    <a:srgbClr val="000000">
                      <a:alpha val="43137"/>
                    </a:srgbClr>
                  </a:outerShdw>
                </a:effectLst>
              </a:rPr>
              <a:t>Safa</a:t>
            </a:r>
            <a:endParaRPr lang="en-US" sz="1800" dirty="0">
              <a:effectLst>
                <a:outerShdw blurRad="38100" dist="38100" dir="2700000" algn="tl">
                  <a:srgbClr val="000000">
                    <a:alpha val="43137"/>
                  </a:srgbClr>
                </a:outerShdw>
              </a:effectLst>
            </a:endParaRPr>
          </a:p>
          <a:p>
            <a:pPr eaLnBrk="1" hangingPunct="1">
              <a:lnSpc>
                <a:spcPct val="120000"/>
              </a:lnSpc>
            </a:pPr>
            <a:r>
              <a:rPr lang="en-US" sz="1800" dirty="0">
                <a:effectLst>
                  <a:outerShdw blurRad="38100" dist="38100" dir="2700000" algn="tl">
                    <a:srgbClr val="000000">
                      <a:alpha val="43137"/>
                    </a:srgbClr>
                  </a:outerShdw>
                </a:effectLst>
              </a:rPr>
              <a:t>Recite Ayah [2,158]</a:t>
            </a:r>
          </a:p>
          <a:p>
            <a:pPr eaLnBrk="1" hangingPunct="1">
              <a:lnSpc>
                <a:spcPct val="120000"/>
              </a:lnSpc>
            </a:pPr>
            <a:r>
              <a:rPr lang="en-US" sz="1800" dirty="0">
                <a:effectLst>
                  <a:outerShdw blurRad="38100" dist="38100" dir="2700000" algn="tl">
                    <a:srgbClr val="000000">
                      <a:alpha val="43137"/>
                    </a:srgbClr>
                  </a:outerShdw>
                </a:effectLst>
              </a:rPr>
              <a:t>Make </a:t>
            </a:r>
            <a:r>
              <a:rPr lang="en-US" sz="1800" dirty="0" err="1">
                <a:effectLst>
                  <a:outerShdw blurRad="38100" dist="38100" dir="2700000" algn="tl">
                    <a:srgbClr val="000000">
                      <a:alpha val="43137"/>
                    </a:srgbClr>
                  </a:outerShdw>
                </a:effectLst>
              </a:rPr>
              <a:t>Dhikr</a:t>
            </a:r>
            <a:r>
              <a:rPr lang="en-US" sz="1800" dirty="0">
                <a:effectLst>
                  <a:outerShdw blurRad="38100" dist="38100" dir="2700000" algn="tl">
                    <a:srgbClr val="000000">
                      <a:alpha val="43137"/>
                    </a:srgbClr>
                  </a:outerShdw>
                </a:effectLst>
              </a:rPr>
              <a:t> and </a:t>
            </a:r>
            <a:r>
              <a:rPr lang="en-US" sz="1800" dirty="0" err="1">
                <a:effectLst>
                  <a:outerShdw blurRad="38100" dist="38100" dir="2700000" algn="tl">
                    <a:srgbClr val="000000">
                      <a:alpha val="43137"/>
                    </a:srgbClr>
                  </a:outerShdw>
                </a:effectLst>
              </a:rPr>
              <a:t>Du’a</a:t>
            </a:r>
            <a:endParaRPr lang="en-US" sz="1800" dirty="0">
              <a:effectLst>
                <a:outerShdw blurRad="38100" dist="38100" dir="2700000" algn="tl">
                  <a:srgbClr val="000000">
                    <a:alpha val="43137"/>
                  </a:srgbClr>
                </a:outerShdw>
              </a:effectLst>
            </a:endParaRPr>
          </a:p>
          <a:p>
            <a:pPr eaLnBrk="1" hangingPunct="1">
              <a:lnSpc>
                <a:spcPct val="120000"/>
              </a:lnSpc>
            </a:pPr>
            <a:r>
              <a:rPr lang="en-US" sz="1800" dirty="0">
                <a:effectLst>
                  <a:outerShdw blurRad="38100" dist="38100" dir="2700000" algn="tl">
                    <a:srgbClr val="000000">
                      <a:alpha val="43137"/>
                    </a:srgbClr>
                  </a:outerShdw>
                </a:effectLst>
              </a:rPr>
              <a:t>Walk to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 (first lap)</a:t>
            </a:r>
          </a:p>
          <a:p>
            <a:pPr eaLnBrk="1" hangingPunct="1">
              <a:lnSpc>
                <a:spcPct val="120000"/>
              </a:lnSpc>
            </a:pPr>
            <a:r>
              <a:rPr lang="en-US" sz="1800" dirty="0">
                <a:effectLst>
                  <a:outerShdw blurRad="38100" dist="38100" dir="2700000" algn="tl">
                    <a:srgbClr val="000000">
                      <a:alpha val="43137"/>
                    </a:srgbClr>
                  </a:outerShdw>
                </a:effectLst>
              </a:rPr>
              <a:t>On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 do the same as on the </a:t>
            </a:r>
            <a:r>
              <a:rPr lang="en-US" sz="1800" dirty="0" err="1">
                <a:effectLst>
                  <a:outerShdw blurRad="38100" dist="38100" dir="2700000" algn="tl">
                    <a:srgbClr val="000000">
                      <a:alpha val="43137"/>
                    </a:srgbClr>
                  </a:outerShdw>
                </a:effectLst>
              </a:rPr>
              <a:t>Safa</a:t>
            </a:r>
            <a:endParaRPr lang="en-US" sz="1800" dirty="0">
              <a:effectLst>
                <a:outerShdw blurRad="38100" dist="38100" dir="2700000" algn="tl">
                  <a:srgbClr val="000000">
                    <a:alpha val="43137"/>
                  </a:srgbClr>
                </a:outerShdw>
              </a:effectLst>
            </a:endParaRPr>
          </a:p>
          <a:p>
            <a:pPr eaLnBrk="1" hangingPunct="1">
              <a:lnSpc>
                <a:spcPct val="120000"/>
              </a:lnSpc>
            </a:pPr>
            <a:r>
              <a:rPr lang="en-US" sz="1800" dirty="0">
                <a:effectLst>
                  <a:outerShdw blurRad="38100" dist="38100" dir="2700000" algn="tl">
                    <a:srgbClr val="000000">
                      <a:alpha val="43137"/>
                    </a:srgbClr>
                  </a:outerShdw>
                </a:effectLst>
              </a:rPr>
              <a:t>Walk back to the </a:t>
            </a:r>
            <a:r>
              <a:rPr lang="en-US" sz="1800" dirty="0" err="1">
                <a:effectLst>
                  <a:outerShdw blurRad="38100" dist="38100" dir="2700000" algn="tl">
                    <a:srgbClr val="000000">
                      <a:alpha val="43137"/>
                    </a:srgbClr>
                  </a:outerShdw>
                </a:effectLst>
              </a:rPr>
              <a:t>Safa</a:t>
            </a:r>
            <a:r>
              <a:rPr lang="en-US" sz="1800" dirty="0">
                <a:effectLst>
                  <a:outerShdw blurRad="38100" dist="38100" dir="2700000" algn="tl">
                    <a:srgbClr val="000000">
                      <a:alpha val="43137"/>
                    </a:srgbClr>
                  </a:outerShdw>
                </a:effectLst>
              </a:rPr>
              <a:t> (second lap)</a:t>
            </a:r>
          </a:p>
          <a:p>
            <a:pPr eaLnBrk="1" hangingPunct="1">
              <a:lnSpc>
                <a:spcPct val="120000"/>
              </a:lnSpc>
            </a:pPr>
            <a:r>
              <a:rPr lang="en-US" sz="1800" dirty="0">
                <a:effectLst>
                  <a:outerShdw blurRad="38100" dist="38100" dir="2700000" algn="tl">
                    <a:srgbClr val="000000">
                      <a:alpha val="43137"/>
                    </a:srgbClr>
                  </a:outerShdw>
                </a:effectLst>
              </a:rPr>
              <a:t>Complete seven laps in the same manner</a:t>
            </a:r>
          </a:p>
          <a:p>
            <a:pPr eaLnBrk="1" hangingPunct="1">
              <a:lnSpc>
                <a:spcPct val="120000"/>
              </a:lnSpc>
            </a:pPr>
            <a:r>
              <a:rPr lang="en-US" sz="1800" dirty="0">
                <a:effectLst>
                  <a:outerShdw blurRad="38100" dist="38100" dir="2700000" algn="tl">
                    <a:srgbClr val="000000">
                      <a:alpha val="43137"/>
                    </a:srgbClr>
                  </a:outerShdw>
                </a:effectLst>
              </a:rPr>
              <a:t>Finish at the </a:t>
            </a:r>
            <a:r>
              <a:rPr lang="en-US" sz="1800" dirty="0" err="1">
                <a:effectLst>
                  <a:outerShdw blurRad="38100" dist="38100" dir="2700000" algn="tl">
                    <a:srgbClr val="000000">
                      <a:alpha val="43137"/>
                    </a:srgbClr>
                  </a:outerShdw>
                </a:effectLst>
              </a:rPr>
              <a:t>Marwa</a:t>
            </a:r>
            <a:endParaRPr lang="en-US" sz="1800" dirty="0">
              <a:effectLst>
                <a:outerShdw blurRad="38100" dist="38100" dir="2700000" algn="tl">
                  <a:srgbClr val="000000">
                    <a:alpha val="43137"/>
                  </a:srgbClr>
                </a:outerShdw>
              </a:effectLst>
            </a:endParaRPr>
          </a:p>
        </p:txBody>
      </p:sp>
      <p:pic>
        <p:nvPicPr>
          <p:cNvPr id="7" name="ClipArt Placeholder 6" descr="sai-3.jpg"/>
          <p:cNvPicPr>
            <a:picLocks noGrp="1" noChangeAspect="1"/>
          </p:cNvPicPr>
          <p:nvPr>
            <p:ph type="clipArt" sz="half" idx="2"/>
          </p:nvPr>
        </p:nvPicPr>
        <p:blipFill>
          <a:blip r:embed="rId3" cstate="print"/>
          <a:stretch>
            <a:fillRect/>
          </a:stretch>
        </p:blipFill>
        <p:spPr>
          <a:xfrm>
            <a:off x="3816568" y="2001130"/>
            <a:ext cx="5214311" cy="3912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139">
                                            <p:txEl>
                                              <p:pRg st="1" end="1"/>
                                            </p:txEl>
                                          </p:spTgt>
                                        </p:tgtEl>
                                        <p:attrNameLst>
                                          <p:attrName>style.visibility</p:attrName>
                                        </p:attrNameLst>
                                      </p:cBhvr>
                                      <p:to>
                                        <p:strVal val="visible"/>
                                      </p:to>
                                    </p:set>
                                    <p:anim calcmode="lin" valueType="num">
                                      <p:cBhvr additive="base">
                                        <p:cTn id="13" dur="500" fill="hold"/>
                                        <p:tgtEl>
                                          <p:spTgt spid="911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139">
                                            <p:txEl>
                                              <p:pRg st="2" end="2"/>
                                            </p:txEl>
                                          </p:spTgt>
                                        </p:tgtEl>
                                        <p:attrNameLst>
                                          <p:attrName>style.visibility</p:attrName>
                                        </p:attrNameLst>
                                      </p:cBhvr>
                                      <p:to>
                                        <p:strVal val="visible"/>
                                      </p:to>
                                    </p:set>
                                    <p:anim calcmode="lin" valueType="num">
                                      <p:cBhvr additive="base">
                                        <p:cTn id="19" dur="500" fill="hold"/>
                                        <p:tgtEl>
                                          <p:spTgt spid="911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139">
                                            <p:txEl>
                                              <p:pRg st="3" end="3"/>
                                            </p:txEl>
                                          </p:spTgt>
                                        </p:tgtEl>
                                        <p:attrNameLst>
                                          <p:attrName>style.visibility</p:attrName>
                                        </p:attrNameLst>
                                      </p:cBhvr>
                                      <p:to>
                                        <p:strVal val="visible"/>
                                      </p:to>
                                    </p:set>
                                    <p:anim calcmode="lin" valueType="num">
                                      <p:cBhvr additive="base">
                                        <p:cTn id="25" dur="500" fill="hold"/>
                                        <p:tgtEl>
                                          <p:spTgt spid="911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1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1139">
                                            <p:txEl>
                                              <p:pRg st="4" end="4"/>
                                            </p:txEl>
                                          </p:spTgt>
                                        </p:tgtEl>
                                        <p:attrNameLst>
                                          <p:attrName>style.visibility</p:attrName>
                                        </p:attrNameLst>
                                      </p:cBhvr>
                                      <p:to>
                                        <p:strVal val="visible"/>
                                      </p:to>
                                    </p:set>
                                    <p:anim calcmode="lin" valueType="num">
                                      <p:cBhvr additive="base">
                                        <p:cTn id="31" dur="500" fill="hold"/>
                                        <p:tgtEl>
                                          <p:spTgt spid="911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11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1139">
                                            <p:txEl>
                                              <p:pRg st="5" end="5"/>
                                            </p:txEl>
                                          </p:spTgt>
                                        </p:tgtEl>
                                        <p:attrNameLst>
                                          <p:attrName>style.visibility</p:attrName>
                                        </p:attrNameLst>
                                      </p:cBhvr>
                                      <p:to>
                                        <p:strVal val="visible"/>
                                      </p:to>
                                    </p:set>
                                    <p:anim calcmode="lin" valueType="num">
                                      <p:cBhvr additive="base">
                                        <p:cTn id="37" dur="500" fill="hold"/>
                                        <p:tgtEl>
                                          <p:spTgt spid="911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113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1139">
                                            <p:txEl>
                                              <p:pRg st="6" end="6"/>
                                            </p:txEl>
                                          </p:spTgt>
                                        </p:tgtEl>
                                        <p:attrNameLst>
                                          <p:attrName>style.visibility</p:attrName>
                                        </p:attrNameLst>
                                      </p:cBhvr>
                                      <p:to>
                                        <p:strVal val="visible"/>
                                      </p:to>
                                    </p:set>
                                    <p:anim calcmode="lin" valueType="num">
                                      <p:cBhvr additive="base">
                                        <p:cTn id="43" dur="500" fill="hold"/>
                                        <p:tgtEl>
                                          <p:spTgt spid="9113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113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91139">
                                            <p:txEl>
                                              <p:pRg st="7" end="7"/>
                                            </p:txEl>
                                          </p:spTgt>
                                        </p:tgtEl>
                                        <p:attrNameLst>
                                          <p:attrName>style.visibility</p:attrName>
                                        </p:attrNameLst>
                                      </p:cBhvr>
                                      <p:to>
                                        <p:strVal val="visible"/>
                                      </p:to>
                                    </p:set>
                                    <p:anim calcmode="lin" valueType="num">
                                      <p:cBhvr additive="base">
                                        <p:cTn id="49" dur="500" fill="hold"/>
                                        <p:tgtEl>
                                          <p:spTgt spid="9113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9113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1139">
                                            <p:txEl>
                                              <p:pRg st="8" end="8"/>
                                            </p:txEl>
                                          </p:spTgt>
                                        </p:tgtEl>
                                        <p:attrNameLst>
                                          <p:attrName>style.visibility</p:attrName>
                                        </p:attrNameLst>
                                      </p:cBhvr>
                                      <p:to>
                                        <p:strVal val="visible"/>
                                      </p:to>
                                    </p:set>
                                    <p:anim calcmode="lin" valueType="num">
                                      <p:cBhvr additive="base">
                                        <p:cTn id="55" dur="500" fill="hold"/>
                                        <p:tgtEl>
                                          <p:spTgt spid="9113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9113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647186"/>
            </a:gs>
            <a:gs pos="100000">
              <a:schemeClr val="bg2"/>
            </a:gs>
          </a:gsLst>
          <a:lin ang="0" scaled="1"/>
        </a:gradFill>
        <a:effectLst/>
      </p:bgPr>
    </p:bg>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p>
            <a:fld id="{DF88F683-6E02-480E-A2B6-D38CE3AC961F}" type="slidenum">
              <a:rPr lang="en-US"/>
              <a:pPr/>
              <a:t>8</a:t>
            </a:fld>
            <a:endParaRPr lang="en-US"/>
          </a:p>
        </p:txBody>
      </p:sp>
      <p:sp>
        <p:nvSpPr>
          <p:cNvPr id="339970" name="Rectangle 2"/>
          <p:cNvSpPr>
            <a:spLocks noGrp="1" noChangeArrowheads="1"/>
          </p:cNvSpPr>
          <p:nvPr>
            <p:ph type="title"/>
          </p:nvPr>
        </p:nvSpPr>
        <p:spPr>
          <a:xfrm>
            <a:off x="685800" y="31750"/>
            <a:ext cx="7772400" cy="838200"/>
          </a:xfrm>
        </p:spPr>
        <p:txBody>
          <a:bodyPr/>
          <a:lstStyle/>
          <a:p>
            <a:pPr eaLnBrk="1" hangingPunct="1">
              <a:defRPr/>
            </a:pPr>
            <a:r>
              <a:rPr lang="en-US"/>
              <a:t>Months &amp; Days of Hajj</a:t>
            </a:r>
          </a:p>
        </p:txBody>
      </p:sp>
      <p:sp>
        <p:nvSpPr>
          <p:cNvPr id="339971" name="Rectangle 3"/>
          <p:cNvSpPr>
            <a:spLocks noGrp="1" noChangeArrowheads="1"/>
          </p:cNvSpPr>
          <p:nvPr>
            <p:ph type="body" idx="1"/>
          </p:nvPr>
        </p:nvSpPr>
        <p:spPr>
          <a:xfrm>
            <a:off x="52388" y="1033463"/>
            <a:ext cx="3559175" cy="5535612"/>
          </a:xfrm>
          <a:ln>
            <a:solidFill>
              <a:schemeClr val="tx1"/>
            </a:solidFill>
          </a:ln>
        </p:spPr>
        <p:txBody>
          <a:bodyPr/>
          <a:lstStyle/>
          <a:p>
            <a:pPr algn="ctr" eaLnBrk="1" hangingPunct="1">
              <a:buFont typeface="Wingdings" pitchFamily="2" charset="2"/>
              <a:buNone/>
            </a:pPr>
            <a:r>
              <a:rPr lang="en-US" sz="1800" u="sng" dirty="0">
                <a:effectLst>
                  <a:outerShdw blurRad="38100" dist="38100" dir="2700000" algn="tl">
                    <a:srgbClr val="000000">
                      <a:alpha val="43137"/>
                    </a:srgbClr>
                  </a:outerShdw>
                </a:effectLst>
              </a:rPr>
              <a:t>Months of Hajj</a:t>
            </a:r>
          </a:p>
          <a:p>
            <a:pPr eaLnBrk="1" hangingPunct="1"/>
            <a:r>
              <a:rPr lang="en-US" sz="1800" dirty="0" err="1">
                <a:effectLst>
                  <a:outerShdw blurRad="38100" dist="38100" dir="2700000" algn="tl">
                    <a:srgbClr val="000000">
                      <a:alpha val="43137"/>
                    </a:srgbClr>
                  </a:outerShdw>
                </a:effectLst>
              </a:rPr>
              <a:t>Hijri</a:t>
            </a:r>
            <a:r>
              <a:rPr lang="en-US" sz="1800" dirty="0">
                <a:effectLst>
                  <a:outerShdw blurRad="38100" dist="38100" dir="2700000" algn="tl">
                    <a:srgbClr val="000000">
                      <a:alpha val="43137"/>
                    </a:srgbClr>
                  </a:outerShdw>
                </a:effectLst>
              </a:rPr>
              <a:t> Calendar:</a:t>
            </a:r>
          </a:p>
          <a:p>
            <a:pPr lvl="1" eaLnBrk="1" hangingPunct="1"/>
            <a:r>
              <a:rPr lang="en-US" sz="1600" dirty="0">
                <a:effectLst>
                  <a:outerShdw blurRad="38100" dist="38100" dir="2700000" algn="tl">
                    <a:srgbClr val="000000">
                      <a:alpha val="43137"/>
                    </a:srgbClr>
                  </a:outerShdw>
                </a:effectLst>
              </a:rPr>
              <a:t>1. Muharram</a:t>
            </a:r>
          </a:p>
          <a:p>
            <a:pPr lvl="1" eaLnBrk="1" hangingPunct="1"/>
            <a:r>
              <a:rPr lang="en-US" sz="1600" dirty="0">
                <a:effectLst>
                  <a:outerShdw blurRad="38100" dist="38100" dir="2700000" algn="tl">
                    <a:srgbClr val="000000">
                      <a:alpha val="43137"/>
                    </a:srgbClr>
                  </a:outerShdw>
                </a:effectLst>
              </a:rPr>
              <a:t>2. Safar</a:t>
            </a:r>
          </a:p>
          <a:p>
            <a:pPr lvl="1" eaLnBrk="1" hangingPunct="1"/>
            <a:r>
              <a:rPr lang="en-US" sz="1600" dirty="0">
                <a:effectLst>
                  <a:outerShdw blurRad="38100" dist="38100" dir="2700000" algn="tl">
                    <a:srgbClr val="000000">
                      <a:alpha val="43137"/>
                    </a:srgbClr>
                  </a:outerShdw>
                </a:effectLst>
              </a:rPr>
              <a:t>3. Rabi’ al-</a:t>
            </a:r>
            <a:r>
              <a:rPr lang="en-US" sz="1600" dirty="0" err="1">
                <a:effectLst>
                  <a:outerShdw blurRad="38100" dist="38100" dir="2700000" algn="tl">
                    <a:srgbClr val="000000">
                      <a:alpha val="43137"/>
                    </a:srgbClr>
                  </a:outerShdw>
                </a:effectLst>
              </a:rPr>
              <a:t>Awwal</a:t>
            </a:r>
            <a:endParaRPr lang="en-US" sz="1600" dirty="0">
              <a:effectLst>
                <a:outerShdw blurRad="38100" dist="38100" dir="2700000" algn="tl">
                  <a:srgbClr val="000000">
                    <a:alpha val="43137"/>
                  </a:srgbClr>
                </a:outerShdw>
              </a:effectLst>
            </a:endParaRPr>
          </a:p>
          <a:p>
            <a:pPr lvl="1" eaLnBrk="1" hangingPunct="1"/>
            <a:r>
              <a:rPr lang="en-US" sz="1600" dirty="0">
                <a:effectLst>
                  <a:outerShdw blurRad="38100" dist="38100" dir="2700000" algn="tl">
                    <a:srgbClr val="000000">
                      <a:alpha val="43137"/>
                    </a:srgbClr>
                  </a:outerShdw>
                </a:effectLst>
              </a:rPr>
              <a:t>4. Rabi’ al-</a:t>
            </a:r>
            <a:r>
              <a:rPr lang="en-US" sz="1600" dirty="0" err="1">
                <a:effectLst>
                  <a:outerShdw blurRad="38100" dist="38100" dir="2700000" algn="tl">
                    <a:srgbClr val="000000">
                      <a:alpha val="43137"/>
                    </a:srgbClr>
                  </a:outerShdw>
                </a:effectLst>
              </a:rPr>
              <a:t>Thani</a:t>
            </a:r>
            <a:endParaRPr lang="en-US" sz="1600" dirty="0">
              <a:effectLst>
                <a:outerShdw blurRad="38100" dist="38100" dir="2700000" algn="tl">
                  <a:srgbClr val="000000">
                    <a:alpha val="43137"/>
                  </a:srgbClr>
                </a:outerShdw>
              </a:effectLst>
            </a:endParaRPr>
          </a:p>
          <a:p>
            <a:pPr lvl="1" eaLnBrk="1" hangingPunct="1"/>
            <a:r>
              <a:rPr lang="en-US" sz="1600" dirty="0">
                <a:effectLst>
                  <a:outerShdw blurRad="38100" dist="38100" dir="2700000" algn="tl">
                    <a:srgbClr val="000000">
                      <a:alpha val="43137"/>
                    </a:srgbClr>
                  </a:outerShdw>
                </a:effectLst>
              </a:rPr>
              <a:t>5. Jumada al-</a:t>
            </a:r>
            <a:r>
              <a:rPr lang="en-US" sz="1600" dirty="0" err="1">
                <a:effectLst>
                  <a:outerShdw blurRad="38100" dist="38100" dir="2700000" algn="tl">
                    <a:srgbClr val="000000">
                      <a:alpha val="43137"/>
                    </a:srgbClr>
                  </a:outerShdw>
                </a:effectLst>
              </a:rPr>
              <a:t>Ula</a:t>
            </a:r>
            <a:endParaRPr lang="en-US" sz="1600" dirty="0">
              <a:effectLst>
                <a:outerShdw blurRad="38100" dist="38100" dir="2700000" algn="tl">
                  <a:srgbClr val="000000">
                    <a:alpha val="43137"/>
                  </a:srgbClr>
                </a:outerShdw>
              </a:effectLst>
            </a:endParaRPr>
          </a:p>
          <a:p>
            <a:pPr lvl="1" eaLnBrk="1" hangingPunct="1"/>
            <a:r>
              <a:rPr lang="en-US" sz="1600" dirty="0">
                <a:effectLst>
                  <a:outerShdw blurRad="38100" dist="38100" dir="2700000" algn="tl">
                    <a:srgbClr val="000000">
                      <a:alpha val="43137"/>
                    </a:srgbClr>
                  </a:outerShdw>
                </a:effectLst>
              </a:rPr>
              <a:t>6. Jumada al-</a:t>
            </a:r>
            <a:r>
              <a:rPr lang="en-US" sz="1600" dirty="0" err="1">
                <a:effectLst>
                  <a:outerShdw blurRad="38100" dist="38100" dir="2700000" algn="tl">
                    <a:srgbClr val="000000">
                      <a:alpha val="43137"/>
                    </a:srgbClr>
                  </a:outerShdw>
                </a:effectLst>
              </a:rPr>
              <a:t>Thaniya</a:t>
            </a:r>
            <a:endParaRPr lang="en-US" sz="1600" dirty="0">
              <a:effectLst>
                <a:outerShdw blurRad="38100" dist="38100" dir="2700000" algn="tl">
                  <a:srgbClr val="000000">
                    <a:alpha val="43137"/>
                  </a:srgbClr>
                </a:outerShdw>
              </a:effectLst>
            </a:endParaRPr>
          </a:p>
          <a:p>
            <a:pPr lvl="1" eaLnBrk="1" hangingPunct="1"/>
            <a:r>
              <a:rPr lang="en-US" sz="1600" dirty="0">
                <a:effectLst>
                  <a:outerShdw blurRad="38100" dist="38100" dir="2700000" algn="tl">
                    <a:srgbClr val="000000">
                      <a:alpha val="43137"/>
                    </a:srgbClr>
                  </a:outerShdw>
                </a:effectLst>
              </a:rPr>
              <a:t>7. Rajab</a:t>
            </a:r>
          </a:p>
          <a:p>
            <a:pPr lvl="1" eaLnBrk="1" hangingPunct="1"/>
            <a:r>
              <a:rPr lang="en-US" sz="1600" dirty="0">
                <a:effectLst>
                  <a:outerShdw blurRad="38100" dist="38100" dir="2700000" algn="tl">
                    <a:srgbClr val="000000">
                      <a:alpha val="43137"/>
                    </a:srgbClr>
                  </a:outerShdw>
                </a:effectLst>
              </a:rPr>
              <a:t>8. </a:t>
            </a:r>
            <a:r>
              <a:rPr lang="en-US" sz="1600" dirty="0" err="1">
                <a:effectLst>
                  <a:outerShdw blurRad="38100" dist="38100" dir="2700000" algn="tl">
                    <a:srgbClr val="000000">
                      <a:alpha val="43137"/>
                    </a:srgbClr>
                  </a:outerShdw>
                </a:effectLst>
              </a:rPr>
              <a:t>Shaban</a:t>
            </a:r>
            <a:endParaRPr lang="en-US" sz="1600" dirty="0">
              <a:effectLst>
                <a:outerShdw blurRad="38100" dist="38100" dir="2700000" algn="tl">
                  <a:srgbClr val="000000">
                    <a:alpha val="43137"/>
                  </a:srgbClr>
                </a:outerShdw>
              </a:effectLst>
            </a:endParaRPr>
          </a:p>
          <a:p>
            <a:pPr lvl="1" eaLnBrk="1" hangingPunct="1"/>
            <a:r>
              <a:rPr lang="en-US" sz="1600" dirty="0">
                <a:effectLst>
                  <a:outerShdw blurRad="38100" dist="38100" dir="2700000" algn="tl">
                    <a:srgbClr val="000000">
                      <a:alpha val="43137"/>
                    </a:srgbClr>
                  </a:outerShdw>
                </a:effectLst>
              </a:rPr>
              <a:t>9. Ramadan</a:t>
            </a:r>
          </a:p>
          <a:p>
            <a:pPr lvl="1" eaLnBrk="1" hangingPunct="1"/>
            <a:r>
              <a:rPr lang="en-US" sz="1600" b="1" dirty="0">
                <a:solidFill>
                  <a:srgbClr val="CCFF66"/>
                </a:solidFill>
                <a:effectLst>
                  <a:outerShdw blurRad="38100" dist="38100" dir="2700000" algn="tl">
                    <a:srgbClr val="000000">
                      <a:alpha val="43137"/>
                    </a:srgbClr>
                  </a:outerShdw>
                </a:effectLst>
              </a:rPr>
              <a:t>10. Shawwal </a:t>
            </a:r>
            <a:r>
              <a:rPr lang="ar-SA" sz="1400" dirty="0">
                <a:effectLst>
                  <a:outerShdw blurRad="38100" dist="38100" dir="2700000" algn="tl">
                    <a:srgbClr val="000000">
                      <a:alpha val="43137"/>
                    </a:srgbClr>
                  </a:outerShdw>
                </a:effectLst>
                <a:ea typeface="Times New Roman (Arabic)"/>
                <a:cs typeface="Times New Roman (Arabic)"/>
              </a:rPr>
              <a:t>(شوال)</a:t>
            </a:r>
            <a:r>
              <a:rPr lang="ar-SA" sz="1400" b="1" dirty="0">
                <a:solidFill>
                  <a:schemeClr val="hlink"/>
                </a:solidFill>
                <a:effectLst>
                  <a:outerShdw blurRad="38100" dist="38100" dir="2700000" algn="tl">
                    <a:srgbClr val="000000">
                      <a:alpha val="43137"/>
                    </a:srgbClr>
                  </a:outerShdw>
                </a:effectLst>
                <a:ea typeface="Times New Roman (Arabic)"/>
                <a:cs typeface="Times New Roman (Arabic)"/>
              </a:rPr>
              <a:t> </a:t>
            </a:r>
            <a:endParaRPr lang="en-US" sz="1600" b="1" dirty="0">
              <a:solidFill>
                <a:schemeClr val="hlink"/>
              </a:solidFill>
              <a:effectLst>
                <a:outerShdw blurRad="38100" dist="38100" dir="2700000" algn="tl">
                  <a:srgbClr val="000000">
                    <a:alpha val="43137"/>
                  </a:srgbClr>
                </a:outerShdw>
              </a:effectLst>
            </a:endParaRPr>
          </a:p>
          <a:p>
            <a:pPr lvl="1" eaLnBrk="1" hangingPunct="1"/>
            <a:r>
              <a:rPr lang="en-US" sz="1600" b="1" dirty="0">
                <a:solidFill>
                  <a:srgbClr val="CCFF66"/>
                </a:solidFill>
                <a:effectLst>
                  <a:outerShdw blurRad="38100" dist="38100" dir="2700000" algn="tl">
                    <a:srgbClr val="000000">
                      <a:alpha val="43137"/>
                    </a:srgbClr>
                  </a:outerShdw>
                </a:effectLst>
              </a:rPr>
              <a:t>11. </a:t>
            </a:r>
            <a:r>
              <a:rPr lang="en-US" sz="1600" b="1" dirty="0" err="1">
                <a:solidFill>
                  <a:srgbClr val="CCFF66"/>
                </a:solidFill>
                <a:effectLst>
                  <a:outerShdw blurRad="38100" dist="38100" dir="2700000" algn="tl">
                    <a:srgbClr val="000000">
                      <a:alpha val="43137"/>
                    </a:srgbClr>
                  </a:outerShdw>
                </a:effectLst>
              </a:rPr>
              <a:t>Dhul-Qedah</a:t>
            </a:r>
            <a:r>
              <a:rPr lang="en-US" sz="1600" b="1" dirty="0">
                <a:solidFill>
                  <a:srgbClr val="CCFF66"/>
                </a:solidFill>
                <a:effectLst>
                  <a:outerShdw blurRad="38100" dist="38100" dir="2700000" algn="tl">
                    <a:srgbClr val="000000">
                      <a:alpha val="43137"/>
                    </a:srgbClr>
                  </a:outerShdw>
                </a:effectLst>
              </a:rPr>
              <a:t> </a:t>
            </a:r>
            <a:r>
              <a:rPr lang="ar-SA" sz="1400" dirty="0">
                <a:effectLst>
                  <a:outerShdw blurRad="38100" dist="38100" dir="2700000" algn="tl">
                    <a:srgbClr val="000000">
                      <a:alpha val="43137"/>
                    </a:srgbClr>
                  </a:outerShdw>
                </a:effectLst>
                <a:ea typeface="Times New Roman (Arabic)"/>
                <a:cs typeface="Times New Roman (Arabic)"/>
              </a:rPr>
              <a:t>(ذو القعدة)</a:t>
            </a:r>
            <a:r>
              <a:rPr lang="ar-SA" sz="1400" b="1" dirty="0">
                <a:solidFill>
                  <a:schemeClr val="hlink"/>
                </a:solidFill>
                <a:effectLst>
                  <a:outerShdw blurRad="38100" dist="38100" dir="2700000" algn="tl">
                    <a:srgbClr val="000000">
                      <a:alpha val="43137"/>
                    </a:srgbClr>
                  </a:outerShdw>
                </a:effectLst>
                <a:ea typeface="Times New Roman (Arabic)"/>
                <a:cs typeface="Times New Roman (Arabic)"/>
              </a:rPr>
              <a:t> </a:t>
            </a:r>
            <a:endParaRPr lang="en-US" sz="1600" b="1" dirty="0">
              <a:solidFill>
                <a:schemeClr val="hlink"/>
              </a:solidFill>
              <a:effectLst>
                <a:outerShdw blurRad="38100" dist="38100" dir="2700000" algn="tl">
                  <a:srgbClr val="000000">
                    <a:alpha val="43137"/>
                  </a:srgbClr>
                </a:outerShdw>
              </a:effectLst>
            </a:endParaRPr>
          </a:p>
          <a:p>
            <a:pPr lvl="1" eaLnBrk="1" hangingPunct="1"/>
            <a:r>
              <a:rPr lang="en-US" sz="1600" b="1" dirty="0">
                <a:solidFill>
                  <a:srgbClr val="CCFF66"/>
                </a:solidFill>
                <a:effectLst>
                  <a:outerShdw blurRad="38100" dist="38100" dir="2700000" algn="tl">
                    <a:srgbClr val="000000">
                      <a:alpha val="43137"/>
                    </a:srgbClr>
                  </a:outerShdw>
                </a:effectLst>
              </a:rPr>
              <a:t>12. </a:t>
            </a:r>
            <a:r>
              <a:rPr lang="en-US" sz="1600" b="1" dirty="0" err="1">
                <a:solidFill>
                  <a:srgbClr val="CCFF66"/>
                </a:solidFill>
                <a:effectLst>
                  <a:outerShdw blurRad="38100" dist="38100" dir="2700000" algn="tl">
                    <a:srgbClr val="000000">
                      <a:alpha val="43137"/>
                    </a:srgbClr>
                  </a:outerShdw>
                </a:effectLst>
              </a:rPr>
              <a:t>Dhul-Hijjah</a:t>
            </a:r>
            <a:r>
              <a:rPr lang="en-US" sz="1600" b="1" dirty="0">
                <a:solidFill>
                  <a:srgbClr val="CCFF66"/>
                </a:solidFill>
                <a:effectLst>
                  <a:outerShdw blurRad="38100" dist="38100" dir="2700000" algn="tl">
                    <a:srgbClr val="000000">
                      <a:alpha val="43137"/>
                    </a:srgbClr>
                  </a:outerShdw>
                </a:effectLst>
              </a:rPr>
              <a:t> </a:t>
            </a:r>
            <a:r>
              <a:rPr lang="ar-SA" sz="1400" dirty="0">
                <a:effectLst>
                  <a:outerShdw blurRad="38100" dist="38100" dir="2700000" algn="tl">
                    <a:srgbClr val="000000">
                      <a:alpha val="43137"/>
                    </a:srgbClr>
                  </a:outerShdw>
                </a:effectLst>
                <a:ea typeface="Times New Roman (Arabic)"/>
                <a:cs typeface="Times New Roman (Arabic)"/>
              </a:rPr>
              <a:t>(ذو الحجة)</a:t>
            </a:r>
            <a:r>
              <a:rPr lang="ar-SA" sz="1400" b="1" dirty="0">
                <a:solidFill>
                  <a:schemeClr val="hlink"/>
                </a:solidFill>
                <a:effectLst>
                  <a:outerShdw blurRad="38100" dist="38100" dir="2700000" algn="tl">
                    <a:srgbClr val="000000">
                      <a:alpha val="43137"/>
                    </a:srgbClr>
                  </a:outerShdw>
                </a:effectLst>
                <a:ea typeface="Times New Roman (Arabic)"/>
                <a:cs typeface="Times New Roman (Arabic)"/>
              </a:rPr>
              <a:t> </a:t>
            </a:r>
            <a:endParaRPr lang="en-US" sz="1400" b="1" dirty="0">
              <a:solidFill>
                <a:schemeClr val="hlink"/>
              </a:solidFill>
              <a:effectLst>
                <a:outerShdw blurRad="38100" dist="38100" dir="2700000" algn="tl">
                  <a:srgbClr val="000000">
                    <a:alpha val="43137"/>
                  </a:srgbClr>
                </a:outerShdw>
              </a:effectLst>
              <a:ea typeface="Times New Roman (Arabic)"/>
              <a:cs typeface="Times New Roman (Arabic)"/>
            </a:endParaRPr>
          </a:p>
        </p:txBody>
      </p:sp>
      <p:sp>
        <p:nvSpPr>
          <p:cNvPr id="339972" name="Rectangle 4"/>
          <p:cNvSpPr>
            <a:spLocks noChangeArrowheads="1"/>
          </p:cNvSpPr>
          <p:nvPr/>
        </p:nvSpPr>
        <p:spPr bwMode="auto">
          <a:xfrm>
            <a:off x="3736975" y="1039813"/>
            <a:ext cx="5343525" cy="3003550"/>
          </a:xfrm>
          <a:prstGeom prst="rect">
            <a:avLst/>
          </a:prstGeom>
          <a:noFill/>
          <a:ln w="9525">
            <a:solidFill>
              <a:schemeClr val="tx1"/>
            </a:solidFill>
            <a:miter lim="800000"/>
            <a:headEnd/>
            <a:tailEnd/>
          </a:ln>
        </p:spPr>
        <p:txBody>
          <a:bodyPr/>
          <a:lstStyle/>
          <a:p>
            <a:pPr marL="342900" indent="-342900">
              <a:lnSpc>
                <a:spcPct val="120000"/>
              </a:lnSpc>
              <a:buClr>
                <a:schemeClr val="accent2"/>
              </a:buClr>
              <a:buSzPct val="80000"/>
              <a:buFont typeface="Wingdings" pitchFamily="2" charset="2"/>
              <a:buNone/>
            </a:pPr>
            <a:r>
              <a:rPr lang="en-US" b="0" u="sng" dirty="0">
                <a:effectLst>
                  <a:outerShdw blurRad="38100" dist="38100" dir="2700000" algn="tl">
                    <a:srgbClr val="000000">
                      <a:alpha val="43137"/>
                    </a:srgbClr>
                  </a:outerShdw>
                </a:effectLst>
                <a:latin typeface="Verdana" pitchFamily="34" charset="0"/>
              </a:rPr>
              <a:t>Days of Hajj</a:t>
            </a:r>
          </a:p>
          <a:p>
            <a:pPr marL="342900" indent="-342900" algn="just">
              <a:lnSpc>
                <a:spcPct val="120000"/>
              </a:lnSpc>
              <a:buClr>
                <a:schemeClr val="accent2"/>
              </a:buClr>
              <a:buSzPct val="80000"/>
              <a:buFont typeface="Wingdings" pitchFamily="2" charset="2"/>
              <a:buBlip>
                <a:blip r:embed="rId3"/>
              </a:buBlip>
            </a:pPr>
            <a:r>
              <a:rPr lang="en-US" b="0" dirty="0">
                <a:effectLst>
                  <a:outerShdw blurRad="38100" dist="38100" dir="2700000" algn="tl">
                    <a:srgbClr val="000000">
                      <a:alpha val="43137"/>
                    </a:srgbClr>
                  </a:outerShdw>
                </a:effectLst>
                <a:latin typeface="Verdana" pitchFamily="34" charset="0"/>
              </a:rPr>
              <a:t>All in the 12</a:t>
            </a:r>
            <a:r>
              <a:rPr lang="en-US" b="0" baseline="30000" dirty="0">
                <a:effectLst>
                  <a:outerShdw blurRad="38100" dist="38100" dir="2700000" algn="tl">
                    <a:srgbClr val="000000">
                      <a:alpha val="43137"/>
                    </a:srgbClr>
                  </a:outerShdw>
                </a:effectLst>
                <a:latin typeface="Verdana" pitchFamily="34" charset="0"/>
              </a:rPr>
              <a:t>th</a:t>
            </a:r>
            <a:r>
              <a:rPr lang="en-US" b="0" dirty="0">
                <a:effectLst>
                  <a:outerShdw blurRad="38100" dist="38100" dir="2700000" algn="tl">
                    <a:srgbClr val="000000">
                      <a:alpha val="43137"/>
                    </a:srgbClr>
                  </a:outerShdw>
                </a:effectLst>
                <a:latin typeface="Verdana" pitchFamily="34" charset="0"/>
              </a:rPr>
              <a:t> month, </a:t>
            </a:r>
            <a:r>
              <a:rPr lang="en-US" dirty="0" err="1">
                <a:solidFill>
                  <a:srgbClr val="CCFF66"/>
                </a:solidFill>
                <a:effectLst>
                  <a:outerShdw blurRad="38100" dist="38100" dir="2700000" algn="tl">
                    <a:srgbClr val="000000">
                      <a:alpha val="43137"/>
                    </a:srgbClr>
                  </a:outerShdw>
                </a:effectLst>
                <a:latin typeface="Verdana" pitchFamily="34" charset="0"/>
              </a:rPr>
              <a:t>Dhul-Hijjah</a:t>
            </a:r>
            <a:r>
              <a:rPr lang="en-US" b="0" dirty="0">
                <a:effectLst>
                  <a:outerShdw blurRad="38100" dist="38100" dir="2700000" algn="tl">
                    <a:srgbClr val="000000">
                      <a:alpha val="43137"/>
                    </a:srgbClr>
                  </a:outerShdw>
                </a:effectLst>
                <a:latin typeface="Verdana" pitchFamily="34" charset="0"/>
              </a:rPr>
              <a:t>:</a:t>
            </a:r>
          </a:p>
          <a:p>
            <a:pPr marL="742950" lvl="1" indent="-285750" algn="just">
              <a:lnSpc>
                <a:spcPct val="120000"/>
              </a:lnSpc>
              <a:buClr>
                <a:schemeClr val="tx1"/>
              </a:buClr>
              <a:buSzPct val="90000"/>
              <a:buFontTx/>
              <a:buBlip>
                <a:blip r:embed="rId4"/>
              </a:buBlip>
            </a:pPr>
            <a:r>
              <a:rPr lang="en-US" sz="1600" b="0" dirty="0">
                <a:effectLst>
                  <a:outerShdw blurRad="38100" dist="38100" dir="2700000" algn="tl">
                    <a:srgbClr val="000000">
                      <a:alpha val="43137"/>
                    </a:srgbClr>
                  </a:outerShdw>
                </a:effectLst>
                <a:latin typeface="Verdana" pitchFamily="34" charset="0"/>
              </a:rPr>
              <a:t>8</a:t>
            </a:r>
            <a:r>
              <a:rPr lang="en-US" sz="1600" b="0" baseline="30000" dirty="0">
                <a:effectLst>
                  <a:outerShdw blurRad="38100" dist="38100" dir="2700000" algn="tl">
                    <a:srgbClr val="000000">
                      <a:alpha val="43137"/>
                    </a:srgbClr>
                  </a:outerShdw>
                </a:effectLst>
                <a:latin typeface="Verdana" pitchFamily="34" charset="0"/>
              </a:rPr>
              <a:t>th</a:t>
            </a: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Dhul-Hijjah</a:t>
            </a:r>
            <a:r>
              <a:rPr lang="en-US" sz="1600" b="0" dirty="0">
                <a:effectLst>
                  <a:outerShdw blurRad="38100" dist="38100" dir="2700000" algn="tl">
                    <a:srgbClr val="000000">
                      <a:alpha val="43137"/>
                    </a:srgbClr>
                  </a:outerShdw>
                </a:effectLst>
                <a:latin typeface="Verdana" pitchFamily="34" charset="0"/>
              </a:rPr>
              <a:t>: day of </a:t>
            </a:r>
            <a:r>
              <a:rPr lang="en-US" sz="1600" b="0" dirty="0" err="1">
                <a:effectLst>
                  <a:outerShdw blurRad="38100" dist="38100" dir="2700000" algn="tl">
                    <a:srgbClr val="000000">
                      <a:alpha val="43137"/>
                    </a:srgbClr>
                  </a:outerShdw>
                </a:effectLst>
                <a:latin typeface="Verdana" pitchFamily="34" charset="0"/>
              </a:rPr>
              <a:t>Tarwiyah</a:t>
            </a:r>
            <a:r>
              <a:rPr lang="en-US" sz="1600" b="0" dirty="0">
                <a:effectLst>
                  <a:outerShdw blurRad="38100" dist="38100" dir="2700000" algn="tl">
                    <a:srgbClr val="000000">
                      <a:alpha val="43137"/>
                    </a:srgbClr>
                  </a:outerShdw>
                </a:effectLst>
                <a:latin typeface="Verdana" pitchFamily="34" charset="0"/>
              </a:rPr>
              <a:t> </a:t>
            </a:r>
            <a:r>
              <a:rPr lang="ar-EG" sz="1600" b="0" dirty="0">
                <a:effectLst>
                  <a:outerShdw blurRad="38100" dist="38100" dir="2700000" algn="tl">
                    <a:srgbClr val="000000">
                      <a:alpha val="43137"/>
                    </a:srgbClr>
                  </a:outerShdw>
                </a:effectLst>
                <a:latin typeface="Verdana" pitchFamily="34" charset="0"/>
                <a:ea typeface="Times New Roman (Arabic)"/>
                <a:cs typeface="Times New Roman (Arabic)"/>
              </a:rPr>
              <a:t>(يوم التروية)</a:t>
            </a:r>
            <a:endParaRPr lang="en-US" sz="1600" b="0" dirty="0">
              <a:effectLst>
                <a:outerShdw blurRad="38100" dist="38100" dir="2700000" algn="tl">
                  <a:srgbClr val="000000">
                    <a:alpha val="43137"/>
                  </a:srgbClr>
                </a:outerShdw>
              </a:effectLst>
              <a:latin typeface="Verdana" pitchFamily="34" charset="0"/>
            </a:endParaRPr>
          </a:p>
          <a:p>
            <a:pPr marL="742950" lvl="1" indent="-285750" algn="just">
              <a:lnSpc>
                <a:spcPct val="120000"/>
              </a:lnSpc>
              <a:buClr>
                <a:schemeClr val="tx1"/>
              </a:buClr>
              <a:buSzPct val="90000"/>
              <a:buFontTx/>
              <a:buBlip>
                <a:blip r:embed="rId4"/>
              </a:buBlip>
            </a:pPr>
            <a:r>
              <a:rPr lang="en-US" sz="1600" b="0" dirty="0">
                <a:effectLst>
                  <a:outerShdw blurRad="38100" dist="38100" dir="2700000" algn="tl">
                    <a:srgbClr val="000000">
                      <a:alpha val="43137"/>
                    </a:srgbClr>
                  </a:outerShdw>
                </a:effectLst>
                <a:latin typeface="Verdana" pitchFamily="34" charset="0"/>
              </a:rPr>
              <a:t>9</a:t>
            </a:r>
            <a:r>
              <a:rPr lang="en-US" sz="1600" b="0" baseline="30000" dirty="0">
                <a:effectLst>
                  <a:outerShdw blurRad="38100" dist="38100" dir="2700000" algn="tl">
                    <a:srgbClr val="000000">
                      <a:alpha val="43137"/>
                    </a:srgbClr>
                  </a:outerShdw>
                </a:effectLst>
                <a:latin typeface="Verdana" pitchFamily="34" charset="0"/>
              </a:rPr>
              <a:t>th</a:t>
            </a: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Dhul-Hijjah</a:t>
            </a:r>
            <a:r>
              <a:rPr lang="en-US" sz="1600" b="0" dirty="0">
                <a:effectLst>
                  <a:outerShdw blurRad="38100" dist="38100" dir="2700000" algn="tl">
                    <a:srgbClr val="000000">
                      <a:alpha val="43137"/>
                    </a:srgbClr>
                  </a:outerShdw>
                </a:effectLst>
                <a:latin typeface="Verdana" pitchFamily="34" charset="0"/>
              </a:rPr>
              <a:t>: day of </a:t>
            </a:r>
            <a:r>
              <a:rPr lang="en-US" sz="1600" b="0" dirty="0" err="1">
                <a:effectLst>
                  <a:outerShdw blurRad="38100" dist="38100" dir="2700000" algn="tl">
                    <a:srgbClr val="000000">
                      <a:alpha val="43137"/>
                    </a:srgbClr>
                  </a:outerShdw>
                </a:effectLst>
                <a:latin typeface="Verdana" pitchFamily="34" charset="0"/>
              </a:rPr>
              <a:t>Arafah</a:t>
            </a:r>
            <a:r>
              <a:rPr lang="en-US" sz="1600" b="0" dirty="0">
                <a:effectLst>
                  <a:outerShdw blurRad="38100" dist="38100" dir="2700000" algn="tl">
                    <a:srgbClr val="000000">
                      <a:alpha val="43137"/>
                    </a:srgbClr>
                  </a:outerShdw>
                </a:effectLst>
                <a:latin typeface="Verdana" pitchFamily="34" charset="0"/>
              </a:rPr>
              <a:t> </a:t>
            </a:r>
            <a:r>
              <a:rPr lang="ar-EG" sz="1600" b="0" dirty="0">
                <a:effectLst>
                  <a:outerShdw blurRad="38100" dist="38100" dir="2700000" algn="tl">
                    <a:srgbClr val="000000">
                      <a:alpha val="43137"/>
                    </a:srgbClr>
                  </a:outerShdw>
                </a:effectLst>
                <a:latin typeface="Verdana" pitchFamily="34" charset="0"/>
                <a:ea typeface="Times New Roman (Arabic)"/>
                <a:cs typeface="Times New Roman (Arabic)"/>
              </a:rPr>
              <a:t>(يوم عرفة)</a:t>
            </a:r>
            <a:endParaRPr lang="en-US" sz="1600" b="0" dirty="0">
              <a:effectLst>
                <a:outerShdw blurRad="38100" dist="38100" dir="2700000" algn="tl">
                  <a:srgbClr val="000000">
                    <a:alpha val="43137"/>
                  </a:srgbClr>
                </a:outerShdw>
              </a:effectLst>
              <a:latin typeface="Verdana" pitchFamily="34" charset="0"/>
            </a:endParaRPr>
          </a:p>
          <a:p>
            <a:pPr marL="742950" lvl="1" indent="-285750" algn="just">
              <a:lnSpc>
                <a:spcPct val="120000"/>
              </a:lnSpc>
              <a:buClr>
                <a:schemeClr val="tx1"/>
              </a:buClr>
              <a:buSzPct val="90000"/>
              <a:buFontTx/>
              <a:buBlip>
                <a:blip r:embed="rId4"/>
              </a:buBlip>
            </a:pPr>
            <a:r>
              <a:rPr lang="en-US" sz="1600" b="0" dirty="0">
                <a:effectLst>
                  <a:outerShdw blurRad="38100" dist="38100" dir="2700000" algn="tl">
                    <a:srgbClr val="000000">
                      <a:alpha val="43137"/>
                    </a:srgbClr>
                  </a:outerShdw>
                </a:effectLst>
                <a:latin typeface="Verdana" pitchFamily="34" charset="0"/>
              </a:rPr>
              <a:t>10</a:t>
            </a:r>
            <a:r>
              <a:rPr lang="en-US" sz="1600" b="0" baseline="30000" dirty="0">
                <a:effectLst>
                  <a:outerShdw blurRad="38100" dist="38100" dir="2700000" algn="tl">
                    <a:srgbClr val="000000">
                      <a:alpha val="43137"/>
                    </a:srgbClr>
                  </a:outerShdw>
                </a:effectLst>
                <a:latin typeface="Verdana" pitchFamily="34" charset="0"/>
              </a:rPr>
              <a:t>th</a:t>
            </a: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Dhul-Hijjah</a:t>
            </a:r>
            <a:r>
              <a:rPr lang="en-US" sz="1600" b="0" dirty="0">
                <a:effectLst>
                  <a:outerShdw blurRad="38100" dist="38100" dir="2700000" algn="tl">
                    <a:srgbClr val="000000">
                      <a:alpha val="43137"/>
                    </a:srgbClr>
                  </a:outerShdw>
                </a:effectLst>
                <a:latin typeface="Verdana" pitchFamily="34" charset="0"/>
              </a:rPr>
              <a:t>: day of </a:t>
            </a:r>
            <a:r>
              <a:rPr lang="en-US" sz="1600" b="0" dirty="0" err="1">
                <a:effectLst>
                  <a:outerShdw blurRad="38100" dist="38100" dir="2700000" algn="tl">
                    <a:srgbClr val="000000">
                      <a:alpha val="43137"/>
                    </a:srgbClr>
                  </a:outerShdw>
                </a:effectLst>
                <a:latin typeface="Verdana" pitchFamily="34" charset="0"/>
              </a:rPr>
              <a:t>NaHr</a:t>
            </a:r>
            <a:r>
              <a:rPr lang="en-US" sz="1600" b="0" dirty="0">
                <a:effectLst>
                  <a:outerShdw blurRad="38100" dist="38100" dir="2700000" algn="tl">
                    <a:srgbClr val="000000">
                      <a:alpha val="43137"/>
                    </a:srgbClr>
                  </a:outerShdw>
                </a:effectLst>
                <a:latin typeface="Verdana" pitchFamily="34" charset="0"/>
              </a:rPr>
              <a:t> </a:t>
            </a:r>
            <a:r>
              <a:rPr lang="ar-EG" sz="1600" b="0" dirty="0">
                <a:effectLst>
                  <a:outerShdw blurRad="38100" dist="38100" dir="2700000" algn="tl">
                    <a:srgbClr val="000000">
                      <a:alpha val="43137"/>
                    </a:srgbClr>
                  </a:outerShdw>
                </a:effectLst>
                <a:latin typeface="Verdana" pitchFamily="34" charset="0"/>
                <a:ea typeface="Times New Roman (Arabic)"/>
                <a:cs typeface="Times New Roman (Arabic)"/>
              </a:rPr>
              <a:t>(يوم النحر)</a:t>
            </a: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 (</a:t>
            </a:r>
            <a:r>
              <a:rPr lang="en-US" sz="1600" b="0" dirty="0" err="1">
                <a:effectLst>
                  <a:outerShdw blurRad="38100" dist="38100" dir="2700000" algn="tl">
                    <a:srgbClr val="000000">
                      <a:alpha val="43137"/>
                    </a:srgbClr>
                  </a:outerShdw>
                </a:effectLst>
                <a:latin typeface="Verdana" pitchFamily="34" charset="0"/>
                <a:ea typeface="Times New Roman (Arabic)"/>
                <a:cs typeface="Times New Roman (Arabic)"/>
              </a:rPr>
              <a:t>Eid</a:t>
            </a:r>
            <a:r>
              <a:rPr lang="en-US" sz="1600" b="0" dirty="0">
                <a:effectLst>
                  <a:outerShdw blurRad="38100" dist="38100" dir="2700000" algn="tl">
                    <a:srgbClr val="000000">
                      <a:alpha val="43137"/>
                    </a:srgbClr>
                  </a:outerShdw>
                </a:effectLst>
                <a:latin typeface="Verdana" pitchFamily="34" charset="0"/>
                <a:ea typeface="Times New Roman (Arabic)"/>
                <a:cs typeface="Times New Roman (Arabic)"/>
              </a:rPr>
              <a:t>)</a:t>
            </a:r>
            <a:endParaRPr lang="en-US" sz="1600" b="0" dirty="0">
              <a:effectLst>
                <a:outerShdw blurRad="38100" dist="38100" dir="2700000" algn="tl">
                  <a:srgbClr val="000000">
                    <a:alpha val="43137"/>
                  </a:srgbClr>
                </a:outerShdw>
              </a:effectLst>
              <a:latin typeface="Verdana" pitchFamily="34" charset="0"/>
            </a:endParaRPr>
          </a:p>
          <a:p>
            <a:pPr marL="742950" lvl="1" indent="-285750" algn="just">
              <a:lnSpc>
                <a:spcPct val="120000"/>
              </a:lnSpc>
              <a:buClr>
                <a:schemeClr val="tx1"/>
              </a:buClr>
              <a:buSzPct val="90000"/>
              <a:buFontTx/>
              <a:buBlip>
                <a:blip r:embed="rId4"/>
              </a:buBlip>
            </a:pPr>
            <a:r>
              <a:rPr lang="en-US" sz="1600" b="0" dirty="0">
                <a:effectLst>
                  <a:outerShdw blurRad="38100" dist="38100" dir="2700000" algn="tl">
                    <a:srgbClr val="000000">
                      <a:alpha val="43137"/>
                    </a:srgbClr>
                  </a:outerShdw>
                </a:effectLst>
                <a:latin typeface="Verdana" pitchFamily="34" charset="0"/>
              </a:rPr>
              <a:t>11</a:t>
            </a:r>
            <a:r>
              <a:rPr lang="en-US" sz="1600" b="0" baseline="30000" dirty="0">
                <a:effectLst>
                  <a:outerShdw blurRad="38100" dist="38100" dir="2700000" algn="tl">
                    <a:srgbClr val="000000">
                      <a:alpha val="43137"/>
                    </a:srgbClr>
                  </a:outerShdw>
                </a:effectLst>
                <a:latin typeface="Verdana" pitchFamily="34" charset="0"/>
              </a:rPr>
              <a:t>th</a:t>
            </a: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Dhul-Hijjah</a:t>
            </a:r>
            <a:r>
              <a:rPr lang="en-US" sz="1600" b="0" dirty="0">
                <a:effectLst>
                  <a:outerShdw blurRad="38100" dist="38100" dir="2700000" algn="tl">
                    <a:srgbClr val="000000">
                      <a:alpha val="43137"/>
                    </a:srgbClr>
                  </a:outerShdw>
                </a:effectLst>
                <a:latin typeface="Verdana" pitchFamily="34" charset="0"/>
              </a:rPr>
              <a:t>: 1</a:t>
            </a:r>
            <a:r>
              <a:rPr lang="en-US" sz="1600" b="0" baseline="30000" dirty="0">
                <a:effectLst>
                  <a:outerShdw blurRad="38100" dist="38100" dir="2700000" algn="tl">
                    <a:srgbClr val="000000">
                      <a:alpha val="43137"/>
                    </a:srgbClr>
                  </a:outerShdw>
                </a:effectLst>
                <a:latin typeface="Verdana" pitchFamily="34" charset="0"/>
              </a:rPr>
              <a:t>st</a:t>
            </a:r>
            <a:r>
              <a:rPr lang="en-US" sz="1600" b="0" dirty="0">
                <a:effectLst>
                  <a:outerShdw blurRad="38100" dist="38100" dir="2700000" algn="tl">
                    <a:srgbClr val="000000">
                      <a:alpha val="43137"/>
                    </a:srgbClr>
                  </a:outerShdw>
                </a:effectLst>
                <a:latin typeface="Verdana" pitchFamily="34" charset="0"/>
              </a:rPr>
              <a:t> day of </a:t>
            </a:r>
            <a:r>
              <a:rPr lang="en-US" sz="1600" b="0" dirty="0" err="1">
                <a:effectLst>
                  <a:outerShdw blurRad="38100" dist="38100" dir="2700000" algn="tl">
                    <a:srgbClr val="000000">
                      <a:alpha val="43137"/>
                    </a:srgbClr>
                  </a:outerShdw>
                </a:effectLst>
                <a:latin typeface="Verdana" pitchFamily="34" charset="0"/>
              </a:rPr>
              <a:t>tashreeq</a:t>
            </a:r>
            <a:endParaRPr lang="en-US" sz="1600" b="0" dirty="0">
              <a:effectLst>
                <a:outerShdw blurRad="38100" dist="38100" dir="2700000" algn="tl">
                  <a:srgbClr val="000000">
                    <a:alpha val="43137"/>
                  </a:srgbClr>
                </a:outerShdw>
              </a:effectLst>
              <a:latin typeface="Verdana" pitchFamily="34" charset="0"/>
            </a:endParaRPr>
          </a:p>
          <a:p>
            <a:pPr marL="742950" lvl="1" indent="-285750" algn="just">
              <a:lnSpc>
                <a:spcPct val="120000"/>
              </a:lnSpc>
              <a:buClr>
                <a:schemeClr val="tx1"/>
              </a:buClr>
              <a:buSzPct val="90000"/>
              <a:buFontTx/>
              <a:buBlip>
                <a:blip r:embed="rId4"/>
              </a:buBlip>
            </a:pPr>
            <a:r>
              <a:rPr lang="en-US" sz="1600" b="0" dirty="0">
                <a:effectLst>
                  <a:outerShdw blurRad="38100" dist="38100" dir="2700000" algn="tl">
                    <a:srgbClr val="000000">
                      <a:alpha val="43137"/>
                    </a:srgbClr>
                  </a:outerShdw>
                </a:effectLst>
                <a:latin typeface="Verdana" pitchFamily="34" charset="0"/>
              </a:rPr>
              <a:t>12</a:t>
            </a:r>
            <a:r>
              <a:rPr lang="en-US" sz="1600" b="0" baseline="30000" dirty="0">
                <a:effectLst>
                  <a:outerShdw blurRad="38100" dist="38100" dir="2700000" algn="tl">
                    <a:srgbClr val="000000">
                      <a:alpha val="43137"/>
                    </a:srgbClr>
                  </a:outerShdw>
                </a:effectLst>
                <a:latin typeface="Verdana" pitchFamily="34" charset="0"/>
              </a:rPr>
              <a:t>th</a:t>
            </a: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Dhul-Hijjah</a:t>
            </a:r>
            <a:r>
              <a:rPr lang="en-US" sz="1600" b="0" dirty="0">
                <a:effectLst>
                  <a:outerShdw blurRad="38100" dist="38100" dir="2700000" algn="tl">
                    <a:srgbClr val="000000">
                      <a:alpha val="43137"/>
                    </a:srgbClr>
                  </a:outerShdw>
                </a:effectLst>
                <a:latin typeface="Verdana" pitchFamily="34" charset="0"/>
              </a:rPr>
              <a:t>: 2</a:t>
            </a:r>
            <a:r>
              <a:rPr lang="en-US" sz="1600" b="0" baseline="30000" dirty="0">
                <a:effectLst>
                  <a:outerShdw blurRad="38100" dist="38100" dir="2700000" algn="tl">
                    <a:srgbClr val="000000">
                      <a:alpha val="43137"/>
                    </a:srgbClr>
                  </a:outerShdw>
                </a:effectLst>
                <a:latin typeface="Verdana" pitchFamily="34" charset="0"/>
              </a:rPr>
              <a:t>nd</a:t>
            </a:r>
            <a:r>
              <a:rPr lang="en-US" sz="1600" b="0" dirty="0">
                <a:effectLst>
                  <a:outerShdw blurRad="38100" dist="38100" dir="2700000" algn="tl">
                    <a:srgbClr val="000000">
                      <a:alpha val="43137"/>
                    </a:srgbClr>
                  </a:outerShdw>
                </a:effectLst>
                <a:latin typeface="Verdana" pitchFamily="34" charset="0"/>
              </a:rPr>
              <a:t> day of </a:t>
            </a:r>
            <a:r>
              <a:rPr lang="en-US" sz="1600" b="0" dirty="0" err="1">
                <a:effectLst>
                  <a:outerShdw blurRad="38100" dist="38100" dir="2700000" algn="tl">
                    <a:srgbClr val="000000">
                      <a:alpha val="43137"/>
                    </a:srgbClr>
                  </a:outerShdw>
                </a:effectLst>
                <a:latin typeface="Verdana" pitchFamily="34" charset="0"/>
              </a:rPr>
              <a:t>tashreeq</a:t>
            </a:r>
            <a:endParaRPr lang="en-US" sz="1600" b="0" dirty="0">
              <a:effectLst>
                <a:outerShdw blurRad="38100" dist="38100" dir="2700000" algn="tl">
                  <a:srgbClr val="000000">
                    <a:alpha val="43137"/>
                  </a:srgbClr>
                </a:outerShdw>
              </a:effectLst>
              <a:latin typeface="Verdana" pitchFamily="34" charset="0"/>
            </a:endParaRPr>
          </a:p>
          <a:p>
            <a:pPr marL="742950" lvl="1" indent="-285750" algn="just">
              <a:lnSpc>
                <a:spcPct val="120000"/>
              </a:lnSpc>
              <a:buClr>
                <a:schemeClr val="tx1"/>
              </a:buClr>
              <a:buSzPct val="90000"/>
              <a:buFontTx/>
              <a:buBlip>
                <a:blip r:embed="rId4"/>
              </a:buBlip>
            </a:pPr>
            <a:r>
              <a:rPr lang="en-US" sz="1600" b="0" dirty="0">
                <a:effectLst>
                  <a:outerShdw blurRad="38100" dist="38100" dir="2700000" algn="tl">
                    <a:srgbClr val="000000">
                      <a:alpha val="43137"/>
                    </a:srgbClr>
                  </a:outerShdw>
                </a:effectLst>
                <a:latin typeface="Verdana" pitchFamily="34" charset="0"/>
              </a:rPr>
              <a:t>13</a:t>
            </a:r>
            <a:r>
              <a:rPr lang="en-US" sz="1600" b="0" baseline="30000" dirty="0">
                <a:effectLst>
                  <a:outerShdw blurRad="38100" dist="38100" dir="2700000" algn="tl">
                    <a:srgbClr val="000000">
                      <a:alpha val="43137"/>
                    </a:srgbClr>
                  </a:outerShdw>
                </a:effectLst>
                <a:latin typeface="Verdana" pitchFamily="34" charset="0"/>
              </a:rPr>
              <a:t>th</a:t>
            </a:r>
            <a:r>
              <a:rPr lang="en-US" sz="1600" b="0" dirty="0">
                <a:effectLst>
                  <a:outerShdw blurRad="38100" dist="38100" dir="2700000" algn="tl">
                    <a:srgbClr val="000000">
                      <a:alpha val="43137"/>
                    </a:srgbClr>
                  </a:outerShdw>
                </a:effectLst>
                <a:latin typeface="Verdana" pitchFamily="34" charset="0"/>
              </a:rPr>
              <a:t> </a:t>
            </a:r>
            <a:r>
              <a:rPr lang="en-US" sz="1600" b="0" dirty="0" err="1">
                <a:effectLst>
                  <a:outerShdw blurRad="38100" dist="38100" dir="2700000" algn="tl">
                    <a:srgbClr val="000000">
                      <a:alpha val="43137"/>
                    </a:srgbClr>
                  </a:outerShdw>
                </a:effectLst>
                <a:latin typeface="Verdana" pitchFamily="34" charset="0"/>
              </a:rPr>
              <a:t>Dhul-Hijjah</a:t>
            </a:r>
            <a:r>
              <a:rPr lang="en-US" sz="1600" b="0" dirty="0">
                <a:effectLst>
                  <a:outerShdw blurRad="38100" dist="38100" dir="2700000" algn="tl">
                    <a:srgbClr val="000000">
                      <a:alpha val="43137"/>
                    </a:srgbClr>
                  </a:outerShdw>
                </a:effectLst>
                <a:latin typeface="Verdana" pitchFamily="34" charset="0"/>
              </a:rPr>
              <a:t>: 3</a:t>
            </a:r>
            <a:r>
              <a:rPr lang="en-US" sz="1600" b="0" baseline="30000" dirty="0">
                <a:effectLst>
                  <a:outerShdw blurRad="38100" dist="38100" dir="2700000" algn="tl">
                    <a:srgbClr val="000000">
                      <a:alpha val="43137"/>
                    </a:srgbClr>
                  </a:outerShdw>
                </a:effectLst>
                <a:latin typeface="Verdana" pitchFamily="34" charset="0"/>
              </a:rPr>
              <a:t>rd</a:t>
            </a:r>
            <a:r>
              <a:rPr lang="en-US" sz="1600" b="0" dirty="0">
                <a:effectLst>
                  <a:outerShdw blurRad="38100" dist="38100" dir="2700000" algn="tl">
                    <a:srgbClr val="000000">
                      <a:alpha val="43137"/>
                    </a:srgbClr>
                  </a:outerShdw>
                </a:effectLst>
                <a:latin typeface="Verdana" pitchFamily="34" charset="0"/>
              </a:rPr>
              <a:t> day of </a:t>
            </a:r>
            <a:r>
              <a:rPr lang="en-US" sz="1600" b="0" dirty="0" err="1">
                <a:effectLst>
                  <a:outerShdw blurRad="38100" dist="38100" dir="2700000" algn="tl">
                    <a:srgbClr val="000000">
                      <a:alpha val="43137"/>
                    </a:srgbClr>
                  </a:outerShdw>
                </a:effectLst>
                <a:latin typeface="Verdana" pitchFamily="34" charset="0"/>
              </a:rPr>
              <a:t>tashreeq</a:t>
            </a:r>
            <a:endParaRPr lang="en-US" sz="1600" b="0" dirty="0">
              <a:effectLst>
                <a:outerShdw blurRad="38100" dist="38100" dir="2700000" algn="tl">
                  <a:srgbClr val="000000">
                    <a:alpha val="43137"/>
                  </a:srgbClr>
                </a:outerShdw>
              </a:effectLst>
              <a:latin typeface="Verdana" pitchFamily="34" charset="0"/>
            </a:endParaRPr>
          </a:p>
        </p:txBody>
      </p:sp>
      <p:grpSp>
        <p:nvGrpSpPr>
          <p:cNvPr id="2" name="Group 55"/>
          <p:cNvGrpSpPr>
            <a:grpSpLocks/>
          </p:cNvGrpSpPr>
          <p:nvPr/>
        </p:nvGrpSpPr>
        <p:grpSpPr bwMode="auto">
          <a:xfrm>
            <a:off x="3444875" y="5246688"/>
            <a:ext cx="2344738" cy="1068387"/>
            <a:chOff x="2100" y="3425"/>
            <a:chExt cx="1477" cy="673"/>
          </a:xfrm>
        </p:grpSpPr>
        <p:sp>
          <p:nvSpPr>
            <p:cNvPr id="34830" name="AutoShape 52"/>
            <p:cNvSpPr>
              <a:spLocks/>
            </p:cNvSpPr>
            <p:nvPr/>
          </p:nvSpPr>
          <p:spPr bwMode="auto">
            <a:xfrm>
              <a:off x="2100" y="3425"/>
              <a:ext cx="98" cy="673"/>
            </a:xfrm>
            <a:prstGeom prst="rightBrace">
              <a:avLst>
                <a:gd name="adj1" fmla="val 57228"/>
                <a:gd name="adj2" fmla="val 50000"/>
              </a:avLst>
            </a:prstGeom>
            <a:noFill/>
            <a:ln w="38100">
              <a:solidFill>
                <a:schemeClr val="folHlink"/>
              </a:solidFill>
              <a:round/>
              <a:headEnd/>
              <a:tailEnd/>
            </a:ln>
          </p:spPr>
          <p:txBody>
            <a:bodyPr wrap="none" anchor="ctr">
              <a:spAutoFit/>
            </a:bodyPr>
            <a:lstStyle/>
            <a:p>
              <a:endParaRPr lang="en-US"/>
            </a:p>
          </p:txBody>
        </p:sp>
        <p:sp>
          <p:nvSpPr>
            <p:cNvPr id="34831" name="Line 53"/>
            <p:cNvSpPr>
              <a:spLocks noChangeShapeType="1"/>
            </p:cNvSpPr>
            <p:nvPr/>
          </p:nvSpPr>
          <p:spPr bwMode="auto">
            <a:xfrm>
              <a:off x="2242" y="3766"/>
              <a:ext cx="257" cy="0"/>
            </a:xfrm>
            <a:prstGeom prst="line">
              <a:avLst/>
            </a:prstGeom>
            <a:noFill/>
            <a:ln w="12700">
              <a:solidFill>
                <a:schemeClr val="folHlink"/>
              </a:solidFill>
              <a:round/>
              <a:headEnd/>
              <a:tailEnd type="triangle" w="med" len="med"/>
            </a:ln>
          </p:spPr>
          <p:txBody>
            <a:bodyPr>
              <a:spAutoFit/>
            </a:bodyPr>
            <a:lstStyle/>
            <a:p>
              <a:endParaRPr lang="en-US"/>
            </a:p>
          </p:txBody>
        </p:sp>
        <p:sp>
          <p:nvSpPr>
            <p:cNvPr id="34832" name="Text Box 54"/>
            <p:cNvSpPr txBox="1">
              <a:spLocks noChangeArrowheads="1"/>
            </p:cNvSpPr>
            <p:nvPr/>
          </p:nvSpPr>
          <p:spPr bwMode="auto">
            <a:xfrm>
              <a:off x="2484" y="3596"/>
              <a:ext cx="1093" cy="270"/>
            </a:xfrm>
            <a:prstGeom prst="rect">
              <a:avLst/>
            </a:prstGeom>
            <a:noFill/>
            <a:ln w="12700">
              <a:noFill/>
              <a:miter lim="800000"/>
              <a:headEnd/>
              <a:tailEnd/>
            </a:ln>
          </p:spPr>
          <p:txBody>
            <a:bodyPr wrap="none">
              <a:spAutoFit/>
            </a:bodyPr>
            <a:lstStyle/>
            <a:p>
              <a:pPr algn="l">
                <a:lnSpc>
                  <a:spcPct val="120000"/>
                </a:lnSpc>
              </a:pPr>
              <a:r>
                <a:rPr lang="en-US" sz="2000" b="0" i="1" dirty="0">
                  <a:effectLst>
                    <a:outerShdw blurRad="38100" dist="38100" dir="2700000" algn="tl">
                      <a:srgbClr val="000000">
                        <a:alpha val="43137"/>
                      </a:srgbClr>
                    </a:outerShdw>
                  </a:effectLst>
                </a:rPr>
                <a:t>Months of Hajj</a:t>
              </a:r>
            </a:p>
          </p:txBody>
        </p:sp>
      </p:grpSp>
      <p:sp>
        <p:nvSpPr>
          <p:cNvPr id="340024" name="Text Box 56"/>
          <p:cNvSpPr txBox="1">
            <a:spLocks noChangeArrowheads="1"/>
          </p:cNvSpPr>
          <p:nvPr/>
        </p:nvSpPr>
        <p:spPr bwMode="auto">
          <a:xfrm>
            <a:off x="4394200" y="6169025"/>
            <a:ext cx="4629150" cy="581025"/>
          </a:xfrm>
          <a:prstGeom prst="rect">
            <a:avLst/>
          </a:prstGeom>
          <a:noFill/>
          <a:ln w="12700">
            <a:noFill/>
            <a:miter lim="800000"/>
            <a:headEnd/>
            <a:tailEnd/>
          </a:ln>
        </p:spPr>
        <p:txBody>
          <a:bodyPr wrap="none">
            <a:spAutoFit/>
          </a:bodyPr>
          <a:lstStyle/>
          <a:p>
            <a:pPr algn="l">
              <a:lnSpc>
                <a:spcPct val="120000"/>
              </a:lnSpc>
            </a:pPr>
            <a:r>
              <a:rPr lang="en-US" sz="1600" b="0" i="1"/>
              <a:t>Go to </a:t>
            </a:r>
            <a:r>
              <a:rPr lang="en-US" sz="1600" b="0" i="1">
                <a:hlinkClick r:id="rId5"/>
              </a:rPr>
              <a:t>http://www.islamicfinder.org</a:t>
            </a:r>
            <a:r>
              <a:rPr lang="en-US" sz="1600" b="0" i="1"/>
              <a:t> and determine the </a:t>
            </a:r>
          </a:p>
          <a:p>
            <a:pPr algn="l"/>
            <a:r>
              <a:rPr lang="en-US" sz="1600" b="0" i="1"/>
              <a:t>corresponding Gregorian dates.</a:t>
            </a:r>
          </a:p>
        </p:txBody>
      </p:sp>
      <p:grpSp>
        <p:nvGrpSpPr>
          <p:cNvPr id="3" name="Group 63"/>
          <p:cNvGrpSpPr>
            <a:grpSpLocks/>
          </p:cNvGrpSpPr>
          <p:nvPr/>
        </p:nvGrpSpPr>
        <p:grpSpPr bwMode="auto">
          <a:xfrm>
            <a:off x="3830639" y="2964354"/>
            <a:ext cx="3652838" cy="1687513"/>
            <a:chOff x="2413" y="1895"/>
            <a:chExt cx="2301" cy="1063"/>
          </a:xfrm>
        </p:grpSpPr>
        <p:grpSp>
          <p:nvGrpSpPr>
            <p:cNvPr id="34825" name="Group 61"/>
            <p:cNvGrpSpPr>
              <a:grpSpLocks/>
            </p:cNvGrpSpPr>
            <p:nvPr/>
          </p:nvGrpSpPr>
          <p:grpSpPr bwMode="auto">
            <a:xfrm>
              <a:off x="2413" y="1895"/>
              <a:ext cx="471" cy="949"/>
              <a:chOff x="2413" y="1895"/>
              <a:chExt cx="471" cy="949"/>
            </a:xfrm>
          </p:grpSpPr>
          <p:sp>
            <p:nvSpPr>
              <p:cNvPr id="34827" name="AutoShape 58"/>
              <p:cNvSpPr>
                <a:spLocks/>
              </p:cNvSpPr>
              <p:nvPr/>
            </p:nvSpPr>
            <p:spPr bwMode="auto">
              <a:xfrm>
                <a:off x="2636" y="1895"/>
                <a:ext cx="79" cy="511"/>
              </a:xfrm>
              <a:prstGeom prst="leftBrace">
                <a:avLst>
                  <a:gd name="adj1" fmla="val 53903"/>
                  <a:gd name="adj2" fmla="val 50000"/>
                </a:avLst>
              </a:prstGeom>
              <a:noFill/>
              <a:ln w="38100">
                <a:solidFill>
                  <a:schemeClr val="folHlink"/>
                </a:solidFill>
                <a:round/>
                <a:headEnd/>
                <a:tailEnd/>
              </a:ln>
            </p:spPr>
            <p:txBody>
              <a:bodyPr anchor="ctr">
                <a:spAutoFit/>
              </a:bodyPr>
              <a:lstStyle/>
              <a:p>
                <a:endParaRPr lang="en-US"/>
              </a:p>
            </p:txBody>
          </p:sp>
          <p:sp>
            <p:nvSpPr>
              <p:cNvPr id="34828" name="Freeform 59"/>
              <p:cNvSpPr>
                <a:spLocks/>
              </p:cNvSpPr>
              <p:nvPr/>
            </p:nvSpPr>
            <p:spPr bwMode="auto">
              <a:xfrm>
                <a:off x="2413" y="2152"/>
                <a:ext cx="412" cy="692"/>
              </a:xfrm>
              <a:custGeom>
                <a:avLst/>
                <a:gdLst>
                  <a:gd name="T0" fmla="*/ 186 w 412"/>
                  <a:gd name="T1" fmla="*/ 0 h 692"/>
                  <a:gd name="T2" fmla="*/ 29 w 412"/>
                  <a:gd name="T3" fmla="*/ 240 h 692"/>
                  <a:gd name="T4" fmla="*/ 15 w 412"/>
                  <a:gd name="T5" fmla="*/ 544 h 692"/>
                  <a:gd name="T6" fmla="*/ 117 w 412"/>
                  <a:gd name="T7" fmla="*/ 668 h 692"/>
                  <a:gd name="T8" fmla="*/ 412 w 412"/>
                  <a:gd name="T9" fmla="*/ 687 h 692"/>
                  <a:gd name="T10" fmla="*/ 0 60000 65536"/>
                  <a:gd name="T11" fmla="*/ 0 60000 65536"/>
                  <a:gd name="T12" fmla="*/ 0 60000 65536"/>
                  <a:gd name="T13" fmla="*/ 0 60000 65536"/>
                  <a:gd name="T14" fmla="*/ 0 60000 65536"/>
                  <a:gd name="T15" fmla="*/ 0 w 412"/>
                  <a:gd name="T16" fmla="*/ 0 h 692"/>
                  <a:gd name="T17" fmla="*/ 412 w 412"/>
                  <a:gd name="T18" fmla="*/ 692 h 692"/>
                </a:gdLst>
                <a:ahLst/>
                <a:cxnLst>
                  <a:cxn ang="T10">
                    <a:pos x="T0" y="T1"/>
                  </a:cxn>
                  <a:cxn ang="T11">
                    <a:pos x="T2" y="T3"/>
                  </a:cxn>
                  <a:cxn ang="T12">
                    <a:pos x="T4" y="T5"/>
                  </a:cxn>
                  <a:cxn ang="T13">
                    <a:pos x="T6" y="T7"/>
                  </a:cxn>
                  <a:cxn ang="T14">
                    <a:pos x="T8" y="T9"/>
                  </a:cxn>
                </a:cxnLst>
                <a:rect l="T15" t="T16" r="T17" b="T18"/>
                <a:pathLst>
                  <a:path w="412" h="692">
                    <a:moveTo>
                      <a:pt x="186" y="0"/>
                    </a:moveTo>
                    <a:cubicBezTo>
                      <a:pt x="121" y="74"/>
                      <a:pt x="57" y="149"/>
                      <a:pt x="29" y="240"/>
                    </a:cubicBezTo>
                    <a:cubicBezTo>
                      <a:pt x="1" y="331"/>
                      <a:pt x="0" y="473"/>
                      <a:pt x="15" y="544"/>
                    </a:cubicBezTo>
                    <a:cubicBezTo>
                      <a:pt x="30" y="615"/>
                      <a:pt x="51" y="644"/>
                      <a:pt x="117" y="668"/>
                    </a:cubicBezTo>
                    <a:cubicBezTo>
                      <a:pt x="183" y="692"/>
                      <a:pt x="363" y="684"/>
                      <a:pt x="412" y="687"/>
                    </a:cubicBezTo>
                  </a:path>
                </a:pathLst>
              </a:custGeom>
              <a:noFill/>
              <a:ln w="19050">
                <a:solidFill>
                  <a:schemeClr val="folHlink"/>
                </a:solidFill>
                <a:round/>
                <a:headEnd/>
                <a:tailEnd/>
              </a:ln>
            </p:spPr>
            <p:txBody>
              <a:bodyPr>
                <a:spAutoFit/>
              </a:bodyPr>
              <a:lstStyle/>
              <a:p>
                <a:endParaRPr lang="en-US"/>
              </a:p>
            </p:txBody>
          </p:sp>
          <p:sp>
            <p:nvSpPr>
              <p:cNvPr id="34829" name="Line 60"/>
              <p:cNvSpPr>
                <a:spLocks noChangeShapeType="1"/>
              </p:cNvSpPr>
              <p:nvPr/>
            </p:nvSpPr>
            <p:spPr bwMode="auto">
              <a:xfrm>
                <a:off x="2838" y="2837"/>
                <a:ext cx="46" cy="0"/>
              </a:xfrm>
              <a:prstGeom prst="line">
                <a:avLst/>
              </a:prstGeom>
              <a:noFill/>
              <a:ln w="12700">
                <a:solidFill>
                  <a:schemeClr val="folHlink"/>
                </a:solidFill>
                <a:round/>
                <a:headEnd/>
                <a:tailEnd type="triangle" w="med" len="med"/>
              </a:ln>
            </p:spPr>
            <p:txBody>
              <a:bodyPr>
                <a:spAutoFit/>
              </a:bodyPr>
              <a:lstStyle/>
              <a:p>
                <a:endParaRPr lang="en-US"/>
              </a:p>
            </p:txBody>
          </p:sp>
        </p:grpSp>
        <p:sp>
          <p:nvSpPr>
            <p:cNvPr id="34826" name="Text Box 62"/>
            <p:cNvSpPr txBox="1">
              <a:spLocks noChangeArrowheads="1"/>
            </p:cNvSpPr>
            <p:nvPr/>
          </p:nvSpPr>
          <p:spPr bwMode="auto">
            <a:xfrm>
              <a:off x="2852" y="2645"/>
              <a:ext cx="1862" cy="313"/>
            </a:xfrm>
            <a:prstGeom prst="rect">
              <a:avLst/>
            </a:prstGeom>
            <a:noFill/>
            <a:ln w="12700">
              <a:noFill/>
              <a:miter lim="800000"/>
              <a:headEnd/>
              <a:tailEnd/>
            </a:ln>
          </p:spPr>
          <p:txBody>
            <a:bodyPr wrap="none">
              <a:spAutoFit/>
            </a:bodyPr>
            <a:lstStyle/>
            <a:p>
              <a:pPr algn="l">
                <a:lnSpc>
                  <a:spcPct val="120000"/>
                </a:lnSpc>
              </a:pPr>
              <a:r>
                <a:rPr lang="en-US" sz="2000" b="0" i="1" dirty="0">
                  <a:effectLst>
                    <a:outerShdw blurRad="38100" dist="38100" dir="2700000" algn="tl">
                      <a:srgbClr val="000000">
                        <a:alpha val="43137"/>
                      </a:srgbClr>
                    </a:outerShdw>
                  </a:effectLst>
                </a:rPr>
                <a:t>Days of </a:t>
              </a:r>
              <a:r>
                <a:rPr lang="en-US" sz="2000" b="0" i="1" dirty="0" err="1">
                  <a:effectLst>
                    <a:outerShdw blurRad="38100" dist="38100" dir="2700000" algn="tl">
                      <a:srgbClr val="000000">
                        <a:alpha val="43137"/>
                      </a:srgbClr>
                    </a:outerShdw>
                  </a:effectLst>
                </a:rPr>
                <a:t>Tashreeq</a:t>
              </a:r>
              <a:r>
                <a:rPr lang="en-US" sz="2400" b="0" i="1" dirty="0">
                  <a:effectLst>
                    <a:outerShdw blurRad="38100" dist="38100" dir="2700000" algn="tl">
                      <a:srgbClr val="000000">
                        <a:alpha val="43137"/>
                      </a:srgbClr>
                    </a:outerShdw>
                  </a:effectLst>
                </a:rPr>
                <a:t> </a:t>
              </a:r>
              <a:r>
                <a:rPr lang="ar-EG" sz="1600" b="0" dirty="0">
                  <a:effectLst>
                    <a:outerShdw blurRad="38100" dist="38100" dir="2700000" algn="tl">
                      <a:srgbClr val="000000">
                        <a:alpha val="43137"/>
                      </a:srgbClr>
                    </a:outerShdw>
                  </a:effectLst>
                  <a:latin typeface="Verdana" pitchFamily="34" charset="0"/>
                  <a:ea typeface="Times New Roman (Arabic)"/>
                  <a:cs typeface="Times New Roman (Arabic)"/>
                </a:rPr>
                <a:t>(أيام التشريق)</a:t>
              </a:r>
              <a:endParaRPr lang="en-US" sz="1600" b="0" dirty="0">
                <a:effectLst>
                  <a:outerShdw blurRad="38100" dist="38100" dir="2700000" algn="tl">
                    <a:srgbClr val="000000">
                      <a:alpha val="43137"/>
                    </a:srgbClr>
                  </a:outerShdw>
                </a:effectLst>
                <a:latin typeface="Verdana" pitchFamily="34" charset="0"/>
                <a:ea typeface="Times New Roman (Arabic)"/>
                <a:cs typeface="Times New Roman (Arabic)"/>
              </a:endParaRP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39971">
                                            <p:txEl>
                                              <p:pRg st="0" end="0"/>
                                            </p:txEl>
                                          </p:spTgt>
                                        </p:tgtEl>
                                        <p:attrNameLst>
                                          <p:attrName>style.visibility</p:attrName>
                                        </p:attrNameLst>
                                      </p:cBhvr>
                                      <p:to>
                                        <p:strVal val="visible"/>
                                      </p:to>
                                    </p:set>
                                    <p:anim calcmode="lin" valueType="num">
                                      <p:cBhvr>
                                        <p:cTn id="7" dur="500" fill="hold"/>
                                        <p:tgtEl>
                                          <p:spTgt spid="33997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3997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39971">
                                            <p:txEl>
                                              <p:pRg st="1" end="1"/>
                                            </p:txEl>
                                          </p:spTgt>
                                        </p:tgtEl>
                                        <p:attrNameLst>
                                          <p:attrName>style.visibility</p:attrName>
                                        </p:attrNameLst>
                                      </p:cBhvr>
                                      <p:to>
                                        <p:strVal val="visible"/>
                                      </p:to>
                                    </p:set>
                                    <p:anim calcmode="lin" valueType="num">
                                      <p:cBhvr>
                                        <p:cTn id="13" dur="500" fill="hold"/>
                                        <p:tgtEl>
                                          <p:spTgt spid="33997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39971">
                                            <p:txEl>
                                              <p:pRg st="1" end="1"/>
                                            </p:txEl>
                                          </p:spTgt>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339971">
                                            <p:txEl>
                                              <p:pRg st="2" end="2"/>
                                            </p:txEl>
                                          </p:spTgt>
                                        </p:tgtEl>
                                        <p:attrNameLst>
                                          <p:attrName>style.visibility</p:attrName>
                                        </p:attrNameLst>
                                      </p:cBhvr>
                                      <p:to>
                                        <p:strVal val="visible"/>
                                      </p:to>
                                    </p:set>
                                    <p:anim calcmode="lin" valueType="num">
                                      <p:cBhvr>
                                        <p:cTn id="17" dur="500" fill="hold"/>
                                        <p:tgtEl>
                                          <p:spTgt spid="339971">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39971">
                                            <p:txEl>
                                              <p:pRg st="2" end="2"/>
                                            </p:txEl>
                                          </p:spTgt>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339971">
                                            <p:txEl>
                                              <p:pRg st="3" end="3"/>
                                            </p:txEl>
                                          </p:spTgt>
                                        </p:tgtEl>
                                        <p:attrNameLst>
                                          <p:attrName>style.visibility</p:attrName>
                                        </p:attrNameLst>
                                      </p:cBhvr>
                                      <p:to>
                                        <p:strVal val="visible"/>
                                      </p:to>
                                    </p:set>
                                    <p:anim calcmode="lin" valueType="num">
                                      <p:cBhvr>
                                        <p:cTn id="21" dur="500" fill="hold"/>
                                        <p:tgtEl>
                                          <p:spTgt spid="339971">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39971">
                                            <p:txEl>
                                              <p:pRg st="3" end="3"/>
                                            </p:txEl>
                                          </p:spTgt>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339971">
                                            <p:txEl>
                                              <p:pRg st="4" end="4"/>
                                            </p:txEl>
                                          </p:spTgt>
                                        </p:tgtEl>
                                        <p:attrNameLst>
                                          <p:attrName>style.visibility</p:attrName>
                                        </p:attrNameLst>
                                      </p:cBhvr>
                                      <p:to>
                                        <p:strVal val="visible"/>
                                      </p:to>
                                    </p:set>
                                    <p:anim calcmode="lin" valueType="num">
                                      <p:cBhvr>
                                        <p:cTn id="25" dur="500" fill="hold"/>
                                        <p:tgtEl>
                                          <p:spTgt spid="339971">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39971">
                                            <p:txEl>
                                              <p:pRg st="4" end="4"/>
                                            </p:txEl>
                                          </p:spTgt>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339971">
                                            <p:txEl>
                                              <p:pRg st="5" end="5"/>
                                            </p:txEl>
                                          </p:spTgt>
                                        </p:tgtEl>
                                        <p:attrNameLst>
                                          <p:attrName>style.visibility</p:attrName>
                                        </p:attrNameLst>
                                      </p:cBhvr>
                                      <p:to>
                                        <p:strVal val="visible"/>
                                      </p:to>
                                    </p:set>
                                    <p:anim calcmode="lin" valueType="num">
                                      <p:cBhvr>
                                        <p:cTn id="29" dur="500" fill="hold"/>
                                        <p:tgtEl>
                                          <p:spTgt spid="339971">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339971">
                                            <p:txEl>
                                              <p:pRg st="5" end="5"/>
                                            </p:txEl>
                                          </p:spTgt>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339971">
                                            <p:txEl>
                                              <p:pRg st="6" end="6"/>
                                            </p:txEl>
                                          </p:spTgt>
                                        </p:tgtEl>
                                        <p:attrNameLst>
                                          <p:attrName>style.visibility</p:attrName>
                                        </p:attrNameLst>
                                      </p:cBhvr>
                                      <p:to>
                                        <p:strVal val="visible"/>
                                      </p:to>
                                    </p:set>
                                    <p:anim calcmode="lin" valueType="num">
                                      <p:cBhvr>
                                        <p:cTn id="33" dur="500" fill="hold"/>
                                        <p:tgtEl>
                                          <p:spTgt spid="339971">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39971">
                                            <p:txEl>
                                              <p:pRg st="6" end="6"/>
                                            </p:txEl>
                                          </p:spTgt>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39971">
                                            <p:txEl>
                                              <p:pRg st="7" end="7"/>
                                            </p:txEl>
                                          </p:spTgt>
                                        </p:tgtEl>
                                        <p:attrNameLst>
                                          <p:attrName>style.visibility</p:attrName>
                                        </p:attrNameLst>
                                      </p:cBhvr>
                                      <p:to>
                                        <p:strVal val="visible"/>
                                      </p:to>
                                    </p:set>
                                    <p:anim calcmode="lin" valueType="num">
                                      <p:cBhvr>
                                        <p:cTn id="37" dur="500" fill="hold"/>
                                        <p:tgtEl>
                                          <p:spTgt spid="339971">
                                            <p:txEl>
                                              <p:pRg st="7" end="7"/>
                                            </p:txEl>
                                          </p:spTgt>
                                        </p:tgtEl>
                                        <p:attrNameLst>
                                          <p:attrName>ppt_w</p:attrName>
                                        </p:attrNameLst>
                                      </p:cBhvr>
                                      <p:tavLst>
                                        <p:tav tm="0">
                                          <p:val>
                                            <p:fltVal val="0"/>
                                          </p:val>
                                        </p:tav>
                                        <p:tav tm="100000">
                                          <p:val>
                                            <p:strVal val="#ppt_w"/>
                                          </p:val>
                                        </p:tav>
                                      </p:tavLst>
                                    </p:anim>
                                    <p:anim calcmode="lin" valueType="num">
                                      <p:cBhvr>
                                        <p:cTn id="38" dur="500" fill="hold"/>
                                        <p:tgtEl>
                                          <p:spTgt spid="339971">
                                            <p:txEl>
                                              <p:pRg st="7" end="7"/>
                                            </p:txEl>
                                          </p:spTgt>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39971">
                                            <p:txEl>
                                              <p:pRg st="8" end="8"/>
                                            </p:txEl>
                                          </p:spTgt>
                                        </p:tgtEl>
                                        <p:attrNameLst>
                                          <p:attrName>style.visibility</p:attrName>
                                        </p:attrNameLst>
                                      </p:cBhvr>
                                      <p:to>
                                        <p:strVal val="visible"/>
                                      </p:to>
                                    </p:set>
                                    <p:anim calcmode="lin" valueType="num">
                                      <p:cBhvr>
                                        <p:cTn id="41" dur="500" fill="hold"/>
                                        <p:tgtEl>
                                          <p:spTgt spid="339971">
                                            <p:txEl>
                                              <p:pRg st="8" end="8"/>
                                            </p:txEl>
                                          </p:spTgt>
                                        </p:tgtEl>
                                        <p:attrNameLst>
                                          <p:attrName>ppt_w</p:attrName>
                                        </p:attrNameLst>
                                      </p:cBhvr>
                                      <p:tavLst>
                                        <p:tav tm="0">
                                          <p:val>
                                            <p:fltVal val="0"/>
                                          </p:val>
                                        </p:tav>
                                        <p:tav tm="100000">
                                          <p:val>
                                            <p:strVal val="#ppt_w"/>
                                          </p:val>
                                        </p:tav>
                                      </p:tavLst>
                                    </p:anim>
                                    <p:anim calcmode="lin" valueType="num">
                                      <p:cBhvr>
                                        <p:cTn id="42" dur="500" fill="hold"/>
                                        <p:tgtEl>
                                          <p:spTgt spid="339971">
                                            <p:txEl>
                                              <p:pRg st="8" end="8"/>
                                            </p:txEl>
                                          </p:spTgt>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0"/>
                                  </p:stCondLst>
                                  <p:childTnLst>
                                    <p:set>
                                      <p:cBhvr>
                                        <p:cTn id="44" dur="1" fill="hold">
                                          <p:stCondLst>
                                            <p:cond delay="0"/>
                                          </p:stCondLst>
                                        </p:cTn>
                                        <p:tgtEl>
                                          <p:spTgt spid="339971">
                                            <p:txEl>
                                              <p:pRg st="9" end="9"/>
                                            </p:txEl>
                                          </p:spTgt>
                                        </p:tgtEl>
                                        <p:attrNameLst>
                                          <p:attrName>style.visibility</p:attrName>
                                        </p:attrNameLst>
                                      </p:cBhvr>
                                      <p:to>
                                        <p:strVal val="visible"/>
                                      </p:to>
                                    </p:set>
                                    <p:anim calcmode="lin" valueType="num">
                                      <p:cBhvr>
                                        <p:cTn id="45" dur="500" fill="hold"/>
                                        <p:tgtEl>
                                          <p:spTgt spid="339971">
                                            <p:txEl>
                                              <p:pRg st="9" end="9"/>
                                            </p:txEl>
                                          </p:spTgt>
                                        </p:tgtEl>
                                        <p:attrNameLst>
                                          <p:attrName>ppt_w</p:attrName>
                                        </p:attrNameLst>
                                      </p:cBhvr>
                                      <p:tavLst>
                                        <p:tav tm="0">
                                          <p:val>
                                            <p:fltVal val="0"/>
                                          </p:val>
                                        </p:tav>
                                        <p:tav tm="100000">
                                          <p:val>
                                            <p:strVal val="#ppt_w"/>
                                          </p:val>
                                        </p:tav>
                                      </p:tavLst>
                                    </p:anim>
                                    <p:anim calcmode="lin" valueType="num">
                                      <p:cBhvr>
                                        <p:cTn id="46" dur="500" fill="hold"/>
                                        <p:tgtEl>
                                          <p:spTgt spid="339971">
                                            <p:txEl>
                                              <p:pRg st="9" end="9"/>
                                            </p:txEl>
                                          </p:spTgt>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339971">
                                            <p:txEl>
                                              <p:pRg st="10" end="10"/>
                                            </p:txEl>
                                          </p:spTgt>
                                        </p:tgtEl>
                                        <p:attrNameLst>
                                          <p:attrName>style.visibility</p:attrName>
                                        </p:attrNameLst>
                                      </p:cBhvr>
                                      <p:to>
                                        <p:strVal val="visible"/>
                                      </p:to>
                                    </p:set>
                                    <p:anim calcmode="lin" valueType="num">
                                      <p:cBhvr>
                                        <p:cTn id="49" dur="500" fill="hold"/>
                                        <p:tgtEl>
                                          <p:spTgt spid="339971">
                                            <p:txEl>
                                              <p:pRg st="10" end="10"/>
                                            </p:txEl>
                                          </p:spTgt>
                                        </p:tgtEl>
                                        <p:attrNameLst>
                                          <p:attrName>ppt_w</p:attrName>
                                        </p:attrNameLst>
                                      </p:cBhvr>
                                      <p:tavLst>
                                        <p:tav tm="0">
                                          <p:val>
                                            <p:fltVal val="0"/>
                                          </p:val>
                                        </p:tav>
                                        <p:tav tm="100000">
                                          <p:val>
                                            <p:strVal val="#ppt_w"/>
                                          </p:val>
                                        </p:tav>
                                      </p:tavLst>
                                    </p:anim>
                                    <p:anim calcmode="lin" valueType="num">
                                      <p:cBhvr>
                                        <p:cTn id="50" dur="500" fill="hold"/>
                                        <p:tgtEl>
                                          <p:spTgt spid="339971">
                                            <p:txEl>
                                              <p:pRg st="10" end="10"/>
                                            </p:txEl>
                                          </p:spTgt>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339971">
                                            <p:txEl>
                                              <p:pRg st="11" end="11"/>
                                            </p:txEl>
                                          </p:spTgt>
                                        </p:tgtEl>
                                        <p:attrNameLst>
                                          <p:attrName>style.visibility</p:attrName>
                                        </p:attrNameLst>
                                      </p:cBhvr>
                                      <p:to>
                                        <p:strVal val="visible"/>
                                      </p:to>
                                    </p:set>
                                    <p:anim calcmode="lin" valueType="num">
                                      <p:cBhvr>
                                        <p:cTn id="53" dur="500" fill="hold"/>
                                        <p:tgtEl>
                                          <p:spTgt spid="339971">
                                            <p:txEl>
                                              <p:pRg st="11" end="11"/>
                                            </p:txEl>
                                          </p:spTgt>
                                        </p:tgtEl>
                                        <p:attrNameLst>
                                          <p:attrName>ppt_w</p:attrName>
                                        </p:attrNameLst>
                                      </p:cBhvr>
                                      <p:tavLst>
                                        <p:tav tm="0">
                                          <p:val>
                                            <p:fltVal val="0"/>
                                          </p:val>
                                        </p:tav>
                                        <p:tav tm="100000">
                                          <p:val>
                                            <p:strVal val="#ppt_w"/>
                                          </p:val>
                                        </p:tav>
                                      </p:tavLst>
                                    </p:anim>
                                    <p:anim calcmode="lin" valueType="num">
                                      <p:cBhvr>
                                        <p:cTn id="54" dur="500" fill="hold"/>
                                        <p:tgtEl>
                                          <p:spTgt spid="339971">
                                            <p:txEl>
                                              <p:pRg st="11" end="11"/>
                                            </p:txEl>
                                          </p:spTgt>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339971">
                                            <p:txEl>
                                              <p:pRg st="12" end="12"/>
                                            </p:txEl>
                                          </p:spTgt>
                                        </p:tgtEl>
                                        <p:attrNameLst>
                                          <p:attrName>style.visibility</p:attrName>
                                        </p:attrNameLst>
                                      </p:cBhvr>
                                      <p:to>
                                        <p:strVal val="visible"/>
                                      </p:to>
                                    </p:set>
                                    <p:anim calcmode="lin" valueType="num">
                                      <p:cBhvr>
                                        <p:cTn id="57" dur="500" fill="hold"/>
                                        <p:tgtEl>
                                          <p:spTgt spid="339971">
                                            <p:txEl>
                                              <p:pRg st="12" end="12"/>
                                            </p:txEl>
                                          </p:spTgt>
                                        </p:tgtEl>
                                        <p:attrNameLst>
                                          <p:attrName>ppt_w</p:attrName>
                                        </p:attrNameLst>
                                      </p:cBhvr>
                                      <p:tavLst>
                                        <p:tav tm="0">
                                          <p:val>
                                            <p:fltVal val="0"/>
                                          </p:val>
                                        </p:tav>
                                        <p:tav tm="100000">
                                          <p:val>
                                            <p:strVal val="#ppt_w"/>
                                          </p:val>
                                        </p:tav>
                                      </p:tavLst>
                                    </p:anim>
                                    <p:anim calcmode="lin" valueType="num">
                                      <p:cBhvr>
                                        <p:cTn id="58" dur="500" fill="hold"/>
                                        <p:tgtEl>
                                          <p:spTgt spid="339971">
                                            <p:txEl>
                                              <p:pRg st="12" end="12"/>
                                            </p:txEl>
                                          </p:spTgt>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0"/>
                                  </p:stCondLst>
                                  <p:childTnLst>
                                    <p:set>
                                      <p:cBhvr>
                                        <p:cTn id="60" dur="1" fill="hold">
                                          <p:stCondLst>
                                            <p:cond delay="0"/>
                                          </p:stCondLst>
                                        </p:cTn>
                                        <p:tgtEl>
                                          <p:spTgt spid="339971">
                                            <p:txEl>
                                              <p:pRg st="13" end="13"/>
                                            </p:txEl>
                                          </p:spTgt>
                                        </p:tgtEl>
                                        <p:attrNameLst>
                                          <p:attrName>style.visibility</p:attrName>
                                        </p:attrNameLst>
                                      </p:cBhvr>
                                      <p:to>
                                        <p:strVal val="visible"/>
                                      </p:to>
                                    </p:set>
                                    <p:anim calcmode="lin" valueType="num">
                                      <p:cBhvr>
                                        <p:cTn id="61" dur="500" fill="hold"/>
                                        <p:tgtEl>
                                          <p:spTgt spid="339971">
                                            <p:txEl>
                                              <p:pRg st="13" end="13"/>
                                            </p:txEl>
                                          </p:spTgt>
                                        </p:tgtEl>
                                        <p:attrNameLst>
                                          <p:attrName>ppt_w</p:attrName>
                                        </p:attrNameLst>
                                      </p:cBhvr>
                                      <p:tavLst>
                                        <p:tav tm="0">
                                          <p:val>
                                            <p:fltVal val="0"/>
                                          </p:val>
                                        </p:tav>
                                        <p:tav tm="100000">
                                          <p:val>
                                            <p:strVal val="#ppt_w"/>
                                          </p:val>
                                        </p:tav>
                                      </p:tavLst>
                                    </p:anim>
                                    <p:anim calcmode="lin" valueType="num">
                                      <p:cBhvr>
                                        <p:cTn id="62" dur="500" fill="hold"/>
                                        <p:tgtEl>
                                          <p:spTgt spid="339971">
                                            <p:txEl>
                                              <p:pRg st="13" end="13"/>
                                            </p:txEl>
                                          </p:spTgt>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1+#ppt_w/2"/>
                                          </p:val>
                                        </p:tav>
                                        <p:tav tm="100000">
                                          <p:val>
                                            <p:strVal val="#ppt_x"/>
                                          </p:val>
                                        </p:tav>
                                      </p:tavLst>
                                    </p:anim>
                                    <p:anim calcmode="lin" valueType="num">
                                      <p:cBhvr additive="base">
                                        <p:cTn id="6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grpId="0" nodeType="clickEffect">
                                  <p:stCondLst>
                                    <p:cond delay="0"/>
                                  </p:stCondLst>
                                  <p:childTnLst>
                                    <p:set>
                                      <p:cBhvr>
                                        <p:cTn id="72" dur="1" fill="hold">
                                          <p:stCondLst>
                                            <p:cond delay="0"/>
                                          </p:stCondLst>
                                        </p:cTn>
                                        <p:tgtEl>
                                          <p:spTgt spid="339972">
                                            <p:bg/>
                                          </p:spTgt>
                                        </p:tgtEl>
                                        <p:attrNameLst>
                                          <p:attrName>style.visibility</p:attrName>
                                        </p:attrNameLst>
                                      </p:cBhvr>
                                      <p:to>
                                        <p:strVal val="visible"/>
                                      </p:to>
                                    </p:set>
                                    <p:anim calcmode="lin" valueType="num">
                                      <p:cBhvr>
                                        <p:cTn id="73" dur="500" fill="hold"/>
                                        <p:tgtEl>
                                          <p:spTgt spid="339972">
                                            <p:bg/>
                                          </p:spTgt>
                                        </p:tgtEl>
                                        <p:attrNameLst>
                                          <p:attrName>ppt_w</p:attrName>
                                        </p:attrNameLst>
                                      </p:cBhvr>
                                      <p:tavLst>
                                        <p:tav tm="0">
                                          <p:val>
                                            <p:fltVal val="0"/>
                                          </p:val>
                                        </p:tav>
                                        <p:tav tm="100000">
                                          <p:val>
                                            <p:strVal val="#ppt_w"/>
                                          </p:val>
                                        </p:tav>
                                      </p:tavLst>
                                    </p:anim>
                                    <p:anim calcmode="lin" valueType="num">
                                      <p:cBhvr>
                                        <p:cTn id="74" dur="500" fill="hold"/>
                                        <p:tgtEl>
                                          <p:spTgt spid="339972">
                                            <p:bg/>
                                          </p:spTgt>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339972">
                                            <p:txEl>
                                              <p:pRg st="0" end="0"/>
                                            </p:txEl>
                                          </p:spTgt>
                                        </p:tgtEl>
                                        <p:attrNameLst>
                                          <p:attrName>style.visibility</p:attrName>
                                        </p:attrNameLst>
                                      </p:cBhvr>
                                      <p:to>
                                        <p:strVal val="visible"/>
                                      </p:to>
                                    </p:set>
                                    <p:anim calcmode="lin" valueType="num">
                                      <p:cBhvr>
                                        <p:cTn id="79" dur="500" fill="hold"/>
                                        <p:tgtEl>
                                          <p:spTgt spid="339972">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3997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grpId="0" nodeType="clickEffect">
                                  <p:stCondLst>
                                    <p:cond delay="0"/>
                                  </p:stCondLst>
                                  <p:childTnLst>
                                    <p:set>
                                      <p:cBhvr>
                                        <p:cTn id="84" dur="1" fill="hold">
                                          <p:stCondLst>
                                            <p:cond delay="0"/>
                                          </p:stCondLst>
                                        </p:cTn>
                                        <p:tgtEl>
                                          <p:spTgt spid="339972">
                                            <p:txEl>
                                              <p:pRg st="1" end="1"/>
                                            </p:txEl>
                                          </p:spTgt>
                                        </p:tgtEl>
                                        <p:attrNameLst>
                                          <p:attrName>style.visibility</p:attrName>
                                        </p:attrNameLst>
                                      </p:cBhvr>
                                      <p:to>
                                        <p:strVal val="visible"/>
                                      </p:to>
                                    </p:set>
                                    <p:anim calcmode="lin" valueType="num">
                                      <p:cBhvr>
                                        <p:cTn id="85" dur="500" fill="hold"/>
                                        <p:tgtEl>
                                          <p:spTgt spid="339972">
                                            <p:txEl>
                                              <p:pRg st="1" end="1"/>
                                            </p:txEl>
                                          </p:spTgt>
                                        </p:tgtEl>
                                        <p:attrNameLst>
                                          <p:attrName>ppt_w</p:attrName>
                                        </p:attrNameLst>
                                      </p:cBhvr>
                                      <p:tavLst>
                                        <p:tav tm="0">
                                          <p:val>
                                            <p:fltVal val="0"/>
                                          </p:val>
                                        </p:tav>
                                        <p:tav tm="100000">
                                          <p:val>
                                            <p:strVal val="#ppt_w"/>
                                          </p:val>
                                        </p:tav>
                                      </p:tavLst>
                                    </p:anim>
                                    <p:anim calcmode="lin" valueType="num">
                                      <p:cBhvr>
                                        <p:cTn id="86" dur="500" fill="hold"/>
                                        <p:tgtEl>
                                          <p:spTgt spid="33997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grpId="0" nodeType="clickEffect">
                                  <p:stCondLst>
                                    <p:cond delay="0"/>
                                  </p:stCondLst>
                                  <p:childTnLst>
                                    <p:set>
                                      <p:cBhvr>
                                        <p:cTn id="90" dur="1" fill="hold">
                                          <p:stCondLst>
                                            <p:cond delay="0"/>
                                          </p:stCondLst>
                                        </p:cTn>
                                        <p:tgtEl>
                                          <p:spTgt spid="339972">
                                            <p:txEl>
                                              <p:pRg st="2" end="2"/>
                                            </p:txEl>
                                          </p:spTgt>
                                        </p:tgtEl>
                                        <p:attrNameLst>
                                          <p:attrName>style.visibility</p:attrName>
                                        </p:attrNameLst>
                                      </p:cBhvr>
                                      <p:to>
                                        <p:strVal val="visible"/>
                                      </p:to>
                                    </p:set>
                                    <p:anim calcmode="lin" valueType="num">
                                      <p:cBhvr>
                                        <p:cTn id="91" dur="500" fill="hold"/>
                                        <p:tgtEl>
                                          <p:spTgt spid="339972">
                                            <p:txEl>
                                              <p:pRg st="2" end="2"/>
                                            </p:txEl>
                                          </p:spTgt>
                                        </p:tgtEl>
                                        <p:attrNameLst>
                                          <p:attrName>ppt_w</p:attrName>
                                        </p:attrNameLst>
                                      </p:cBhvr>
                                      <p:tavLst>
                                        <p:tav tm="0">
                                          <p:val>
                                            <p:fltVal val="0"/>
                                          </p:val>
                                        </p:tav>
                                        <p:tav tm="100000">
                                          <p:val>
                                            <p:strVal val="#ppt_w"/>
                                          </p:val>
                                        </p:tav>
                                      </p:tavLst>
                                    </p:anim>
                                    <p:anim calcmode="lin" valueType="num">
                                      <p:cBhvr>
                                        <p:cTn id="92" dur="500" fill="hold"/>
                                        <p:tgtEl>
                                          <p:spTgt spid="339972">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grpId="0" nodeType="clickEffect">
                                  <p:stCondLst>
                                    <p:cond delay="0"/>
                                  </p:stCondLst>
                                  <p:childTnLst>
                                    <p:set>
                                      <p:cBhvr>
                                        <p:cTn id="96" dur="1" fill="hold">
                                          <p:stCondLst>
                                            <p:cond delay="0"/>
                                          </p:stCondLst>
                                        </p:cTn>
                                        <p:tgtEl>
                                          <p:spTgt spid="339972">
                                            <p:txEl>
                                              <p:pRg st="3" end="3"/>
                                            </p:txEl>
                                          </p:spTgt>
                                        </p:tgtEl>
                                        <p:attrNameLst>
                                          <p:attrName>style.visibility</p:attrName>
                                        </p:attrNameLst>
                                      </p:cBhvr>
                                      <p:to>
                                        <p:strVal val="visible"/>
                                      </p:to>
                                    </p:set>
                                    <p:anim calcmode="lin" valueType="num">
                                      <p:cBhvr>
                                        <p:cTn id="97" dur="500" fill="hold"/>
                                        <p:tgtEl>
                                          <p:spTgt spid="339972">
                                            <p:txEl>
                                              <p:pRg st="3" end="3"/>
                                            </p:txEl>
                                          </p:spTgt>
                                        </p:tgtEl>
                                        <p:attrNameLst>
                                          <p:attrName>ppt_w</p:attrName>
                                        </p:attrNameLst>
                                      </p:cBhvr>
                                      <p:tavLst>
                                        <p:tav tm="0">
                                          <p:val>
                                            <p:fltVal val="0"/>
                                          </p:val>
                                        </p:tav>
                                        <p:tav tm="100000">
                                          <p:val>
                                            <p:strVal val="#ppt_w"/>
                                          </p:val>
                                        </p:tav>
                                      </p:tavLst>
                                    </p:anim>
                                    <p:anim calcmode="lin" valueType="num">
                                      <p:cBhvr>
                                        <p:cTn id="98" dur="500" fill="hold"/>
                                        <p:tgtEl>
                                          <p:spTgt spid="33997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23" presetClass="entr" presetSubtype="16" fill="hold" grpId="0" nodeType="clickEffect">
                                  <p:stCondLst>
                                    <p:cond delay="0"/>
                                  </p:stCondLst>
                                  <p:childTnLst>
                                    <p:set>
                                      <p:cBhvr>
                                        <p:cTn id="102" dur="1" fill="hold">
                                          <p:stCondLst>
                                            <p:cond delay="0"/>
                                          </p:stCondLst>
                                        </p:cTn>
                                        <p:tgtEl>
                                          <p:spTgt spid="339972">
                                            <p:txEl>
                                              <p:pRg st="4" end="4"/>
                                            </p:txEl>
                                          </p:spTgt>
                                        </p:tgtEl>
                                        <p:attrNameLst>
                                          <p:attrName>style.visibility</p:attrName>
                                        </p:attrNameLst>
                                      </p:cBhvr>
                                      <p:to>
                                        <p:strVal val="visible"/>
                                      </p:to>
                                    </p:set>
                                    <p:anim calcmode="lin" valueType="num">
                                      <p:cBhvr>
                                        <p:cTn id="103" dur="500" fill="hold"/>
                                        <p:tgtEl>
                                          <p:spTgt spid="339972">
                                            <p:txEl>
                                              <p:pRg st="4" end="4"/>
                                            </p:txEl>
                                          </p:spTgt>
                                        </p:tgtEl>
                                        <p:attrNameLst>
                                          <p:attrName>ppt_w</p:attrName>
                                        </p:attrNameLst>
                                      </p:cBhvr>
                                      <p:tavLst>
                                        <p:tav tm="0">
                                          <p:val>
                                            <p:fltVal val="0"/>
                                          </p:val>
                                        </p:tav>
                                        <p:tav tm="100000">
                                          <p:val>
                                            <p:strVal val="#ppt_w"/>
                                          </p:val>
                                        </p:tav>
                                      </p:tavLst>
                                    </p:anim>
                                    <p:anim calcmode="lin" valueType="num">
                                      <p:cBhvr>
                                        <p:cTn id="104" dur="500" fill="hold"/>
                                        <p:tgtEl>
                                          <p:spTgt spid="339972">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339972">
                                            <p:txEl>
                                              <p:pRg st="5" end="5"/>
                                            </p:txEl>
                                          </p:spTgt>
                                        </p:tgtEl>
                                        <p:attrNameLst>
                                          <p:attrName>style.visibility</p:attrName>
                                        </p:attrNameLst>
                                      </p:cBhvr>
                                      <p:to>
                                        <p:strVal val="visible"/>
                                      </p:to>
                                    </p:set>
                                    <p:anim calcmode="lin" valueType="num">
                                      <p:cBhvr>
                                        <p:cTn id="109" dur="500" fill="hold"/>
                                        <p:tgtEl>
                                          <p:spTgt spid="339972">
                                            <p:txEl>
                                              <p:pRg st="5" end="5"/>
                                            </p:txEl>
                                          </p:spTgt>
                                        </p:tgtEl>
                                        <p:attrNameLst>
                                          <p:attrName>ppt_w</p:attrName>
                                        </p:attrNameLst>
                                      </p:cBhvr>
                                      <p:tavLst>
                                        <p:tav tm="0">
                                          <p:val>
                                            <p:fltVal val="0"/>
                                          </p:val>
                                        </p:tav>
                                        <p:tav tm="100000">
                                          <p:val>
                                            <p:strVal val="#ppt_w"/>
                                          </p:val>
                                        </p:tav>
                                      </p:tavLst>
                                    </p:anim>
                                    <p:anim calcmode="lin" valueType="num">
                                      <p:cBhvr>
                                        <p:cTn id="110" dur="500" fill="hold"/>
                                        <p:tgtEl>
                                          <p:spTgt spid="339972">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23" presetClass="entr" presetSubtype="16" fill="hold" grpId="0" nodeType="clickEffect">
                                  <p:stCondLst>
                                    <p:cond delay="0"/>
                                  </p:stCondLst>
                                  <p:childTnLst>
                                    <p:set>
                                      <p:cBhvr>
                                        <p:cTn id="114" dur="1" fill="hold">
                                          <p:stCondLst>
                                            <p:cond delay="0"/>
                                          </p:stCondLst>
                                        </p:cTn>
                                        <p:tgtEl>
                                          <p:spTgt spid="339972">
                                            <p:txEl>
                                              <p:pRg st="6" end="6"/>
                                            </p:txEl>
                                          </p:spTgt>
                                        </p:tgtEl>
                                        <p:attrNameLst>
                                          <p:attrName>style.visibility</p:attrName>
                                        </p:attrNameLst>
                                      </p:cBhvr>
                                      <p:to>
                                        <p:strVal val="visible"/>
                                      </p:to>
                                    </p:set>
                                    <p:anim calcmode="lin" valueType="num">
                                      <p:cBhvr>
                                        <p:cTn id="115" dur="500" fill="hold"/>
                                        <p:tgtEl>
                                          <p:spTgt spid="339972">
                                            <p:txEl>
                                              <p:pRg st="6" end="6"/>
                                            </p:txEl>
                                          </p:spTgt>
                                        </p:tgtEl>
                                        <p:attrNameLst>
                                          <p:attrName>ppt_w</p:attrName>
                                        </p:attrNameLst>
                                      </p:cBhvr>
                                      <p:tavLst>
                                        <p:tav tm="0">
                                          <p:val>
                                            <p:fltVal val="0"/>
                                          </p:val>
                                        </p:tav>
                                        <p:tav tm="100000">
                                          <p:val>
                                            <p:strVal val="#ppt_w"/>
                                          </p:val>
                                        </p:tav>
                                      </p:tavLst>
                                    </p:anim>
                                    <p:anim calcmode="lin" valueType="num">
                                      <p:cBhvr>
                                        <p:cTn id="116" dur="500" fill="hold"/>
                                        <p:tgtEl>
                                          <p:spTgt spid="339972">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23" presetClass="entr" presetSubtype="16" fill="hold" grpId="0" nodeType="clickEffect">
                                  <p:stCondLst>
                                    <p:cond delay="0"/>
                                  </p:stCondLst>
                                  <p:childTnLst>
                                    <p:set>
                                      <p:cBhvr>
                                        <p:cTn id="120" dur="1" fill="hold">
                                          <p:stCondLst>
                                            <p:cond delay="0"/>
                                          </p:stCondLst>
                                        </p:cTn>
                                        <p:tgtEl>
                                          <p:spTgt spid="339972">
                                            <p:txEl>
                                              <p:pRg st="7" end="7"/>
                                            </p:txEl>
                                          </p:spTgt>
                                        </p:tgtEl>
                                        <p:attrNameLst>
                                          <p:attrName>style.visibility</p:attrName>
                                        </p:attrNameLst>
                                      </p:cBhvr>
                                      <p:to>
                                        <p:strVal val="visible"/>
                                      </p:to>
                                    </p:set>
                                    <p:anim calcmode="lin" valueType="num">
                                      <p:cBhvr>
                                        <p:cTn id="121" dur="500" fill="hold"/>
                                        <p:tgtEl>
                                          <p:spTgt spid="339972">
                                            <p:txEl>
                                              <p:pRg st="7" end="7"/>
                                            </p:txEl>
                                          </p:spTgt>
                                        </p:tgtEl>
                                        <p:attrNameLst>
                                          <p:attrName>ppt_w</p:attrName>
                                        </p:attrNameLst>
                                      </p:cBhvr>
                                      <p:tavLst>
                                        <p:tav tm="0">
                                          <p:val>
                                            <p:fltVal val="0"/>
                                          </p:val>
                                        </p:tav>
                                        <p:tav tm="100000">
                                          <p:val>
                                            <p:strVal val="#ppt_w"/>
                                          </p:val>
                                        </p:tav>
                                      </p:tavLst>
                                    </p:anim>
                                    <p:anim calcmode="lin" valueType="num">
                                      <p:cBhvr>
                                        <p:cTn id="122" dur="500" fill="hold"/>
                                        <p:tgtEl>
                                          <p:spTgt spid="339972">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3"/>
                                        </p:tgtEl>
                                        <p:attrNameLst>
                                          <p:attrName>style.visibility</p:attrName>
                                        </p:attrNameLst>
                                      </p:cBhvr>
                                      <p:to>
                                        <p:strVal val="visible"/>
                                      </p:to>
                                    </p:set>
                                    <p:animEffect transition="in" filter="wipe(left)">
                                      <p:cBhvr>
                                        <p:cTn id="127" dur="500"/>
                                        <p:tgtEl>
                                          <p:spTgt spid="3"/>
                                        </p:tgtEl>
                                      </p:cBhvr>
                                    </p:animEffect>
                                  </p:childTnLst>
                                </p:cTn>
                              </p:par>
                            </p:childTnLst>
                          </p:cTn>
                        </p:par>
                      </p:childTnLst>
                    </p:cTn>
                  </p:par>
                  <p:par>
                    <p:cTn id="128" fill="hold">
                      <p:stCondLst>
                        <p:cond delay="indefinite"/>
                      </p:stCondLst>
                      <p:childTnLst>
                        <p:par>
                          <p:cTn id="129" fill="hold">
                            <p:stCondLst>
                              <p:cond delay="0"/>
                            </p:stCondLst>
                            <p:childTnLst>
                              <p:par>
                                <p:cTn id="130" presetID="17" presetClass="entr" presetSubtype="10" fill="hold" grpId="0" nodeType="clickEffect">
                                  <p:stCondLst>
                                    <p:cond delay="0"/>
                                  </p:stCondLst>
                                  <p:childTnLst>
                                    <p:set>
                                      <p:cBhvr>
                                        <p:cTn id="131" dur="1" fill="hold">
                                          <p:stCondLst>
                                            <p:cond delay="0"/>
                                          </p:stCondLst>
                                        </p:cTn>
                                        <p:tgtEl>
                                          <p:spTgt spid="340024"/>
                                        </p:tgtEl>
                                        <p:attrNameLst>
                                          <p:attrName>style.visibility</p:attrName>
                                        </p:attrNameLst>
                                      </p:cBhvr>
                                      <p:to>
                                        <p:strVal val="visible"/>
                                      </p:to>
                                    </p:set>
                                    <p:anim calcmode="lin" valueType="num">
                                      <p:cBhvr>
                                        <p:cTn id="132" dur="500" fill="hold"/>
                                        <p:tgtEl>
                                          <p:spTgt spid="340024"/>
                                        </p:tgtEl>
                                        <p:attrNameLst>
                                          <p:attrName>ppt_w</p:attrName>
                                        </p:attrNameLst>
                                      </p:cBhvr>
                                      <p:tavLst>
                                        <p:tav tm="0">
                                          <p:val>
                                            <p:fltVal val="0"/>
                                          </p:val>
                                        </p:tav>
                                        <p:tav tm="100000">
                                          <p:val>
                                            <p:strVal val="#ppt_w"/>
                                          </p:val>
                                        </p:tav>
                                      </p:tavLst>
                                    </p:anim>
                                    <p:anim calcmode="lin" valueType="num">
                                      <p:cBhvr>
                                        <p:cTn id="133" dur="500" fill="hold"/>
                                        <p:tgtEl>
                                          <p:spTgt spid="3400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build="p" autoUpdateAnimBg="0"/>
      <p:bldP spid="339972" grpId="0" build="p" bldLvl="2" animBg="1" autoUpdateAnimBg="0"/>
      <p:bldP spid="340024"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Slide Number Placeholder 6"/>
          <p:cNvSpPr>
            <a:spLocks noGrp="1"/>
          </p:cNvSpPr>
          <p:nvPr>
            <p:ph type="sldNum" sz="quarter" idx="12"/>
          </p:nvPr>
        </p:nvSpPr>
        <p:spPr>
          <a:noFill/>
        </p:spPr>
        <p:txBody>
          <a:bodyPr/>
          <a:lstStyle/>
          <a:p>
            <a:fld id="{5B802B24-E820-41B6-8AF8-1AB561B53E62}" type="slidenum">
              <a:rPr lang="en-US"/>
              <a:pPr/>
              <a:t>80</a:t>
            </a:fld>
            <a:endParaRPr lang="en-US"/>
          </a:p>
        </p:txBody>
      </p:sp>
      <p:sp>
        <p:nvSpPr>
          <p:cNvPr id="92164" name="Rectangle 4"/>
          <p:cNvSpPr>
            <a:spLocks noGrp="1" noChangeArrowheads="1"/>
          </p:cNvSpPr>
          <p:nvPr>
            <p:ph type="title"/>
          </p:nvPr>
        </p:nvSpPr>
        <p:spPr>
          <a:xfrm>
            <a:off x="381000" y="152400"/>
            <a:ext cx="8229600" cy="838200"/>
          </a:xfrm>
        </p:spPr>
        <p:txBody>
          <a:bodyPr/>
          <a:lstStyle/>
          <a:p>
            <a:pPr eaLnBrk="1" hangingPunct="1">
              <a:defRPr/>
            </a:pPr>
            <a:r>
              <a:rPr lang="en-US"/>
              <a:t>Sa’y between Safa &amp; Marwa (2)</a:t>
            </a:r>
          </a:p>
        </p:txBody>
      </p:sp>
      <p:sp>
        <p:nvSpPr>
          <p:cNvPr id="92165" name="Rectangle 5"/>
          <p:cNvSpPr>
            <a:spLocks noGrp="1" noChangeArrowheads="1"/>
          </p:cNvSpPr>
          <p:nvPr>
            <p:ph type="body" sz="half" idx="1"/>
          </p:nvPr>
        </p:nvSpPr>
        <p:spPr>
          <a:xfrm>
            <a:off x="644525" y="1106488"/>
            <a:ext cx="6400800" cy="609600"/>
          </a:xfrm>
        </p:spPr>
        <p:txBody>
          <a:bodyPr/>
          <a:lstStyle/>
          <a:p>
            <a:pPr eaLnBrk="1" hangingPunct="1"/>
            <a:r>
              <a:rPr lang="en-US" sz="2000">
                <a:effectLst>
                  <a:outerShdw blurRad="38100" dist="38100" dir="2700000" algn="tl">
                    <a:srgbClr val="000000">
                      <a:alpha val="43137"/>
                    </a:srgbClr>
                  </a:outerShdw>
                </a:effectLst>
              </a:rPr>
              <a:t>When reaching the foot of the Safa recite:</a:t>
            </a:r>
          </a:p>
        </p:txBody>
      </p:sp>
      <p:graphicFrame>
        <p:nvGraphicFramePr>
          <p:cNvPr id="92228" name="Group 68"/>
          <p:cNvGraphicFramePr>
            <a:graphicFrameLocks noGrp="1"/>
          </p:cNvGraphicFramePr>
          <p:nvPr/>
        </p:nvGraphicFramePr>
        <p:xfrm>
          <a:off x="609600" y="1763713"/>
          <a:ext cx="7924800" cy="4657344"/>
        </p:xfrm>
        <a:graphic>
          <a:graphicData uri="http://schemas.openxmlformats.org/drawingml/2006/table">
            <a:tbl>
              <a:tblPr/>
              <a:tblGrid>
                <a:gridCol w="3962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1854200">
                <a:tc>
                  <a:txBody>
                    <a:bodyPr/>
                    <a:lstStyle/>
                    <a:p>
                      <a:pPr marL="0" marR="0" lvl="0" indent="0" algn="just"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Inna-s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safaa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wal</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marwata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min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sha'aa'iri</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-l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llaahi</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faman</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hajja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-l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baita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aw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i`tamara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falaa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junaaha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alaihi</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an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yattawwafa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bihimaa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wa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man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tatawwa'a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khairan</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fa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inna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-l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llaaha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shaakirun</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aleem</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[2, 158]</a:t>
                      </a:r>
                    </a:p>
                    <a:p>
                      <a:pPr marL="0" marR="0" lvl="0" indent="0" algn="just"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a:p>
                      <a:pPr marL="0" marR="0" lvl="0" indent="0" algn="just"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“Surely the </a:t>
                      </a:r>
                      <a:r>
                        <a:rPr kumimoji="0" lang="en-US" sz="2000" b="0" i="0" u="none" strike="noStrike" cap="none" normalizeH="0" baseline="0" dirty="0" err="1">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Safa</a:t>
                      </a:r>
                      <a:r>
                        <a:rPr kumimoji="0" lang="en-US" sz="20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 and the </a:t>
                      </a:r>
                      <a:r>
                        <a:rPr kumimoji="0" lang="en-US" sz="2000" b="0" i="0" u="none" strike="noStrike" cap="none" normalizeH="0" baseline="0" dirty="0" err="1">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Marwa</a:t>
                      </a:r>
                      <a:r>
                        <a:rPr kumimoji="0" lang="en-US" sz="20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 are among the Symbols of Allah; so whoever makes a pilgrimage to the House or pays a visit (to it), there is no sin if he goes round them both; and whoever does good of his own accord, then surely Allah is Grateful, Knowing</a:t>
                      </a: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Narrow" pitchFamily="34" charset="0"/>
                          <a:cs typeface="Times New Roman" pitchFamily="18" charset="0"/>
                        </a:rPr>
                        <a:t>.”</a:t>
                      </a:r>
                      <a:endPar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Arial Narrow" pitchFamily="34" charset="0"/>
                        <a:cs typeface="Times New Roman" pitchFamily="18" charset="0"/>
                      </a:endParaRPr>
                    </a:p>
                    <a:p>
                      <a:pPr marL="0" marR="0" lvl="0" indent="0" algn="just"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Narrow" pitchFamily="34" charset="0"/>
                          <a:cs typeface="Times New Roman" pitchFamily="18" charset="0"/>
                        </a:rPr>
                        <a:t>[2, 158]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rPr>
                        <a:t>إِنَّ الصَّفَا وَالْمَرْوَةَ مِن شَعَآئِرِ اللّهِ فَمَنْ حَجَّ الْبَيْتَ أَوِ اعْتَمَرَ فَلاَ جُنَاحَ عَلَيْهِ أَن يَطَّوَّفَ بِهِمَا وَمَن تَطَوَّعَ خَيْراً فَإِنَّ اللّهَ شَاكِرٌ عَلِيم</a:t>
                      </a:r>
                      <a:endParaRPr kumimoji="0" lang="en-US" sz="2800" b="0" i="0" u="none" strike="noStrike" cap="none" normalizeH="0" baseline="0" dirty="0">
                        <a:ln>
                          <a:noFill/>
                        </a:ln>
                        <a:solidFill>
                          <a:schemeClr val="folHlink"/>
                        </a:solidFill>
                        <a:effectLst>
                          <a:outerShdw blurRad="38100" dist="38100" dir="2700000" algn="tl">
                            <a:srgbClr val="000000">
                              <a:alpha val="43137"/>
                            </a:srgbClr>
                          </a:outerShdw>
                        </a:effectLst>
                        <a:latin typeface="Simplified Arabic" pitchFamily="2" charset="-78"/>
                        <a:cs typeface="Traditional Arabic" pitchFamily="2" charset="-78"/>
                      </a:endParaRPr>
                    </a:p>
                    <a:p>
                      <a:pPr marL="0" marR="0" lvl="0" indent="0" algn="justLow"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EG" sz="28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SA" sz="28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البقرة،</a:t>
                      </a:r>
                      <a:r>
                        <a:rPr kumimoji="0" lang="ar-EG" sz="28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r>
                        <a:rPr kumimoji="0" lang="ar-EG" sz="20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158</a:t>
                      </a:r>
                      <a:r>
                        <a:rPr kumimoji="0" lang="ar-EG" sz="28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rPr>
                        <a:t> )</a:t>
                      </a:r>
                      <a:endParaRPr kumimoji="0" lang="en-US" sz="2800" b="0" i="0" u="none" strike="noStrike" cap="none" normalizeH="0" baseline="0" dirty="0">
                        <a:ln>
                          <a:noFill/>
                        </a:ln>
                        <a:solidFill>
                          <a:schemeClr val="tx1"/>
                        </a:solidFill>
                        <a:effectLst>
                          <a:outerShdw blurRad="38100" dist="38100" dir="2700000" algn="tl">
                            <a:srgbClr val="000000">
                              <a:alpha val="43137"/>
                            </a:srgbClr>
                          </a:outerShdw>
                        </a:effectLst>
                        <a:latin typeface="Simplified Arabic" pitchFamily="2" charset="-78"/>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92224" name="Picture 64">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5" cstate="print"/>
          <a:srcRect/>
          <a:stretch>
            <a:fillRect/>
          </a:stretch>
        </p:blipFill>
        <p:spPr bwMode="auto">
          <a:xfrm>
            <a:off x="6510338" y="4554538"/>
            <a:ext cx="304800" cy="304800"/>
          </a:xfrm>
          <a:prstGeom prst="rect">
            <a:avLst/>
          </a:prstGeom>
          <a:noFill/>
          <a:ln w="9525">
            <a:noFill/>
            <a:miter lim="800000"/>
            <a:headEnd/>
            <a:tailEnd/>
          </a:ln>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65">
                                            <p:txEl>
                                              <p:pRg st="0" end="0"/>
                                            </p:txEl>
                                          </p:spTgt>
                                        </p:tgtEl>
                                        <p:attrNameLst>
                                          <p:attrName>style.visibility</p:attrName>
                                        </p:attrNameLst>
                                      </p:cBhvr>
                                      <p:to>
                                        <p:strVal val="visible"/>
                                      </p:to>
                                    </p:set>
                                    <p:anim calcmode="lin" valueType="num">
                                      <p:cBhvr additive="base">
                                        <p:cTn id="7" dur="500" fill="hold"/>
                                        <p:tgtEl>
                                          <p:spTgt spid="9216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16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2228"/>
                                        </p:tgtEl>
                                        <p:attrNameLst>
                                          <p:attrName>style.visibility</p:attrName>
                                        </p:attrNameLst>
                                      </p:cBhvr>
                                      <p:to>
                                        <p:strVal val="visible"/>
                                      </p:to>
                                    </p:set>
                                    <p:animEffect transition="in" filter="blinds(horizontal)">
                                      <p:cBhvr>
                                        <p:cTn id="13" dur="500"/>
                                        <p:tgtEl>
                                          <p:spTgt spid="9222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92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build="p" bldLvl="2"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Slide Number Placeholder 6"/>
          <p:cNvSpPr>
            <a:spLocks noGrp="1"/>
          </p:cNvSpPr>
          <p:nvPr>
            <p:ph type="sldNum" sz="quarter" idx="12"/>
          </p:nvPr>
        </p:nvSpPr>
        <p:spPr>
          <a:noFill/>
        </p:spPr>
        <p:txBody>
          <a:bodyPr/>
          <a:lstStyle/>
          <a:p>
            <a:fld id="{2DE3D86C-CF33-4F2D-B4D7-1C756D87078F}" type="slidenum">
              <a:rPr lang="en-US"/>
              <a:pPr/>
              <a:t>81</a:t>
            </a:fld>
            <a:endParaRPr lang="en-US"/>
          </a:p>
        </p:txBody>
      </p:sp>
      <p:sp>
        <p:nvSpPr>
          <p:cNvPr id="225282" name="Rectangle 2"/>
          <p:cNvSpPr>
            <a:spLocks noGrp="1" noChangeArrowheads="1"/>
          </p:cNvSpPr>
          <p:nvPr>
            <p:ph type="title"/>
          </p:nvPr>
        </p:nvSpPr>
        <p:spPr>
          <a:xfrm>
            <a:off x="457200" y="152400"/>
            <a:ext cx="8229600" cy="838200"/>
          </a:xfrm>
        </p:spPr>
        <p:txBody>
          <a:bodyPr/>
          <a:lstStyle/>
          <a:p>
            <a:pPr eaLnBrk="1" hangingPunct="1">
              <a:defRPr/>
            </a:pPr>
            <a:r>
              <a:rPr lang="en-US"/>
              <a:t>Sa’y between Safa &amp; Marwa (3)</a:t>
            </a:r>
          </a:p>
        </p:txBody>
      </p:sp>
      <p:sp>
        <p:nvSpPr>
          <p:cNvPr id="225283" name="Rectangle 3"/>
          <p:cNvSpPr>
            <a:spLocks noGrp="1" noChangeArrowheads="1"/>
          </p:cNvSpPr>
          <p:nvPr>
            <p:ph type="body" sz="half" idx="1"/>
          </p:nvPr>
        </p:nvSpPr>
        <p:spPr>
          <a:xfrm>
            <a:off x="152400" y="5268913"/>
            <a:ext cx="5708650" cy="1179512"/>
          </a:xfrm>
        </p:spPr>
        <p:txBody>
          <a:bodyPr/>
          <a:lstStyle/>
          <a:p>
            <a:pPr eaLnBrk="1" hangingPunct="1"/>
            <a:r>
              <a:rPr lang="en-US" sz="1600" dirty="0">
                <a:effectLst>
                  <a:outerShdw blurRad="38100" dist="38100" dir="2700000" algn="tl">
                    <a:srgbClr val="000000">
                      <a:alpha val="43137"/>
                    </a:srgbClr>
                  </a:outerShdw>
                </a:effectLst>
              </a:rPr>
              <a:t>Then climb the </a:t>
            </a:r>
            <a:r>
              <a:rPr lang="en-US" sz="1600" dirty="0" err="1">
                <a:effectLst>
                  <a:outerShdw blurRad="38100" dist="38100" dir="2700000" algn="tl">
                    <a:srgbClr val="000000">
                      <a:alpha val="43137"/>
                    </a:srgbClr>
                  </a:outerShdw>
                </a:effectLst>
              </a:rPr>
              <a:t>Safa</a:t>
            </a:r>
            <a:r>
              <a:rPr lang="en-US" sz="1600" dirty="0">
                <a:effectLst>
                  <a:outerShdw blurRad="38100" dist="38100" dir="2700000" algn="tl">
                    <a:srgbClr val="000000">
                      <a:alpha val="43137"/>
                    </a:srgbClr>
                  </a:outerShdw>
                </a:effectLst>
              </a:rPr>
              <a:t> until you see the </a:t>
            </a:r>
            <a:r>
              <a:rPr lang="en-US" sz="1600" dirty="0" err="1">
                <a:effectLst>
                  <a:outerShdw blurRad="38100" dist="38100" dir="2700000" algn="tl">
                    <a:srgbClr val="000000">
                      <a:alpha val="43137"/>
                    </a:srgbClr>
                  </a:outerShdw>
                </a:effectLst>
              </a:rPr>
              <a:t>Ka’bah</a:t>
            </a:r>
            <a:r>
              <a:rPr lang="en-US" sz="1600" dirty="0">
                <a:effectLst>
                  <a:outerShdw blurRad="38100" dist="38100" dir="2700000" algn="tl">
                    <a:srgbClr val="000000">
                      <a:alpha val="43137"/>
                    </a:srgbClr>
                  </a:outerShdw>
                </a:effectLst>
              </a:rPr>
              <a:t>. But this may not be easy with today's construction. So it's sufficient to just face the </a:t>
            </a:r>
            <a:r>
              <a:rPr lang="en-US" sz="1600" dirty="0" err="1">
                <a:effectLst>
                  <a:outerShdw blurRad="38100" dist="38100" dir="2700000" algn="tl">
                    <a:srgbClr val="000000">
                      <a:alpha val="43137"/>
                    </a:srgbClr>
                  </a:outerShdw>
                </a:effectLst>
              </a:rPr>
              <a:t>Ka'bah</a:t>
            </a:r>
            <a:r>
              <a:rPr lang="en-US" sz="1600" dirty="0">
                <a:effectLst>
                  <a:outerShdw blurRad="38100" dist="38100" dir="2700000" algn="tl">
                    <a:srgbClr val="000000">
                      <a:alpha val="43137"/>
                    </a:srgbClr>
                  </a:outerShdw>
                </a:effectLst>
              </a:rPr>
              <a:t>.</a:t>
            </a:r>
          </a:p>
        </p:txBody>
      </p:sp>
      <p:pic>
        <p:nvPicPr>
          <p:cNvPr id="107525" name="Picture 4" descr="E:\Documents and Settings\Administrator\My Documents\Hajj\Makkah\Safa.jpg"/>
          <p:cNvPicPr>
            <a:picLocks noGrp="1" noChangeAspect="1" noChangeArrowheads="1"/>
          </p:cNvPicPr>
          <p:nvPr>
            <p:ph type="clipArt" sz="half" idx="2"/>
          </p:nvPr>
        </p:nvPicPr>
        <p:blipFill>
          <a:blip r:embed="rId5" cstate="print">
            <a:lum bright="4000" contrast="10000"/>
          </a:blip>
          <a:srcRect/>
          <a:stretch>
            <a:fillRect/>
          </a:stretch>
        </p:blipFill>
        <p:spPr>
          <a:xfrm>
            <a:off x="4476750" y="1793875"/>
            <a:ext cx="4576763" cy="3432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5286" name="Rectangle 6"/>
          <p:cNvSpPr>
            <a:spLocks noChangeArrowheads="1"/>
          </p:cNvSpPr>
          <p:nvPr/>
        </p:nvSpPr>
        <p:spPr bwMode="auto">
          <a:xfrm>
            <a:off x="152400" y="1597025"/>
            <a:ext cx="4724400" cy="457200"/>
          </a:xfrm>
          <a:prstGeom prst="rect">
            <a:avLst/>
          </a:prstGeom>
          <a:noFill/>
          <a:ln w="9525">
            <a:noFill/>
            <a:miter lim="800000"/>
            <a:headEnd/>
            <a:tailEnd/>
          </a:ln>
        </p:spPr>
        <p:txBody>
          <a:bodyPr/>
          <a:lstStyle/>
          <a:p>
            <a:pPr marL="342900" indent="-342900" algn="l">
              <a:lnSpc>
                <a:spcPct val="90000"/>
              </a:lnSpc>
              <a:buClr>
                <a:schemeClr val="accent2"/>
              </a:buClr>
              <a:buSzPct val="80000"/>
              <a:buFont typeface="Wingdings" pitchFamily="2" charset="2"/>
              <a:buBlip>
                <a:blip r:embed="rId6"/>
              </a:buBlip>
            </a:pPr>
            <a:r>
              <a:rPr lang="en-US" sz="2000" b="0" dirty="0">
                <a:effectLst>
                  <a:outerShdw blurRad="38100" dist="38100" dir="2700000" algn="tl">
                    <a:srgbClr val="000000">
                      <a:alpha val="43137"/>
                    </a:srgbClr>
                  </a:outerShdw>
                </a:effectLst>
                <a:latin typeface="Verdana" pitchFamily="34" charset="0"/>
              </a:rPr>
              <a:t>Then say: </a:t>
            </a:r>
            <a:endParaRPr lang="en-US" b="0" dirty="0">
              <a:effectLst>
                <a:outerShdw blurRad="38100" dist="38100" dir="2700000" algn="tl">
                  <a:srgbClr val="000000">
                    <a:alpha val="43137"/>
                  </a:srgbClr>
                </a:outerShdw>
              </a:effectLst>
              <a:latin typeface="Verdana" pitchFamily="34" charset="0"/>
            </a:endParaRPr>
          </a:p>
        </p:txBody>
      </p:sp>
      <p:graphicFrame>
        <p:nvGraphicFramePr>
          <p:cNvPr id="225320" name="Group 40"/>
          <p:cNvGraphicFramePr>
            <a:graphicFrameLocks noGrp="1"/>
          </p:cNvGraphicFramePr>
          <p:nvPr/>
        </p:nvGraphicFramePr>
        <p:xfrm>
          <a:off x="228600" y="2130425"/>
          <a:ext cx="4114800" cy="2907792"/>
        </p:xfrm>
        <a:graphic>
          <a:graphicData uri="http://schemas.openxmlformats.org/drawingml/2006/table">
            <a:tbl>
              <a:tblPr/>
              <a:tblGrid>
                <a:gridCol w="4114800">
                  <a:extLst>
                    <a:ext uri="{9D8B030D-6E8A-4147-A177-3AD203B41FA5}">
                      <a16:colId xmlns:a16="http://schemas.microsoft.com/office/drawing/2014/main" val="20000"/>
                    </a:ext>
                  </a:extLst>
                </a:gridCol>
              </a:tblGrid>
              <a:tr h="1062038">
                <a:tc>
                  <a:txBody>
                    <a:bodyPr/>
                    <a:lstStyle/>
                    <a:p>
                      <a:pPr marL="0" marR="0" lvl="0" indent="0" algn="ctr"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chemeClr val="folHlink"/>
                          </a:solidFill>
                          <a:effectLst>
                            <a:outerShdw blurRad="38100" dist="38100" dir="2700000" algn="tl">
                              <a:srgbClr val="000000">
                                <a:alpha val="43137"/>
                              </a:srgbClr>
                            </a:outerShdw>
                          </a:effectLst>
                          <a:latin typeface="Verdana" pitchFamily="34" charset="0"/>
                          <a:cs typeface="Traditional Arabic" pitchFamily="2" charset="-78"/>
                        </a:rPr>
                        <a:t>نبدأ بما بدأ الله به</a:t>
                      </a:r>
                      <a:endParaRPr kumimoji="0" lang="en-US" sz="2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p>
                      <a:pPr marL="0" marR="0" lvl="0" indent="0" algn="ctr"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rPr>
                        <a:t>كما قال النبي عليه الصلاة والسلام</a:t>
                      </a:r>
                      <a:endPar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cs typeface="Traditional Arabic" pitchFamily="2" charset="-7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00163">
                <a:tc>
                  <a:txBody>
                    <a:bodyPr/>
                    <a:lstStyle/>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Nabda'u</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bimaa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bada'a</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Allaahu</a:t>
                      </a:r>
                      <a:r>
                        <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8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bihi</a:t>
                      </a: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a:p>
                      <a:pPr marL="0" marR="0" lvl="0" indent="0" algn="just" defTabSz="914400" rtl="0" eaLnBrk="1" fontAlgn="base" latinLnBrk="0" hangingPunct="1">
                        <a:lnSpc>
                          <a:spcPct val="130000"/>
                        </a:lnSpc>
                        <a:spcBef>
                          <a:spcPct val="20000"/>
                        </a:spcBef>
                        <a:spcAft>
                          <a:spcPct val="0"/>
                        </a:spcAft>
                        <a:buClr>
                          <a:schemeClr val="accent2"/>
                        </a:buClr>
                        <a:buSzPct val="80000"/>
                        <a:buFont typeface="Wingdings" pitchFamily="2" charset="2"/>
                        <a:buNone/>
                        <a:tabLst/>
                      </a:pPr>
                      <a:endParaRPr kumimoji="0" 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Verdana" pitchFamily="34" charset="0"/>
                      </a:endParaRP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20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We begin with that which Allah began with</a:t>
                      </a: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(i.e. the </a:t>
                      </a:r>
                      <a:r>
                        <a:rPr kumimoji="0" lang="en-US" sz="2000" b="0" i="0" u="none" strike="noStrike" cap="none" normalizeH="0" baseline="0" dirty="0" err="1">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Safa</a:t>
                      </a: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As the Prophet (</a:t>
                      </a:r>
                      <a:r>
                        <a:rPr kumimoji="0" lang="ar-SA"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صلى الله عليه وسلم</a:t>
                      </a:r>
                      <a:r>
                        <a:rPr kumimoji="0" 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said.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25321" name="Picture 41">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7" cstate="print"/>
          <a:srcRect/>
          <a:stretch>
            <a:fillRect/>
          </a:stretch>
        </p:blipFill>
        <p:spPr bwMode="auto">
          <a:xfrm>
            <a:off x="819150" y="2293938"/>
            <a:ext cx="304800" cy="304800"/>
          </a:xfrm>
          <a:prstGeom prst="rect">
            <a:avLst/>
          </a:prstGeom>
          <a:noFill/>
          <a:ln w="9525">
            <a:noFill/>
            <a:miter lim="800000"/>
            <a:headEnd/>
            <a:tailEnd/>
          </a:ln>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286">
                                            <p:txEl>
                                              <p:pRg st="0" end="0"/>
                                            </p:txEl>
                                          </p:spTgt>
                                        </p:tgtEl>
                                        <p:attrNameLst>
                                          <p:attrName>style.visibility</p:attrName>
                                        </p:attrNameLst>
                                      </p:cBhvr>
                                      <p:to>
                                        <p:strVal val="visible"/>
                                      </p:to>
                                    </p:set>
                                    <p:anim calcmode="lin" valueType="num">
                                      <p:cBhvr additive="base">
                                        <p:cTn id="7" dur="500" fill="hold"/>
                                        <p:tgtEl>
                                          <p:spTgt spid="22528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528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5320"/>
                                        </p:tgtEl>
                                        <p:attrNameLst>
                                          <p:attrName>style.visibility</p:attrName>
                                        </p:attrNameLst>
                                      </p:cBhvr>
                                      <p:to>
                                        <p:strVal val="visible"/>
                                      </p:to>
                                    </p:set>
                                    <p:anim calcmode="lin" valueType="num">
                                      <p:cBhvr additive="base">
                                        <p:cTn id="13" dur="500" fill="hold"/>
                                        <p:tgtEl>
                                          <p:spTgt spid="225320"/>
                                        </p:tgtEl>
                                        <p:attrNameLst>
                                          <p:attrName>ppt_x</p:attrName>
                                        </p:attrNameLst>
                                      </p:cBhvr>
                                      <p:tavLst>
                                        <p:tav tm="0">
                                          <p:val>
                                            <p:strVal val="0-#ppt_w/2"/>
                                          </p:val>
                                        </p:tav>
                                        <p:tav tm="100000">
                                          <p:val>
                                            <p:strVal val="#ppt_x"/>
                                          </p:val>
                                        </p:tav>
                                      </p:tavLst>
                                    </p:anim>
                                    <p:anim calcmode="lin" valueType="num">
                                      <p:cBhvr additive="base">
                                        <p:cTn id="14" dur="500" fill="hold"/>
                                        <p:tgtEl>
                                          <p:spTgt spid="2253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25321"/>
                                        </p:tgtEl>
                                        <p:attrNameLst>
                                          <p:attrName>style.visibility</p:attrName>
                                        </p:attrNameLst>
                                      </p:cBhvr>
                                      <p:to>
                                        <p:strVal val="visible"/>
                                      </p:to>
                                    </p:set>
                                    <p:anim calcmode="lin" valueType="num">
                                      <p:cBhvr additive="base">
                                        <p:cTn id="19" dur="500" fill="hold"/>
                                        <p:tgtEl>
                                          <p:spTgt spid="225321"/>
                                        </p:tgtEl>
                                        <p:attrNameLst>
                                          <p:attrName>ppt_x</p:attrName>
                                        </p:attrNameLst>
                                      </p:cBhvr>
                                      <p:tavLst>
                                        <p:tav tm="0">
                                          <p:val>
                                            <p:strVal val="0-#ppt_w/2"/>
                                          </p:val>
                                        </p:tav>
                                        <p:tav tm="100000">
                                          <p:val>
                                            <p:strVal val="#ppt_x"/>
                                          </p:val>
                                        </p:tav>
                                      </p:tavLst>
                                    </p:anim>
                                    <p:anim calcmode="lin" valueType="num">
                                      <p:cBhvr additive="base">
                                        <p:cTn id="20" dur="500" fill="hold"/>
                                        <p:tgtEl>
                                          <p:spTgt spid="2253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5283">
                                            <p:txEl>
                                              <p:pRg st="0" end="0"/>
                                            </p:txEl>
                                          </p:spTgt>
                                        </p:tgtEl>
                                        <p:attrNameLst>
                                          <p:attrName>style.visibility</p:attrName>
                                        </p:attrNameLst>
                                      </p:cBhvr>
                                      <p:to>
                                        <p:strVal val="visible"/>
                                      </p:to>
                                    </p:set>
                                    <p:anim calcmode="lin" valueType="num">
                                      <p:cBhvr additive="base">
                                        <p:cTn id="25" dur="500" fill="hold"/>
                                        <p:tgtEl>
                                          <p:spTgt spid="225283">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2528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bldLvl="2" autoUpdateAnimBg="0"/>
      <p:bldP spid="225286" grpId="0" build="p" bldLvl="2"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049"/>
            <a:ext cx="7772400" cy="838200"/>
          </a:xfrm>
        </p:spPr>
        <p:txBody>
          <a:bodyPr/>
          <a:lstStyle/>
          <a:p>
            <a:r>
              <a:rPr lang="en-US" dirty="0"/>
              <a:t>Mount of </a:t>
            </a:r>
            <a:r>
              <a:rPr lang="en-US" dirty="0" err="1"/>
              <a:t>Safa</a:t>
            </a:r>
            <a:endParaRPr lang="en-US" dirty="0"/>
          </a:p>
        </p:txBody>
      </p:sp>
      <p:sp>
        <p:nvSpPr>
          <p:cNvPr id="3" name="Text Placeholder 2"/>
          <p:cNvSpPr>
            <a:spLocks noGrp="1"/>
          </p:cNvSpPr>
          <p:nvPr>
            <p:ph type="body" sz="half" idx="1"/>
          </p:nvPr>
        </p:nvSpPr>
        <p:spPr>
          <a:xfrm>
            <a:off x="733299" y="5691761"/>
            <a:ext cx="7674430" cy="1076696"/>
          </a:xfrm>
        </p:spPr>
        <p:txBody>
          <a:bodyPr/>
          <a:lstStyle/>
          <a:p>
            <a:r>
              <a:rPr lang="en-US" sz="2000" dirty="0">
                <a:effectLst>
                  <a:outerShdw blurRad="38100" dist="38100" dir="2700000" algn="tl">
                    <a:srgbClr val="000000">
                      <a:alpha val="43137"/>
                    </a:srgbClr>
                  </a:outerShdw>
                </a:effectLst>
              </a:rPr>
              <a:t>The mount of </a:t>
            </a:r>
            <a:r>
              <a:rPr lang="en-US" sz="2000" dirty="0" err="1">
                <a:effectLst>
                  <a:outerShdw blurRad="38100" dist="38100" dir="2700000" algn="tl">
                    <a:srgbClr val="000000">
                      <a:alpha val="43137"/>
                    </a:srgbClr>
                  </a:outerShdw>
                </a:effectLst>
              </a:rPr>
              <a:t>Safa</a:t>
            </a:r>
            <a:r>
              <a:rPr lang="en-US" sz="2000" dirty="0">
                <a:effectLst>
                  <a:outerShdw blurRad="38100" dist="38100" dir="2700000" algn="tl">
                    <a:srgbClr val="000000">
                      <a:alpha val="43137"/>
                    </a:srgbClr>
                  </a:outerShdw>
                </a:effectLst>
              </a:rPr>
              <a:t> is now enclosed in glass and pilgrims are not allowed to climb on it.</a:t>
            </a:r>
          </a:p>
        </p:txBody>
      </p:sp>
      <p:sp>
        <p:nvSpPr>
          <p:cNvPr id="5" name="Slide Number Placeholder 4"/>
          <p:cNvSpPr>
            <a:spLocks noGrp="1"/>
          </p:cNvSpPr>
          <p:nvPr>
            <p:ph type="sldNum" sz="quarter" idx="12"/>
          </p:nvPr>
        </p:nvSpPr>
        <p:spPr/>
        <p:txBody>
          <a:bodyPr/>
          <a:lstStyle/>
          <a:p>
            <a:pPr>
              <a:defRPr/>
            </a:pPr>
            <a:fld id="{E2D11D53-0026-42C6-8E5C-68BEB2129D45}" type="slidenum">
              <a:rPr lang="en-US" smtClean="0"/>
              <a:pPr>
                <a:defRPr/>
              </a:pPr>
              <a:t>82</a:t>
            </a:fld>
            <a:endParaRPr lang="en-US"/>
          </a:p>
        </p:txBody>
      </p:sp>
      <p:pic>
        <p:nvPicPr>
          <p:cNvPr id="562180" name="Picture 4" descr="C:\Documents and Settings\obellal\My Documents\Hajj\Images\Makkah\New\Mount_Safa_Mecca.jpg"/>
          <p:cNvPicPr>
            <a:picLocks noGrp="1" noChangeAspect="1" noChangeArrowheads="1"/>
          </p:cNvPicPr>
          <p:nvPr>
            <p:ph type="clipArt" sz="half" idx="2"/>
          </p:nvPr>
        </p:nvPicPr>
        <p:blipFill>
          <a:blip r:embed="rId2" cstate="print"/>
          <a:srcRect/>
          <a:stretch>
            <a:fillRect/>
          </a:stretch>
        </p:blipFill>
        <p:spPr bwMode="auto">
          <a:xfrm>
            <a:off x="1380241" y="879244"/>
            <a:ext cx="6383518" cy="47876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Slide Number Placeholder 6"/>
          <p:cNvSpPr>
            <a:spLocks noGrp="1"/>
          </p:cNvSpPr>
          <p:nvPr>
            <p:ph type="sldNum" sz="quarter" idx="12"/>
          </p:nvPr>
        </p:nvSpPr>
        <p:spPr>
          <a:noFill/>
        </p:spPr>
        <p:txBody>
          <a:bodyPr/>
          <a:lstStyle/>
          <a:p>
            <a:fld id="{0EE7BC81-FD4C-4173-8705-1C383BB992E8}" type="slidenum">
              <a:rPr lang="en-US"/>
              <a:pPr/>
              <a:t>83</a:t>
            </a:fld>
            <a:endParaRPr lang="en-US"/>
          </a:p>
        </p:txBody>
      </p:sp>
      <p:sp>
        <p:nvSpPr>
          <p:cNvPr id="227330" name="Rectangle 2"/>
          <p:cNvSpPr>
            <a:spLocks noGrp="1" noChangeArrowheads="1"/>
          </p:cNvSpPr>
          <p:nvPr>
            <p:ph type="title"/>
          </p:nvPr>
        </p:nvSpPr>
        <p:spPr>
          <a:xfrm>
            <a:off x="342900" y="163513"/>
            <a:ext cx="8467725" cy="838200"/>
          </a:xfrm>
        </p:spPr>
        <p:txBody>
          <a:bodyPr/>
          <a:lstStyle/>
          <a:p>
            <a:pPr eaLnBrk="1" hangingPunct="1">
              <a:defRPr/>
            </a:pPr>
            <a:r>
              <a:rPr lang="en-US"/>
              <a:t>Sa’y between Safa &amp; Marwa (4)</a:t>
            </a:r>
          </a:p>
        </p:txBody>
      </p:sp>
      <p:sp>
        <p:nvSpPr>
          <p:cNvPr id="227331" name="Rectangle 3"/>
          <p:cNvSpPr>
            <a:spLocks noGrp="1" noChangeArrowheads="1"/>
          </p:cNvSpPr>
          <p:nvPr>
            <p:ph type="body" sz="half" idx="1"/>
          </p:nvPr>
        </p:nvSpPr>
        <p:spPr>
          <a:xfrm>
            <a:off x="381000" y="1296988"/>
            <a:ext cx="7010400" cy="457200"/>
          </a:xfrm>
        </p:spPr>
        <p:txBody>
          <a:bodyPr/>
          <a:lstStyle/>
          <a:p>
            <a:pPr eaLnBrk="1" hangingPunct="1">
              <a:lnSpc>
                <a:spcPct val="120000"/>
              </a:lnSpc>
            </a:pPr>
            <a:r>
              <a:rPr lang="en-US" sz="2000" dirty="0">
                <a:effectLst>
                  <a:outerShdw blurRad="38100" dist="38100" dir="2700000" algn="tl">
                    <a:srgbClr val="000000">
                      <a:alpha val="43137"/>
                    </a:srgbClr>
                  </a:outerShdw>
                </a:effectLst>
              </a:rPr>
              <a:t>Once on top of the </a:t>
            </a:r>
            <a:r>
              <a:rPr lang="en-US" sz="2000" dirty="0" err="1">
                <a:effectLst>
                  <a:outerShdw blurRad="38100" dist="38100" dir="2700000" algn="tl">
                    <a:srgbClr val="000000">
                      <a:alpha val="43137"/>
                    </a:srgbClr>
                  </a:outerShdw>
                </a:effectLst>
              </a:rPr>
              <a:t>Safa</a:t>
            </a:r>
            <a:r>
              <a:rPr lang="en-US" sz="2000" dirty="0">
                <a:effectLst>
                  <a:outerShdw blurRad="38100" dist="38100" dir="2700000" algn="tl">
                    <a:srgbClr val="000000">
                      <a:alpha val="43137"/>
                    </a:srgbClr>
                  </a:outerShdw>
                </a:effectLst>
              </a:rPr>
              <a:t>, face the </a:t>
            </a:r>
            <a:r>
              <a:rPr lang="en-US" sz="2000" dirty="0" err="1">
                <a:effectLst>
                  <a:outerShdw blurRad="38100" dist="38100" dir="2700000" algn="tl">
                    <a:srgbClr val="000000">
                      <a:alpha val="43137"/>
                    </a:srgbClr>
                  </a:outerShdw>
                </a:effectLst>
              </a:rPr>
              <a:t>Ka’bah</a:t>
            </a:r>
            <a:r>
              <a:rPr lang="en-US" sz="2000" dirty="0">
                <a:effectLst>
                  <a:outerShdw blurRad="38100" dist="38100" dir="2700000" algn="tl">
                    <a:srgbClr val="000000">
                      <a:alpha val="43137"/>
                    </a:srgbClr>
                  </a:outerShdw>
                </a:effectLst>
              </a:rPr>
              <a:t> and say:</a:t>
            </a:r>
          </a:p>
        </p:txBody>
      </p:sp>
      <p:sp>
        <p:nvSpPr>
          <p:cNvPr id="227333" name="Text Box 5"/>
          <p:cNvSpPr txBox="1">
            <a:spLocks noChangeArrowheads="1"/>
          </p:cNvSpPr>
          <p:nvPr/>
        </p:nvSpPr>
        <p:spPr bwMode="auto">
          <a:xfrm>
            <a:off x="447675" y="5981700"/>
            <a:ext cx="8229600" cy="396875"/>
          </a:xfrm>
          <a:prstGeom prst="rect">
            <a:avLst/>
          </a:prstGeom>
          <a:noFill/>
          <a:ln w="38100">
            <a:noFill/>
            <a:miter lim="800000"/>
            <a:headEnd/>
            <a:tailEnd/>
          </a:ln>
        </p:spPr>
        <p:txBody>
          <a:bodyPr>
            <a:spAutoFit/>
          </a:bodyPr>
          <a:lstStyle/>
          <a:p>
            <a:pPr algn="l">
              <a:lnSpc>
                <a:spcPct val="100000"/>
              </a:lnSpc>
              <a:buClr>
                <a:schemeClr val="tx1"/>
              </a:buClr>
              <a:buSzPct val="90000"/>
              <a:buFontTx/>
              <a:buBlip>
                <a:blip r:embed="rId9"/>
              </a:buBlip>
            </a:pPr>
            <a:r>
              <a:rPr lang="en-US" sz="2000" b="0">
                <a:effectLst>
                  <a:outerShdw blurRad="38100" dist="38100" dir="2700000" algn="tl">
                    <a:srgbClr val="000000">
                      <a:alpha val="43137"/>
                    </a:srgbClr>
                  </a:outerShdw>
                </a:effectLst>
                <a:latin typeface="Verdana" pitchFamily="34" charset="0"/>
              </a:rPr>
              <a:t>  Say all that three times, making Du’a in between.</a:t>
            </a:r>
          </a:p>
        </p:txBody>
      </p:sp>
      <p:graphicFrame>
        <p:nvGraphicFramePr>
          <p:cNvPr id="227411" name="Group 83"/>
          <p:cNvGraphicFramePr>
            <a:graphicFrameLocks noGrp="1"/>
          </p:cNvGraphicFramePr>
          <p:nvPr/>
        </p:nvGraphicFramePr>
        <p:xfrm>
          <a:off x="342900" y="1971675"/>
          <a:ext cx="8458200" cy="3740214"/>
        </p:xfrm>
        <a:graphic>
          <a:graphicData uri="http://schemas.openxmlformats.org/drawingml/2006/table">
            <a:tbl>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693738">
                <a:tc>
                  <a:txBody>
                    <a:bodyPr/>
                    <a:lstStyle/>
                    <a:p>
                      <a:pPr marL="0" marR="0" lvl="0" indent="0" algn="just" defTabSz="914400" rtl="0" eaLnBrk="1" fontAlgn="base" latinLnBrk="0" hangingPunct="1">
                        <a:lnSpc>
                          <a:spcPct val="11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Allahu</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Akbaru</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Allahu</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Akbaru</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t>
                      </a:r>
                      <a:r>
                        <a:rPr kumimoji="0" lang="en-US" sz="1400" b="0" i="0" u="none" strike="noStrike" cap="none" normalizeH="0" baseline="0" dirty="0" err="1">
                          <a:ln>
                            <a:noFill/>
                          </a:ln>
                          <a:solidFill>
                            <a:schemeClr val="tx1"/>
                          </a:solidFill>
                          <a:effectLst>
                            <a:outerShdw blurRad="38100" dist="38100" dir="2700000" algn="tl">
                              <a:srgbClr val="000000">
                                <a:alpha val="43137"/>
                              </a:srgbClr>
                            </a:outerShdw>
                          </a:effectLst>
                          <a:latin typeface="Comic Sans MS" pitchFamily="66" charset="0"/>
                        </a:rPr>
                        <a:t>Allahu</a:t>
                      </a:r>
                      <a:r>
                        <a:rPr kumimoji="0" lang="en-US" sz="1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rPr>
                        <a:t> Akbar</a:t>
                      </a:r>
                    </a:p>
                    <a:p>
                      <a:pPr marL="0" marR="0" lvl="0" indent="0" algn="just" defTabSz="914400" rtl="0" eaLnBrk="1" fontAlgn="base" latinLnBrk="0" hangingPunct="1">
                        <a:lnSpc>
                          <a:spcPct val="11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Allah is great, Allah is great, Allah is great</a:t>
                      </a:r>
                      <a:endParaRPr kumimoji="0" lang="en-US" sz="1400" b="0" i="0" u="none" strike="noStrike" cap="none" normalizeH="0" baseline="0" dirty="0">
                        <a:ln>
                          <a:noFill/>
                        </a:ln>
                        <a:solidFill>
                          <a:schemeClr val="folHlink"/>
                        </a:solidFill>
                        <a:effectLst>
                          <a:outerShdw blurRad="38100" dist="38100" dir="2700000" algn="tl">
                            <a:srgbClr val="000000">
                              <a:alpha val="43137"/>
                            </a:srgbClr>
                          </a:outerShdw>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1" eaLnBrk="1" fontAlgn="base" latinLnBrk="0" hangingPunct="1">
                        <a:lnSpc>
                          <a:spcPct val="11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الله أكبر، الله أكبر، الله أكبر</a:t>
                      </a:r>
                      <a:endParaRPr kumimoji="0" lang="en-US"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46188">
                <a:tc>
                  <a:txBody>
                    <a:bodyPr/>
                    <a:lstStyle/>
                    <a:p>
                      <a:pPr marL="0" marR="0" lvl="0" indent="0" algn="just" defTabSz="914400" rtl="0" eaLnBrk="1" fontAlgn="base" latinLnBrk="0" hangingPunct="1">
                        <a:lnSpc>
                          <a:spcPct val="11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alpha val="43137"/>
                              </a:srgbClr>
                            </a:outerShdw>
                          </a:effectLst>
                          <a:latin typeface="Comic Sans MS" pitchFamily="66" charset="0"/>
                        </a:rPr>
                        <a:t>Laa ilaaha illaa Allahu waHdahu laa shareeka lahu, lahu-l mulk wa lahu-l Hamd, yuHyee wa yumeetu, wa huwa ‘alaa kulli shay’in qadeer</a:t>
                      </a:r>
                    </a:p>
                    <a:p>
                      <a:pPr marL="0" marR="0" lvl="0" indent="0" algn="just" defTabSz="914400" rtl="0" eaLnBrk="1" fontAlgn="base" latinLnBrk="0" hangingPunct="1">
                        <a:lnSpc>
                          <a:spcPct val="11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None has the right to be worshipped but Allah, alone, without partner. To Him belongs all sovereignty and praise, and He is over all things omnipotent.</a:t>
                      </a:r>
                      <a:r>
                        <a:rPr kumimoji="0" lang="en-US" sz="1400" b="0" i="0" u="none" strike="noStrike" cap="none" normalizeH="0" baseline="0">
                          <a:ln>
                            <a:noFill/>
                          </a:ln>
                          <a:solidFill>
                            <a:schemeClr val="folHlink"/>
                          </a:solidFill>
                          <a:effectLst>
                            <a:outerShdw blurRad="38100" dist="38100" dir="2700000" algn="tl">
                              <a:srgbClr val="000000">
                                <a:alpha val="43137"/>
                              </a:srgbClr>
                            </a:outerShdw>
                          </a:effectLst>
                          <a:latin typeface="Arial Narrow" pitchFamily="34"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1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لا إله إلا الله وحده لا شريك له، له الملك وله الحمد، يحيي و يميت، و هو على كل شيء قدير</a:t>
                      </a:r>
                      <a:endParaRPr kumimoji="0" lang="en-US"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87463">
                <a:tc>
                  <a:txBody>
                    <a:bodyPr/>
                    <a:lstStyle/>
                    <a:p>
                      <a:pPr marL="0" marR="0" lvl="0" indent="0" algn="just" defTabSz="914400" rtl="0" eaLnBrk="1" fontAlgn="base" latinLnBrk="0" hangingPunct="1">
                        <a:lnSpc>
                          <a:spcPct val="11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alpha val="43137"/>
                              </a:srgbClr>
                            </a:outerShdw>
                          </a:effectLst>
                          <a:latin typeface="Comic Sans MS" pitchFamily="66" charset="0"/>
                        </a:rPr>
                        <a:t>Laa ilaaha illaa Allahu waHdahu laa shareeka lahu - anjaza wa'dahu wa nasara 'abdahu wa hazama-l ahzaaba wahdahu.</a:t>
                      </a:r>
                    </a:p>
                    <a:p>
                      <a:pPr marL="0" marR="0" lvl="0" indent="0" algn="just" defTabSz="914400" rtl="0" eaLnBrk="1" fontAlgn="base" latinLnBrk="0" hangingPunct="1">
                        <a:lnSpc>
                          <a:spcPct val="110000"/>
                        </a:lnSpc>
                        <a:spcBef>
                          <a:spcPct val="20000"/>
                        </a:spcBef>
                        <a:spcAft>
                          <a:spcPct val="0"/>
                        </a:spcAft>
                        <a:buClr>
                          <a:schemeClr val="accent2"/>
                        </a:buClr>
                        <a:buSzPct val="80000"/>
                        <a:buFont typeface="Wingdings" pitchFamily="2" charset="2"/>
                        <a:buNone/>
                        <a:tabLst/>
                      </a:pPr>
                      <a:r>
                        <a:rPr kumimoji="0" lang="en-US" sz="1400" b="0" i="0" u="none" strike="noStrike" cap="none" normalizeH="0" baseline="0">
                          <a:ln>
                            <a:noFill/>
                          </a:ln>
                          <a:solidFill>
                            <a:schemeClr val="folHlink"/>
                          </a:solidFill>
                          <a:effectLst>
                            <a:outerShdw blurRad="38100" dist="38100" dir="2700000" algn="tl">
                              <a:srgbClr val="000000">
                                <a:alpha val="43137"/>
                              </a:srgbClr>
                            </a:outerShdw>
                          </a:effectLst>
                          <a:latin typeface="Arial Narrow" pitchFamily="34" charset="0"/>
                          <a:cs typeface="Times New Roman" pitchFamily="18" charset="0"/>
                        </a:rPr>
                        <a:t>None has the right to be worshipped except Allah alone. He fulfilled His promise, gave victory to His Servant and single-handedly defeated the allies.</a:t>
                      </a:r>
                      <a:r>
                        <a:rPr kumimoji="0" lang="en-US" sz="1400" b="0" i="0" u="none" strike="noStrike" cap="none" normalizeH="0" baseline="0">
                          <a:ln>
                            <a:noFill/>
                          </a:ln>
                          <a:solidFill>
                            <a:schemeClr val="folHlink"/>
                          </a:solidFill>
                          <a:effectLst>
                            <a:outerShdw blurRad="38100" dist="38100" dir="2700000" algn="tl">
                              <a:srgbClr val="000000">
                                <a:alpha val="43137"/>
                              </a:srgbClr>
                            </a:outerShdw>
                          </a:effectLst>
                          <a:latin typeface="Arial Narrow" pitchFamily="34"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Low" defTabSz="914400" rtl="1" eaLnBrk="1" fontAlgn="base" latinLnBrk="0" hangingPunct="1">
                        <a:lnSpc>
                          <a:spcPct val="11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rPr>
                        <a:t>لا إله إلا الله وحده لا شريك له، أنجز وعده و نصر عبده وهزم الأحزاب وحده</a:t>
                      </a:r>
                      <a:endParaRPr kumimoji="0" lang="en-US" sz="2800" b="0" i="0" u="none" strike="noStrike" cap="none" normalizeH="0" baseline="0" dirty="0">
                        <a:ln>
                          <a:noFill/>
                        </a:ln>
                        <a:solidFill>
                          <a:srgbClr val="FFFF00"/>
                        </a:solidFill>
                        <a:effectLst>
                          <a:outerShdw blurRad="38100" dist="38100" dir="2700000" algn="tl">
                            <a:srgbClr val="000000">
                              <a:alpha val="43137"/>
                            </a:srgbClr>
                          </a:outerShdw>
                        </a:effectLst>
                        <a:latin typeface="Verdana" pitchFamily="34" charset="0"/>
                        <a:cs typeface="Traditional Arabic" pitchFamily="2" charset="-7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2" name="Group 10"/>
          <p:cNvGrpSpPr/>
          <p:nvPr/>
        </p:nvGrpSpPr>
        <p:grpSpPr>
          <a:xfrm>
            <a:off x="5029200" y="2171700"/>
            <a:ext cx="304800" cy="3219450"/>
            <a:chOff x="5029200" y="2171700"/>
            <a:chExt cx="304800" cy="3219450"/>
          </a:xfrm>
        </p:grpSpPr>
        <p:pic>
          <p:nvPicPr>
            <p:cNvPr id="108565" name="Picture 68">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10" cstate="print"/>
            <a:srcRect/>
            <a:stretch>
              <a:fillRect/>
            </a:stretch>
          </p:blipFill>
          <p:spPr bwMode="auto">
            <a:xfrm>
              <a:off x="5029200" y="3694043"/>
              <a:ext cx="304800" cy="344557"/>
            </a:xfrm>
            <a:prstGeom prst="rect">
              <a:avLst/>
            </a:prstGeom>
            <a:noFill/>
            <a:ln w="9525">
              <a:noFill/>
              <a:miter lim="800000"/>
              <a:headEnd/>
              <a:tailEnd/>
            </a:ln>
          </p:spPr>
        </p:pic>
        <p:pic>
          <p:nvPicPr>
            <p:cNvPr id="108566" name="Picture 69">
              <a:hlinkClick r:id="" action="ppaction://media"/>
            </p:cNvPr>
            <p:cNvPicPr>
              <a:picLocks noChangeAspect="1" noChangeArrowheads="1"/>
            </p:cNvPicPr>
            <p:nvPr>
              <a:audioFile r:link="rId4"/>
              <p:extLst>
                <p:ext uri="{DAA4B4D4-6D71-4841-9C94-3DE7FCFB9230}">
                  <p14:media xmlns:p14="http://schemas.microsoft.com/office/powerpoint/2010/main" r:embed="rId3"/>
                </p:ext>
              </p:extLst>
            </p:nvPr>
          </p:nvPicPr>
          <p:blipFill>
            <a:blip r:embed="rId10" cstate="print"/>
            <a:srcRect/>
            <a:stretch>
              <a:fillRect/>
            </a:stretch>
          </p:blipFill>
          <p:spPr bwMode="auto">
            <a:xfrm>
              <a:off x="5029200" y="5046593"/>
              <a:ext cx="304800" cy="344557"/>
            </a:xfrm>
            <a:prstGeom prst="rect">
              <a:avLst/>
            </a:prstGeom>
            <a:noFill/>
            <a:ln w="9525">
              <a:noFill/>
              <a:miter lim="800000"/>
              <a:headEnd/>
              <a:tailEnd/>
            </a:ln>
          </p:spPr>
        </p:pic>
        <p:pic>
          <p:nvPicPr>
            <p:cNvPr id="108567" name="Picture 70">
              <a:hlinkClick r:id="" action="ppaction://media"/>
            </p:cNvPr>
            <p:cNvPicPr>
              <a:picLocks noChangeAspect="1" noChangeArrowheads="1"/>
            </p:cNvPicPr>
            <p:nvPr>
              <a:audioFile r:link="rId6"/>
              <p:extLst>
                <p:ext uri="{DAA4B4D4-6D71-4841-9C94-3DE7FCFB9230}">
                  <p14:media xmlns:p14="http://schemas.microsoft.com/office/powerpoint/2010/main" r:embed="rId5"/>
                </p:ext>
              </p:extLst>
            </p:nvPr>
          </p:nvPicPr>
          <p:blipFill>
            <a:blip r:embed="rId10" cstate="print"/>
            <a:srcRect/>
            <a:stretch>
              <a:fillRect/>
            </a:stretch>
          </p:blipFill>
          <p:spPr bwMode="auto">
            <a:xfrm>
              <a:off x="5029200" y="2171700"/>
              <a:ext cx="304800" cy="344557"/>
            </a:xfrm>
            <a:prstGeom prst="rect">
              <a:avLst/>
            </a:prstGeom>
            <a:noFill/>
            <a:ln w="9525">
              <a:noFill/>
              <a:miter lim="800000"/>
              <a:headEnd/>
              <a:tailEnd/>
            </a:ln>
          </p:spPr>
        </p:pic>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7331">
                                            <p:txEl>
                                              <p:pRg st="0" end="0"/>
                                            </p:txEl>
                                          </p:spTgt>
                                        </p:tgtEl>
                                        <p:attrNameLst>
                                          <p:attrName>style.visibility</p:attrName>
                                        </p:attrNameLst>
                                      </p:cBhvr>
                                      <p:to>
                                        <p:strVal val="visible"/>
                                      </p:to>
                                    </p:set>
                                    <p:anim calcmode="lin" valueType="num">
                                      <p:cBhvr additive="base">
                                        <p:cTn id="7" dur="500" fill="hold"/>
                                        <p:tgtEl>
                                          <p:spTgt spid="2273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73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27411"/>
                                        </p:tgtEl>
                                        <p:attrNameLst>
                                          <p:attrName>style.visibility</p:attrName>
                                        </p:attrNameLst>
                                      </p:cBhvr>
                                      <p:to>
                                        <p:strVal val="visible"/>
                                      </p:to>
                                    </p:set>
                                    <p:animEffect transition="in" filter="blinds(horizontal)">
                                      <p:cBhvr>
                                        <p:cTn id="13" dur="500"/>
                                        <p:tgtEl>
                                          <p:spTgt spid="2274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iterate type="wd">
                                    <p:tmPct val="100000"/>
                                  </p:iterate>
                                  <p:childTnLst>
                                    <p:set>
                                      <p:cBhvr>
                                        <p:cTn id="23" dur="1" fill="hold">
                                          <p:stCondLst>
                                            <p:cond delay="0"/>
                                          </p:stCondLst>
                                        </p:cTn>
                                        <p:tgtEl>
                                          <p:spTgt spid="227333"/>
                                        </p:tgtEl>
                                        <p:attrNameLst>
                                          <p:attrName>style.visibility</p:attrName>
                                        </p:attrNameLst>
                                      </p:cBhvr>
                                      <p:to>
                                        <p:strVal val="visible"/>
                                      </p:to>
                                    </p:set>
                                    <p:anim calcmode="lin" valueType="num">
                                      <p:cBhvr additive="base">
                                        <p:cTn id="24" dur="300" fill="hold"/>
                                        <p:tgtEl>
                                          <p:spTgt spid="227333"/>
                                        </p:tgtEl>
                                        <p:attrNameLst>
                                          <p:attrName>ppt_x</p:attrName>
                                        </p:attrNameLst>
                                      </p:cBhvr>
                                      <p:tavLst>
                                        <p:tav tm="0">
                                          <p:val>
                                            <p:strVal val="1+#ppt_w/2"/>
                                          </p:val>
                                        </p:tav>
                                        <p:tav tm="100000">
                                          <p:val>
                                            <p:strVal val="#ppt_x"/>
                                          </p:val>
                                        </p:tav>
                                      </p:tavLst>
                                    </p:anim>
                                    <p:anim calcmode="lin" valueType="num">
                                      <p:cBhvr additive="base">
                                        <p:cTn id="25" dur="300" fill="hold"/>
                                        <p:tgtEl>
                                          <p:spTgt spid="2273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bldLvl="2" autoUpdateAnimBg="0"/>
      <p:bldP spid="227333"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Slide Number Placeholder 6"/>
          <p:cNvSpPr>
            <a:spLocks noGrp="1"/>
          </p:cNvSpPr>
          <p:nvPr>
            <p:ph type="sldNum" sz="quarter" idx="12"/>
          </p:nvPr>
        </p:nvSpPr>
        <p:spPr>
          <a:noFill/>
        </p:spPr>
        <p:txBody>
          <a:bodyPr/>
          <a:lstStyle/>
          <a:p>
            <a:fld id="{C6630FCA-0729-44A6-87D0-D0700A888546}" type="slidenum">
              <a:rPr lang="en-US"/>
              <a:pPr/>
              <a:t>84</a:t>
            </a:fld>
            <a:endParaRPr lang="en-US"/>
          </a:p>
        </p:txBody>
      </p:sp>
      <p:sp>
        <p:nvSpPr>
          <p:cNvPr id="96258" name="Rectangle 2"/>
          <p:cNvSpPr>
            <a:spLocks noGrp="1" noChangeArrowheads="1"/>
          </p:cNvSpPr>
          <p:nvPr>
            <p:ph type="title"/>
          </p:nvPr>
        </p:nvSpPr>
        <p:spPr>
          <a:xfrm>
            <a:off x="355600" y="404813"/>
            <a:ext cx="8442325" cy="914400"/>
          </a:xfrm>
        </p:spPr>
        <p:txBody>
          <a:bodyPr/>
          <a:lstStyle/>
          <a:p>
            <a:pPr eaLnBrk="1" hangingPunct="1">
              <a:defRPr/>
            </a:pPr>
            <a:r>
              <a:rPr lang="en-US"/>
              <a:t>Sa’y between Safa &amp; Marwa (5)</a:t>
            </a:r>
          </a:p>
        </p:txBody>
      </p:sp>
      <p:sp>
        <p:nvSpPr>
          <p:cNvPr id="96259" name="Rectangle 3"/>
          <p:cNvSpPr>
            <a:spLocks noGrp="1" noChangeArrowheads="1"/>
          </p:cNvSpPr>
          <p:nvPr>
            <p:ph type="body" sz="half" idx="1"/>
          </p:nvPr>
        </p:nvSpPr>
        <p:spPr>
          <a:xfrm>
            <a:off x="38100" y="1660525"/>
            <a:ext cx="4062413" cy="3848100"/>
          </a:xfrm>
        </p:spPr>
        <p:txBody>
          <a:bodyPr/>
          <a:lstStyle/>
          <a:p>
            <a:pPr eaLnBrk="1" hangingPunct="1">
              <a:lnSpc>
                <a:spcPct val="120000"/>
              </a:lnSpc>
            </a:pPr>
            <a:r>
              <a:rPr lang="en-US" sz="1800" dirty="0">
                <a:effectLst>
                  <a:outerShdw blurRad="38100" dist="38100" dir="2700000" algn="tl">
                    <a:srgbClr val="000000">
                      <a:alpha val="43137"/>
                    </a:srgbClr>
                  </a:outerShdw>
                </a:effectLst>
              </a:rPr>
              <a:t>Then you descend from the </a:t>
            </a:r>
            <a:r>
              <a:rPr lang="en-US" sz="1800" dirty="0" err="1">
                <a:effectLst>
                  <a:outerShdw blurRad="38100" dist="38100" dir="2700000" algn="tl">
                    <a:srgbClr val="000000">
                      <a:alpha val="43137"/>
                    </a:srgbClr>
                  </a:outerShdw>
                </a:effectLst>
              </a:rPr>
              <a:t>Safa</a:t>
            </a:r>
            <a:r>
              <a:rPr lang="en-US" sz="1800" dirty="0">
                <a:effectLst>
                  <a:outerShdw blurRad="38100" dist="38100" dir="2700000" algn="tl">
                    <a:srgbClr val="000000">
                      <a:alpha val="43137"/>
                    </a:srgbClr>
                  </a:outerShdw>
                </a:effectLst>
              </a:rPr>
              <a:t> and start walking in the direction of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a:t>
            </a:r>
          </a:p>
          <a:p>
            <a:pPr eaLnBrk="1" hangingPunct="1">
              <a:lnSpc>
                <a:spcPct val="120000"/>
              </a:lnSpc>
            </a:pPr>
            <a:r>
              <a:rPr lang="en-US" sz="1800" dirty="0">
                <a:effectLst>
                  <a:outerShdw blurRad="38100" dist="38100" dir="2700000" algn="tl">
                    <a:srgbClr val="000000">
                      <a:alpha val="43137"/>
                    </a:srgbClr>
                  </a:outerShdw>
                </a:effectLst>
              </a:rPr>
              <a:t>You walk till you reach the green sign-post (see picture). You then jog (in a medium pace) till you reach the next green sign-post. Then you walk up to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 and ascend it.</a:t>
            </a:r>
          </a:p>
          <a:p>
            <a:pPr eaLnBrk="1" hangingPunct="1">
              <a:lnSpc>
                <a:spcPct val="120000"/>
              </a:lnSpc>
            </a:pPr>
            <a:r>
              <a:rPr lang="en-US" sz="1800" dirty="0">
                <a:effectLst>
                  <a:outerShdw blurRad="38100" dist="38100" dir="2700000" algn="tl">
                    <a:srgbClr val="000000">
                      <a:alpha val="43137"/>
                    </a:srgbClr>
                  </a:outerShdw>
                </a:effectLst>
              </a:rPr>
              <a:t>Do upon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 as you did upon the </a:t>
            </a:r>
            <a:r>
              <a:rPr lang="en-US" sz="1800" dirty="0" err="1">
                <a:effectLst>
                  <a:outerShdw blurRad="38100" dist="38100" dir="2700000" algn="tl">
                    <a:srgbClr val="000000">
                      <a:alpha val="43137"/>
                    </a:srgbClr>
                  </a:outerShdw>
                </a:effectLst>
              </a:rPr>
              <a:t>Safa</a:t>
            </a:r>
            <a:r>
              <a:rPr lang="en-US" sz="1800" dirty="0">
                <a:effectLst>
                  <a:outerShdw blurRad="38100" dist="38100" dir="2700000" algn="tl">
                    <a:srgbClr val="000000">
                      <a:alpha val="43137"/>
                    </a:srgbClr>
                  </a:outerShdw>
                </a:effectLst>
              </a:rPr>
              <a:t> (</a:t>
            </a:r>
            <a:r>
              <a:rPr lang="en-US" sz="1800" dirty="0" err="1">
                <a:effectLst>
                  <a:outerShdw blurRad="38100" dist="38100" dir="2700000" algn="tl">
                    <a:srgbClr val="000000">
                      <a:alpha val="43137"/>
                    </a:srgbClr>
                  </a:outerShdw>
                </a:effectLst>
              </a:rPr>
              <a:t>Dhikr</a:t>
            </a:r>
            <a:r>
              <a:rPr lang="en-US" sz="1800" dirty="0">
                <a:effectLst>
                  <a:outerShdw blurRad="38100" dist="38100" dir="2700000" algn="tl">
                    <a:srgbClr val="000000">
                      <a:alpha val="43137"/>
                    </a:srgbClr>
                  </a:outerShdw>
                </a:effectLst>
              </a:rPr>
              <a:t> &amp; </a:t>
            </a:r>
            <a:r>
              <a:rPr lang="en-US" sz="1800" dirty="0" err="1">
                <a:effectLst>
                  <a:outerShdw blurRad="38100" dist="38100" dir="2700000" algn="tl">
                    <a:srgbClr val="000000">
                      <a:alpha val="43137"/>
                    </a:srgbClr>
                  </a:outerShdw>
                </a:effectLst>
              </a:rPr>
              <a:t>Du’a</a:t>
            </a:r>
            <a:r>
              <a:rPr lang="en-US" sz="1800" dirty="0">
                <a:effectLst>
                  <a:outerShdw blurRad="38100" dist="38100" dir="2700000" algn="tl">
                    <a:srgbClr val="000000">
                      <a:alpha val="43137"/>
                    </a:srgbClr>
                  </a:outerShdw>
                </a:effectLst>
              </a:rPr>
              <a:t>). And that forms one complete lap.</a:t>
            </a:r>
          </a:p>
        </p:txBody>
      </p:sp>
      <p:pic>
        <p:nvPicPr>
          <p:cNvPr id="109573" name="Picture 45" descr="E:\My Documents\Hajj\Makkah\safa &amp; marwa.jpg"/>
          <p:cNvPicPr>
            <a:picLocks noGrp="1" noChangeAspect="1" noChangeArrowheads="1"/>
          </p:cNvPicPr>
          <p:nvPr>
            <p:ph type="clipArt" sz="half" idx="2"/>
          </p:nvPr>
        </p:nvPicPr>
        <p:blipFill>
          <a:blip r:embed="rId3" cstate="print"/>
          <a:srcRect/>
          <a:stretch>
            <a:fillRect/>
          </a:stretch>
        </p:blipFill>
        <p:spPr>
          <a:xfrm>
            <a:off x="4167188" y="2136775"/>
            <a:ext cx="4908550" cy="3681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6259">
                                            <p:txEl>
                                              <p:pRg st="1" end="1"/>
                                            </p:txEl>
                                          </p:spTgt>
                                        </p:tgtEl>
                                        <p:attrNameLst>
                                          <p:attrName>style.visibility</p:attrName>
                                        </p:attrNameLst>
                                      </p:cBhvr>
                                      <p:to>
                                        <p:strVal val="visible"/>
                                      </p:to>
                                    </p:set>
                                    <p:anim calcmode="lin" valueType="num">
                                      <p:cBhvr additive="base">
                                        <p:cTn id="13" dur="500" fill="hold"/>
                                        <p:tgtEl>
                                          <p:spTgt spid="962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62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anim calcmode="lin" valueType="num">
                                      <p:cBhvr additive="base">
                                        <p:cTn id="19" dur="500" fill="hold"/>
                                        <p:tgtEl>
                                          <p:spTgt spid="962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25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Slide Number Placeholder 6"/>
          <p:cNvSpPr>
            <a:spLocks noGrp="1"/>
          </p:cNvSpPr>
          <p:nvPr>
            <p:ph type="sldNum" sz="quarter" idx="12"/>
          </p:nvPr>
        </p:nvSpPr>
        <p:spPr>
          <a:noFill/>
        </p:spPr>
        <p:txBody>
          <a:bodyPr/>
          <a:lstStyle/>
          <a:p>
            <a:fld id="{AF68E185-14D5-4984-89F0-065E8D7138E8}" type="slidenum">
              <a:rPr lang="en-US"/>
              <a:pPr/>
              <a:t>85</a:t>
            </a:fld>
            <a:endParaRPr lang="en-US"/>
          </a:p>
        </p:txBody>
      </p:sp>
      <p:sp>
        <p:nvSpPr>
          <p:cNvPr id="318466" name="Rectangle 2"/>
          <p:cNvSpPr>
            <a:spLocks noGrp="1" noChangeArrowheads="1"/>
          </p:cNvSpPr>
          <p:nvPr>
            <p:ph type="title"/>
          </p:nvPr>
        </p:nvSpPr>
        <p:spPr>
          <a:xfrm>
            <a:off x="255588" y="133350"/>
            <a:ext cx="8621712" cy="838200"/>
          </a:xfrm>
        </p:spPr>
        <p:txBody>
          <a:bodyPr/>
          <a:lstStyle/>
          <a:p>
            <a:pPr eaLnBrk="1" hangingPunct="1">
              <a:defRPr/>
            </a:pPr>
            <a:r>
              <a:rPr lang="en-US"/>
              <a:t>Sa’y between Safa &amp; Marwa (6)</a:t>
            </a:r>
          </a:p>
        </p:txBody>
      </p:sp>
      <p:sp>
        <p:nvSpPr>
          <p:cNvPr id="318467" name="Rectangle 3"/>
          <p:cNvSpPr>
            <a:spLocks noGrp="1" noChangeArrowheads="1"/>
          </p:cNvSpPr>
          <p:nvPr>
            <p:ph type="body" sz="half" idx="1"/>
          </p:nvPr>
        </p:nvSpPr>
        <p:spPr>
          <a:xfrm>
            <a:off x="119063" y="1300163"/>
            <a:ext cx="4198937" cy="2667000"/>
          </a:xfrm>
        </p:spPr>
        <p:txBody>
          <a:bodyPr/>
          <a:lstStyle/>
          <a:p>
            <a:pPr eaLnBrk="1" hangingPunct="1">
              <a:lnSpc>
                <a:spcPct val="120000"/>
              </a:lnSpc>
            </a:pPr>
            <a:r>
              <a:rPr lang="en-US" sz="1600" dirty="0">
                <a:effectLst>
                  <a:outerShdw blurRad="38100" dist="38100" dir="2700000" algn="tl">
                    <a:srgbClr val="000000">
                      <a:alpha val="43137"/>
                    </a:srgbClr>
                  </a:outerShdw>
                </a:effectLst>
              </a:rPr>
              <a:t>Then you return till you ascend the </a:t>
            </a:r>
            <a:r>
              <a:rPr lang="en-US" sz="1600" dirty="0" err="1">
                <a:effectLst>
                  <a:outerShdw blurRad="38100" dist="38100" dir="2700000" algn="tl">
                    <a:srgbClr val="000000">
                      <a:alpha val="43137"/>
                    </a:srgbClr>
                  </a:outerShdw>
                </a:effectLst>
              </a:rPr>
              <a:t>Safa</a:t>
            </a:r>
            <a:r>
              <a:rPr lang="en-US" sz="1600" dirty="0">
                <a:effectLst>
                  <a:outerShdw blurRad="38100" dist="38100" dir="2700000" algn="tl">
                    <a:srgbClr val="000000">
                      <a:alpha val="43137"/>
                    </a:srgbClr>
                  </a:outerShdw>
                </a:effectLst>
              </a:rPr>
              <a:t>, jogging between the two green sign-posts, and that is a second lap. </a:t>
            </a:r>
          </a:p>
          <a:p>
            <a:pPr eaLnBrk="1" hangingPunct="1">
              <a:lnSpc>
                <a:spcPct val="120000"/>
              </a:lnSpc>
            </a:pPr>
            <a:r>
              <a:rPr lang="en-US" sz="1600" dirty="0">
                <a:effectLst>
                  <a:outerShdw blurRad="38100" dist="38100" dir="2700000" algn="tl">
                    <a:srgbClr val="000000">
                      <a:alpha val="43137"/>
                    </a:srgbClr>
                  </a:outerShdw>
                </a:effectLst>
              </a:rPr>
              <a:t>Then you return to the </a:t>
            </a:r>
            <a:r>
              <a:rPr lang="en-US" sz="1600" dirty="0" err="1">
                <a:effectLst>
                  <a:outerShdw blurRad="38100" dist="38100" dir="2700000" algn="tl">
                    <a:srgbClr val="000000">
                      <a:alpha val="43137"/>
                    </a:srgbClr>
                  </a:outerShdw>
                </a:effectLst>
              </a:rPr>
              <a:t>Marwa</a:t>
            </a:r>
            <a:r>
              <a:rPr lang="en-US" sz="1600" dirty="0">
                <a:effectLst>
                  <a:outerShdw blurRad="38100" dist="38100" dir="2700000" algn="tl">
                    <a:srgbClr val="000000">
                      <a:alpha val="43137"/>
                    </a:srgbClr>
                  </a:outerShdw>
                </a:effectLst>
              </a:rPr>
              <a:t>, and so on till you complete seven laps finishing upon the </a:t>
            </a:r>
            <a:r>
              <a:rPr lang="en-US" sz="1600" dirty="0" err="1">
                <a:effectLst>
                  <a:outerShdw blurRad="38100" dist="38100" dir="2700000" algn="tl">
                    <a:srgbClr val="000000">
                      <a:alpha val="43137"/>
                    </a:srgbClr>
                  </a:outerShdw>
                </a:effectLst>
              </a:rPr>
              <a:t>Marwa</a:t>
            </a:r>
            <a:r>
              <a:rPr lang="en-US" sz="1600" dirty="0">
                <a:effectLst>
                  <a:outerShdw blurRad="38100" dist="38100" dir="2700000" algn="tl">
                    <a:srgbClr val="000000">
                      <a:alpha val="43137"/>
                    </a:srgbClr>
                  </a:outerShdw>
                </a:effectLst>
              </a:rPr>
              <a:t>.</a:t>
            </a:r>
          </a:p>
          <a:p>
            <a:pPr eaLnBrk="1" hangingPunct="1">
              <a:lnSpc>
                <a:spcPct val="120000"/>
              </a:lnSpc>
            </a:pPr>
            <a:r>
              <a:rPr lang="en-US" sz="1600" dirty="0">
                <a:effectLst>
                  <a:outerShdw blurRad="38100" dist="38100" dir="2700000" algn="tl">
                    <a:srgbClr val="000000">
                      <a:alpha val="43137"/>
                    </a:srgbClr>
                  </a:outerShdw>
                </a:effectLst>
              </a:rPr>
              <a:t>You may make this </a:t>
            </a:r>
            <a:r>
              <a:rPr lang="en-US" sz="1600" dirty="0" err="1">
                <a:effectLst>
                  <a:outerShdw blurRad="38100" dist="38100" dir="2700000" algn="tl">
                    <a:srgbClr val="000000">
                      <a:alpha val="43137"/>
                    </a:srgbClr>
                  </a:outerShdw>
                </a:effectLst>
              </a:rPr>
              <a:t>Du'a</a:t>
            </a:r>
            <a:r>
              <a:rPr lang="en-US" sz="1600" dirty="0">
                <a:effectLst>
                  <a:outerShdw blurRad="38100" dist="38100" dir="2700000" algn="tl">
                    <a:srgbClr val="000000">
                      <a:alpha val="43137"/>
                    </a:srgbClr>
                  </a:outerShdw>
                </a:effectLst>
              </a:rPr>
              <a:t> in </a:t>
            </a:r>
            <a:r>
              <a:rPr lang="en-US" sz="1600" dirty="0" err="1">
                <a:effectLst>
                  <a:outerShdw blurRad="38100" dist="38100" dir="2700000" algn="tl">
                    <a:srgbClr val="000000">
                      <a:alpha val="43137"/>
                    </a:srgbClr>
                  </a:outerShdw>
                </a:effectLst>
              </a:rPr>
              <a:t>Sa‘y</a:t>
            </a:r>
            <a:r>
              <a:rPr lang="en-US" sz="1600" dirty="0">
                <a:effectLst>
                  <a:outerShdw blurRad="38100" dist="38100" dir="2700000" algn="tl">
                    <a:srgbClr val="000000">
                      <a:alpha val="43137"/>
                    </a:srgbClr>
                  </a:outerShdw>
                </a:effectLst>
              </a:rPr>
              <a:t>:</a:t>
            </a:r>
            <a:endParaRPr lang="en-US" sz="2000" dirty="0">
              <a:effectLst>
                <a:outerShdw blurRad="38100" dist="38100" dir="2700000" algn="tl">
                  <a:srgbClr val="000000">
                    <a:alpha val="43137"/>
                  </a:srgbClr>
                </a:outerShdw>
              </a:effectLst>
            </a:endParaRPr>
          </a:p>
        </p:txBody>
      </p:sp>
      <p:graphicFrame>
        <p:nvGraphicFramePr>
          <p:cNvPr id="318523" name="Group 59"/>
          <p:cNvGraphicFramePr>
            <a:graphicFrameLocks noGrp="1"/>
          </p:cNvGraphicFramePr>
          <p:nvPr/>
        </p:nvGraphicFramePr>
        <p:xfrm>
          <a:off x="304800" y="4029075"/>
          <a:ext cx="3890962" cy="2276094"/>
        </p:xfrm>
        <a:graphic>
          <a:graphicData uri="http://schemas.openxmlformats.org/drawingml/2006/table">
            <a:tbl>
              <a:tblPr/>
              <a:tblGrid>
                <a:gridCol w="3890962">
                  <a:extLst>
                    <a:ext uri="{9D8B030D-6E8A-4147-A177-3AD203B41FA5}">
                      <a16:colId xmlns:a16="http://schemas.microsoft.com/office/drawing/2014/main" val="20000"/>
                    </a:ext>
                  </a:extLst>
                </a:gridCol>
              </a:tblGrid>
              <a:tr h="895350">
                <a:tc>
                  <a:txBody>
                    <a:bodyPr/>
                    <a:lstStyle/>
                    <a:p>
                      <a:pPr marL="0" marR="0" lvl="0" indent="0" algn="ctr" defTabSz="914400" rtl="1" eaLnBrk="1" fontAlgn="base" latinLnBrk="0" hangingPunct="1">
                        <a:lnSpc>
                          <a:spcPct val="130000"/>
                        </a:lnSpc>
                        <a:spcBef>
                          <a:spcPct val="20000"/>
                        </a:spcBef>
                        <a:spcAft>
                          <a:spcPct val="0"/>
                        </a:spcAft>
                        <a:buClr>
                          <a:schemeClr val="accent2"/>
                        </a:buClr>
                        <a:buSzPct val="80000"/>
                        <a:buFont typeface="Wingdings" pitchFamily="2" charset="2"/>
                        <a:buNone/>
                        <a:tabLst/>
                      </a:pPr>
                      <a:r>
                        <a:rPr kumimoji="0" lang="ar-SA" sz="2800" b="0" i="0" u="none" strike="noStrike" cap="none" normalizeH="0" baseline="0" dirty="0">
                          <a:ln>
                            <a:noFill/>
                          </a:ln>
                          <a:solidFill>
                            <a:schemeClr val="folHlink"/>
                          </a:solidFill>
                          <a:effectLst/>
                          <a:latin typeface="Verdana" pitchFamily="34" charset="0"/>
                          <a:cs typeface="Traditional Arabic" pitchFamily="2" charset="-78"/>
                        </a:rPr>
                        <a:t>رب اغفر وارحم إنك أنت الأعز الأكرم</a:t>
                      </a:r>
                      <a:endParaRPr kumimoji="0" lang="en-US" sz="2800" b="0" i="0" u="none" strike="noStrike" cap="none" normalizeH="0" baseline="0" dirty="0">
                        <a:ln>
                          <a:noFill/>
                        </a:ln>
                        <a:solidFill>
                          <a:schemeClr val="folHlink"/>
                        </a:solidFill>
                        <a:effectLst/>
                        <a:latin typeface="Verdana" pitchFamily="34" charset="0"/>
                        <a:cs typeface="Traditional Arabic" pitchFamily="2" charset="-7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93775">
                <a:tc>
                  <a:txBody>
                    <a:bodyPr/>
                    <a:lstStyle/>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tx1"/>
                          </a:solidFill>
                          <a:effectLst/>
                          <a:latin typeface="Comic Sans MS" pitchFamily="66" charset="0"/>
                        </a:rPr>
                        <a:t>Rabbi </a:t>
                      </a:r>
                      <a:r>
                        <a:rPr kumimoji="0" lang="en-US" sz="1800" b="0" i="0" u="none" strike="noStrike" cap="none" normalizeH="0" baseline="0" dirty="0" err="1">
                          <a:ln>
                            <a:noFill/>
                          </a:ln>
                          <a:solidFill>
                            <a:schemeClr val="tx1"/>
                          </a:solidFill>
                          <a:effectLst/>
                          <a:latin typeface="Comic Sans MS" pitchFamily="66" charset="0"/>
                        </a:rPr>
                        <a:t>ghfir</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warHam</a:t>
                      </a:r>
                      <a:r>
                        <a:rPr kumimoji="0" lang="en-US" sz="1800" b="0" i="0" u="none" strike="noStrike" cap="none" normalizeH="0" baseline="0" dirty="0">
                          <a:ln>
                            <a:noFill/>
                          </a:ln>
                          <a:solidFill>
                            <a:schemeClr val="tx1"/>
                          </a:solidFill>
                          <a:effectLst/>
                          <a:latin typeface="Comic Sans MS" pitchFamily="66" charset="0"/>
                        </a:rPr>
                        <a:t> </a:t>
                      </a:r>
                      <a:r>
                        <a:rPr kumimoji="0" lang="en-US" sz="1800" b="0" i="0" u="none" strike="noStrike" cap="none" normalizeH="0" baseline="0" dirty="0" err="1">
                          <a:ln>
                            <a:noFill/>
                          </a:ln>
                          <a:solidFill>
                            <a:schemeClr val="tx1"/>
                          </a:solidFill>
                          <a:effectLst/>
                          <a:latin typeface="Comic Sans MS" pitchFamily="66" charset="0"/>
                        </a:rPr>
                        <a:t>innaka</a:t>
                      </a:r>
                      <a:r>
                        <a:rPr kumimoji="0" lang="en-US" sz="1800" b="0" i="0" u="none" strike="noStrike" cap="none" normalizeH="0" baseline="0" dirty="0">
                          <a:ln>
                            <a:noFill/>
                          </a:ln>
                          <a:solidFill>
                            <a:schemeClr val="tx1"/>
                          </a:solidFill>
                          <a:effectLst/>
                          <a:latin typeface="Comic Sans MS" pitchFamily="66" charset="0"/>
                        </a:rPr>
                        <a:t> anta-l </a:t>
                      </a:r>
                      <a:r>
                        <a:rPr kumimoji="0" lang="en-US" sz="1800" b="0" i="0" u="none" strike="noStrike" cap="none" normalizeH="0" baseline="0" dirty="0" err="1">
                          <a:ln>
                            <a:noFill/>
                          </a:ln>
                          <a:solidFill>
                            <a:schemeClr val="tx1"/>
                          </a:solidFill>
                          <a:effectLst/>
                          <a:latin typeface="Comic Sans MS" pitchFamily="66" charset="0"/>
                        </a:rPr>
                        <a:t>a'azzu</a:t>
                      </a:r>
                      <a:r>
                        <a:rPr kumimoji="0" lang="en-US" sz="1800" b="0" i="0" u="none" strike="noStrike" cap="none" normalizeH="0" baseline="0" dirty="0">
                          <a:ln>
                            <a:noFill/>
                          </a:ln>
                          <a:solidFill>
                            <a:schemeClr val="tx1"/>
                          </a:solidFill>
                          <a:effectLst/>
                          <a:latin typeface="Comic Sans MS" pitchFamily="66" charset="0"/>
                        </a:rPr>
                        <a:t>-l </a:t>
                      </a:r>
                      <a:r>
                        <a:rPr kumimoji="0" lang="en-US" sz="1800" b="0" i="0" u="none" strike="noStrike" cap="none" normalizeH="0" baseline="0" dirty="0" err="1">
                          <a:ln>
                            <a:noFill/>
                          </a:ln>
                          <a:solidFill>
                            <a:schemeClr val="tx1"/>
                          </a:solidFill>
                          <a:effectLst/>
                          <a:latin typeface="Comic Sans MS" pitchFamily="66" charset="0"/>
                        </a:rPr>
                        <a:t>akram</a:t>
                      </a:r>
                      <a:r>
                        <a:rPr kumimoji="0" lang="en-US" sz="1800" b="0" i="0" u="none" strike="noStrike" cap="none" normalizeH="0" baseline="0" dirty="0">
                          <a:ln>
                            <a:noFill/>
                          </a:ln>
                          <a:solidFill>
                            <a:schemeClr val="tx1"/>
                          </a:solidFill>
                          <a:effectLst/>
                          <a:latin typeface="Comic Sans MS" pitchFamily="66" charset="0"/>
                        </a:rPr>
                        <a:t>.</a:t>
                      </a:r>
                      <a:endParaRPr kumimoji="0" lang="en-US" sz="1200" b="0" i="0" u="none" strike="noStrike" cap="none" normalizeH="0" baseline="0" dirty="0">
                        <a:ln>
                          <a:noFill/>
                        </a:ln>
                        <a:solidFill>
                          <a:schemeClr val="tx1"/>
                        </a:solidFill>
                        <a:effectLst/>
                        <a:latin typeface="Comic Sans MS" pitchFamily="66" charset="0"/>
                      </a:endParaRPr>
                    </a:p>
                    <a:p>
                      <a:pPr marL="0" marR="0" lvl="0" indent="0" algn="just" defTabSz="914400" rtl="0" eaLnBrk="1" fontAlgn="base" latinLnBrk="0" hangingPunct="1">
                        <a:lnSpc>
                          <a:spcPct val="90000"/>
                        </a:lnSpc>
                        <a:spcBef>
                          <a:spcPct val="20000"/>
                        </a:spcBef>
                        <a:spcAft>
                          <a:spcPct val="0"/>
                        </a:spcAft>
                        <a:buClr>
                          <a:schemeClr val="accent2"/>
                        </a:buClr>
                        <a:buSzPct val="80000"/>
                        <a:buFont typeface="Wingdings" pitchFamily="2" charset="2"/>
                        <a:buNone/>
                        <a:tabLst/>
                      </a:pPr>
                      <a:r>
                        <a:rPr kumimoji="0" lang="en-US" sz="1800" b="0" i="0" u="none" strike="noStrike" cap="none" normalizeH="0" baseline="0" dirty="0">
                          <a:ln>
                            <a:noFill/>
                          </a:ln>
                          <a:solidFill>
                            <a:schemeClr val="folHlink"/>
                          </a:solidFill>
                          <a:effectLst/>
                          <a:latin typeface="Arial Narrow" pitchFamily="34" charset="0"/>
                        </a:rPr>
                        <a:t>Lord! Forgive and have mercy (on me), surely You are the most Noble, the most Generous</a:t>
                      </a:r>
                      <a:r>
                        <a:rPr kumimoji="0" lang="en-US" sz="1800" b="0" i="0" u="none" strike="noStrike" cap="none" normalizeH="0" baseline="0" dirty="0">
                          <a:ln>
                            <a:noFill/>
                          </a:ln>
                          <a:solidFill>
                            <a:schemeClr val="tx1"/>
                          </a:solidFill>
                          <a:effectLst/>
                          <a:latin typeface="Arial Narrow" pitchFamily="34" charset="0"/>
                        </a:rPr>
                        <a:t>.</a:t>
                      </a:r>
                      <a:endParaRPr kumimoji="0" lang="en-US" sz="2000" b="0" i="0" u="none" strike="noStrike" cap="none" normalizeH="0" baseline="0" dirty="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2" name="Group 31"/>
          <p:cNvGrpSpPr>
            <a:grpSpLocks/>
          </p:cNvGrpSpPr>
          <p:nvPr/>
        </p:nvGrpSpPr>
        <p:grpSpPr bwMode="auto">
          <a:xfrm>
            <a:off x="4365625" y="1789113"/>
            <a:ext cx="4778375" cy="3952875"/>
            <a:chOff x="2750" y="1127"/>
            <a:chExt cx="3010" cy="2490"/>
          </a:xfrm>
        </p:grpSpPr>
        <p:sp>
          <p:nvSpPr>
            <p:cNvPr id="110607" name="Text Box 27"/>
            <p:cNvSpPr txBox="1">
              <a:spLocks noChangeArrowheads="1"/>
            </p:cNvSpPr>
            <p:nvPr/>
          </p:nvSpPr>
          <p:spPr bwMode="auto">
            <a:xfrm>
              <a:off x="3866" y="3367"/>
              <a:ext cx="1217" cy="250"/>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sz="2000" b="0" i="1"/>
                <a:t>Exit from Marwa</a:t>
              </a:r>
            </a:p>
          </p:txBody>
        </p:sp>
        <p:pic>
          <p:nvPicPr>
            <p:cNvPr id="110608" name="Picture 30" descr="C:\Documents and Settings\Omar\My Documents\Hajj\Makkah\ExitAtMarwa2.jpg"/>
            <p:cNvPicPr>
              <a:picLocks noChangeAspect="1" noChangeArrowheads="1"/>
            </p:cNvPicPr>
            <p:nvPr/>
          </p:nvPicPr>
          <p:blipFill>
            <a:blip r:embed="rId5" cstate="print"/>
            <a:srcRect/>
            <a:stretch>
              <a:fillRect/>
            </a:stretch>
          </p:blipFill>
          <p:spPr bwMode="auto">
            <a:xfrm>
              <a:off x="2750" y="1127"/>
              <a:ext cx="3010" cy="22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318477" name="Picture 13">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cstate="print"/>
          <a:srcRect/>
          <a:stretch>
            <a:fillRect/>
          </a:stretch>
        </p:blipFill>
        <p:spPr bwMode="auto">
          <a:xfrm>
            <a:off x="2095500" y="4572000"/>
            <a:ext cx="304800" cy="304800"/>
          </a:xfrm>
          <a:prstGeom prst="rect">
            <a:avLst/>
          </a:prstGeom>
          <a:noFill/>
          <a:ln w="9525">
            <a:noFill/>
            <a:miter lim="800000"/>
            <a:headEnd/>
            <a:tailEnd/>
          </a:ln>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anim calcmode="lin" valueType="num">
                                      <p:cBhvr additive="base">
                                        <p:cTn id="7" dur="500" fill="hold"/>
                                        <p:tgtEl>
                                          <p:spTgt spid="318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8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8467">
                                            <p:txEl>
                                              <p:pRg st="1" end="1"/>
                                            </p:txEl>
                                          </p:spTgt>
                                        </p:tgtEl>
                                        <p:attrNameLst>
                                          <p:attrName>style.visibility</p:attrName>
                                        </p:attrNameLst>
                                      </p:cBhvr>
                                      <p:to>
                                        <p:strVal val="visible"/>
                                      </p:to>
                                    </p:set>
                                    <p:anim calcmode="lin" valueType="num">
                                      <p:cBhvr additive="base">
                                        <p:cTn id="13" dur="500" fill="hold"/>
                                        <p:tgtEl>
                                          <p:spTgt spid="3184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184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8467">
                                            <p:txEl>
                                              <p:pRg st="2" end="2"/>
                                            </p:txEl>
                                          </p:spTgt>
                                        </p:tgtEl>
                                        <p:attrNameLst>
                                          <p:attrName>style.visibility</p:attrName>
                                        </p:attrNameLst>
                                      </p:cBhvr>
                                      <p:to>
                                        <p:strVal val="visible"/>
                                      </p:to>
                                    </p:set>
                                    <p:anim calcmode="lin" valueType="num">
                                      <p:cBhvr additive="base">
                                        <p:cTn id="19" dur="500" fill="hold"/>
                                        <p:tgtEl>
                                          <p:spTgt spid="3184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184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18523"/>
                                        </p:tgtEl>
                                        <p:attrNameLst>
                                          <p:attrName>style.visibility</p:attrName>
                                        </p:attrNameLst>
                                      </p:cBhvr>
                                      <p:to>
                                        <p:strVal val="visible"/>
                                      </p:to>
                                    </p:set>
                                    <p:anim calcmode="lin" valueType="num">
                                      <p:cBhvr additive="base">
                                        <p:cTn id="25" dur="500" fill="hold"/>
                                        <p:tgtEl>
                                          <p:spTgt spid="318523"/>
                                        </p:tgtEl>
                                        <p:attrNameLst>
                                          <p:attrName>ppt_x</p:attrName>
                                        </p:attrNameLst>
                                      </p:cBhvr>
                                      <p:tavLst>
                                        <p:tav tm="0">
                                          <p:val>
                                            <p:strVal val="0-#ppt_w/2"/>
                                          </p:val>
                                        </p:tav>
                                        <p:tav tm="100000">
                                          <p:val>
                                            <p:strVal val="#ppt_x"/>
                                          </p:val>
                                        </p:tav>
                                      </p:tavLst>
                                    </p:anim>
                                    <p:anim calcmode="lin" valueType="num">
                                      <p:cBhvr additive="base">
                                        <p:cTn id="26" dur="500" fill="hold"/>
                                        <p:tgtEl>
                                          <p:spTgt spid="31852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3184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Slide Number Placeholder 6"/>
          <p:cNvSpPr>
            <a:spLocks noGrp="1"/>
          </p:cNvSpPr>
          <p:nvPr>
            <p:ph type="sldNum" sz="quarter" idx="12"/>
          </p:nvPr>
        </p:nvSpPr>
        <p:spPr>
          <a:noFill/>
        </p:spPr>
        <p:txBody>
          <a:bodyPr/>
          <a:lstStyle/>
          <a:p>
            <a:fld id="{753EBF85-F031-4816-B8D9-DD36D2C45D12}" type="slidenum">
              <a:rPr lang="en-US"/>
              <a:pPr/>
              <a:t>86</a:t>
            </a:fld>
            <a:endParaRPr lang="en-US"/>
          </a:p>
        </p:txBody>
      </p:sp>
      <p:sp>
        <p:nvSpPr>
          <p:cNvPr id="93186" name="Rectangle 2"/>
          <p:cNvSpPr>
            <a:spLocks noGrp="1" noChangeArrowheads="1"/>
          </p:cNvSpPr>
          <p:nvPr>
            <p:ph type="title"/>
          </p:nvPr>
        </p:nvSpPr>
        <p:spPr>
          <a:xfrm>
            <a:off x="685800" y="325438"/>
            <a:ext cx="7772400" cy="838200"/>
          </a:xfrm>
        </p:spPr>
        <p:txBody>
          <a:bodyPr/>
          <a:lstStyle/>
          <a:p>
            <a:pPr eaLnBrk="1" hangingPunct="1">
              <a:defRPr/>
            </a:pPr>
            <a:r>
              <a:rPr lang="en-US"/>
              <a:t>Halq or Taqseer </a:t>
            </a:r>
            <a:br>
              <a:rPr lang="en-US"/>
            </a:br>
            <a:r>
              <a:rPr lang="ar-EG">
                <a:cs typeface="Arial" charset="0"/>
              </a:rPr>
              <a:t>الحلق أو التقصير</a:t>
            </a:r>
            <a:endParaRPr lang="en-US">
              <a:cs typeface="Arial" charset="0"/>
            </a:endParaRPr>
          </a:p>
        </p:txBody>
      </p:sp>
      <p:sp>
        <p:nvSpPr>
          <p:cNvPr id="93187" name="Rectangle 3"/>
          <p:cNvSpPr>
            <a:spLocks noGrp="1" noChangeArrowheads="1"/>
          </p:cNvSpPr>
          <p:nvPr>
            <p:ph type="body" sz="half" idx="1"/>
          </p:nvPr>
        </p:nvSpPr>
        <p:spPr>
          <a:xfrm>
            <a:off x="-22225" y="1597025"/>
            <a:ext cx="4044950" cy="4989513"/>
          </a:xfrm>
        </p:spPr>
        <p:txBody>
          <a:bodyPr/>
          <a:lstStyle/>
          <a:p>
            <a:pPr eaLnBrk="1" hangingPunct="1">
              <a:lnSpc>
                <a:spcPct val="120000"/>
              </a:lnSpc>
            </a:pPr>
            <a:r>
              <a:rPr lang="en-US" sz="1800" dirty="0">
                <a:effectLst>
                  <a:outerShdw blurRad="38100" dist="38100" dir="2700000" algn="tl">
                    <a:srgbClr val="000000">
                      <a:alpha val="43137"/>
                    </a:srgbClr>
                  </a:outerShdw>
                </a:effectLst>
              </a:rPr>
              <a:t>Then when you finish the seventh lap upon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 you shorten the hair of your head, thus ending the </a:t>
            </a:r>
            <a:r>
              <a:rPr lang="en-US" sz="1800" dirty="0" err="1">
                <a:effectLst>
                  <a:outerShdw blurRad="38100" dist="38100" dir="2700000" algn="tl">
                    <a:srgbClr val="000000">
                      <a:alpha val="43137"/>
                    </a:srgbClr>
                  </a:outerShdw>
                </a:effectLst>
              </a:rPr>
              <a:t>Umra</a:t>
            </a:r>
            <a:r>
              <a:rPr lang="en-US" sz="1800" dirty="0">
                <a:effectLst>
                  <a:outerShdw blurRad="38100" dist="38100" dir="2700000" algn="tl">
                    <a:srgbClr val="000000">
                      <a:alpha val="43137"/>
                    </a:srgbClr>
                  </a:outerShdw>
                </a:effectLst>
              </a:rPr>
              <a:t>.</a:t>
            </a:r>
          </a:p>
          <a:p>
            <a:pPr eaLnBrk="1" hangingPunct="1">
              <a:lnSpc>
                <a:spcPct val="120000"/>
              </a:lnSpc>
            </a:pPr>
            <a:r>
              <a:rPr lang="en-US" sz="1800" dirty="0">
                <a:effectLst>
                  <a:outerShdw blurRad="38100" dist="38100" dir="2700000" algn="tl">
                    <a:srgbClr val="000000">
                      <a:alpha val="43137"/>
                    </a:srgbClr>
                  </a:outerShdw>
                </a:effectLst>
              </a:rPr>
              <a:t>Hair has to be trimmed from all over the head (a hair cut). It is not sufficient to cut hair from the sides only.</a:t>
            </a:r>
          </a:p>
          <a:p>
            <a:pPr eaLnBrk="1" hangingPunct="1">
              <a:lnSpc>
                <a:spcPct val="120000"/>
              </a:lnSpc>
            </a:pPr>
            <a:r>
              <a:rPr lang="en-US" sz="1800" dirty="0">
                <a:effectLst>
                  <a:outerShdw blurRad="38100" dist="38100" dir="2700000" algn="tl">
                    <a:srgbClr val="000000">
                      <a:alpha val="43137"/>
                    </a:srgbClr>
                  </a:outerShdw>
                </a:effectLst>
              </a:rPr>
              <a:t>Women trim their hair the length of a finger joint.</a:t>
            </a:r>
          </a:p>
          <a:p>
            <a:pPr eaLnBrk="1" hangingPunct="1">
              <a:lnSpc>
                <a:spcPct val="120000"/>
              </a:lnSpc>
            </a:pPr>
            <a:r>
              <a:rPr lang="en-US" sz="1800" dirty="0">
                <a:effectLst>
                  <a:outerShdw blurRad="38100" dist="38100" dir="2700000" algn="tl">
                    <a:srgbClr val="000000">
                      <a:alpha val="43137"/>
                    </a:srgbClr>
                  </a:outerShdw>
                </a:effectLst>
              </a:rPr>
              <a:t>Everything that became forbidden to you upon entering Ihram now becomes permissible again.</a:t>
            </a:r>
          </a:p>
        </p:txBody>
      </p:sp>
      <p:sp>
        <p:nvSpPr>
          <p:cNvPr id="111621" name="Text Box 8"/>
          <p:cNvSpPr txBox="1">
            <a:spLocks noChangeArrowheads="1"/>
          </p:cNvSpPr>
          <p:nvPr/>
        </p:nvSpPr>
        <p:spPr bwMode="auto">
          <a:xfrm>
            <a:off x="4689475" y="5721350"/>
            <a:ext cx="4016375" cy="396875"/>
          </a:xfrm>
          <a:prstGeom prst="rect">
            <a:avLst/>
          </a:prstGeom>
          <a:noFill/>
          <a:ln w="38100">
            <a:noFill/>
            <a:miter lim="800000"/>
            <a:headEnd/>
            <a:tailEnd/>
          </a:ln>
        </p:spPr>
        <p:txBody>
          <a:bodyPr wrap="none">
            <a:spAutoFit/>
          </a:bodyPr>
          <a:lstStyle/>
          <a:p>
            <a:pPr algn="r">
              <a:lnSpc>
                <a:spcPct val="100000"/>
              </a:lnSpc>
              <a:spcBef>
                <a:spcPct val="0"/>
              </a:spcBef>
              <a:buClrTx/>
              <a:buSzTx/>
            </a:pPr>
            <a:r>
              <a:rPr lang="en-US" sz="2000" b="0" i="1"/>
              <a:t>Barbershops at the Exit of the Marwa</a:t>
            </a:r>
          </a:p>
        </p:txBody>
      </p:sp>
      <p:pic>
        <p:nvPicPr>
          <p:cNvPr id="111622" name="Picture 11" descr="C:\Documents and Settings\Omar\My Documents\Hajj\Makkah\BarberShopsAtMarwa.jpg"/>
          <p:cNvPicPr>
            <a:picLocks noGrp="1" noChangeAspect="1" noChangeArrowheads="1"/>
          </p:cNvPicPr>
          <p:nvPr>
            <p:ph type="clipArt" sz="half" idx="2"/>
          </p:nvPr>
        </p:nvPicPr>
        <p:blipFill>
          <a:blip r:embed="rId3" cstate="print"/>
          <a:srcRect/>
          <a:stretch>
            <a:fillRect/>
          </a:stretch>
        </p:blipFill>
        <p:spPr>
          <a:xfrm>
            <a:off x="4121150" y="1968500"/>
            <a:ext cx="4984750" cy="3738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 calcmode="lin" valueType="num">
                                      <p:cBhvr additive="base">
                                        <p:cTn id="7" dur="500" fill="hold"/>
                                        <p:tgtEl>
                                          <p:spTgt spid="931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187">
                                            <p:txEl>
                                              <p:pRg st="1" end="1"/>
                                            </p:txEl>
                                          </p:spTgt>
                                        </p:tgtEl>
                                        <p:attrNameLst>
                                          <p:attrName>style.visibility</p:attrName>
                                        </p:attrNameLst>
                                      </p:cBhvr>
                                      <p:to>
                                        <p:strVal val="visible"/>
                                      </p:to>
                                    </p:set>
                                    <p:anim calcmode="lin" valueType="num">
                                      <p:cBhvr additive="base">
                                        <p:cTn id="13" dur="500" fill="hold"/>
                                        <p:tgtEl>
                                          <p:spTgt spid="931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1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187">
                                            <p:txEl>
                                              <p:pRg st="2" end="2"/>
                                            </p:txEl>
                                          </p:spTgt>
                                        </p:tgtEl>
                                        <p:attrNameLst>
                                          <p:attrName>style.visibility</p:attrName>
                                        </p:attrNameLst>
                                      </p:cBhvr>
                                      <p:to>
                                        <p:strVal val="visible"/>
                                      </p:to>
                                    </p:set>
                                    <p:anim calcmode="lin" valueType="num">
                                      <p:cBhvr additive="base">
                                        <p:cTn id="19" dur="500" fill="hold"/>
                                        <p:tgtEl>
                                          <p:spTgt spid="931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1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187">
                                            <p:txEl>
                                              <p:pRg st="3" end="3"/>
                                            </p:txEl>
                                          </p:spTgt>
                                        </p:tgtEl>
                                        <p:attrNameLst>
                                          <p:attrName>style.visibility</p:attrName>
                                        </p:attrNameLst>
                                      </p:cBhvr>
                                      <p:to>
                                        <p:strVal val="visible"/>
                                      </p:to>
                                    </p:set>
                                    <p:anim calcmode="lin" valueType="num">
                                      <p:cBhvr additive="base">
                                        <p:cTn id="25" dur="500" fill="hold"/>
                                        <p:tgtEl>
                                          <p:spTgt spid="931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1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bldLvl="2"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Slide Number Placeholder 5"/>
          <p:cNvSpPr>
            <a:spLocks noGrp="1"/>
          </p:cNvSpPr>
          <p:nvPr>
            <p:ph type="sldNum" sz="quarter" idx="12"/>
          </p:nvPr>
        </p:nvSpPr>
        <p:spPr>
          <a:noFill/>
        </p:spPr>
        <p:txBody>
          <a:bodyPr/>
          <a:lstStyle/>
          <a:p>
            <a:fld id="{5BDA49B1-65FB-4896-9872-D22C737BAA1A}" type="slidenum">
              <a:rPr lang="en-US"/>
              <a:pPr/>
              <a:t>87</a:t>
            </a:fld>
            <a:endParaRPr lang="en-US"/>
          </a:p>
        </p:txBody>
      </p:sp>
      <p:sp>
        <p:nvSpPr>
          <p:cNvPr id="445442" name="Rectangle 2"/>
          <p:cNvSpPr>
            <a:spLocks noGrp="1" noChangeArrowheads="1"/>
          </p:cNvSpPr>
          <p:nvPr>
            <p:ph type="title"/>
          </p:nvPr>
        </p:nvSpPr>
        <p:spPr>
          <a:xfrm>
            <a:off x="685800" y="434975"/>
            <a:ext cx="7772400" cy="838200"/>
          </a:xfrm>
        </p:spPr>
        <p:txBody>
          <a:bodyPr/>
          <a:lstStyle/>
          <a:p>
            <a:pPr eaLnBrk="1" hangingPunct="1">
              <a:defRPr/>
            </a:pPr>
            <a:r>
              <a:rPr lang="en-US">
                <a:solidFill>
                  <a:srgbClr val="FF3300"/>
                </a:solidFill>
              </a:rPr>
              <a:t>Pitfalls</a:t>
            </a:r>
            <a:r>
              <a:rPr lang="en-US"/>
              <a:t> of Sa’y</a:t>
            </a:r>
          </a:p>
        </p:txBody>
      </p:sp>
      <p:sp>
        <p:nvSpPr>
          <p:cNvPr id="445444" name="Rectangle 4"/>
          <p:cNvSpPr>
            <a:spLocks noGrp="1" noChangeArrowheads="1"/>
          </p:cNvSpPr>
          <p:nvPr>
            <p:ph type="body" idx="1"/>
          </p:nvPr>
        </p:nvSpPr>
        <p:spPr>
          <a:xfrm>
            <a:off x="685800" y="1727354"/>
            <a:ext cx="7772400" cy="4906963"/>
          </a:xfrm>
          <a:noFill/>
        </p:spPr>
        <p:txBody>
          <a:bodyPr/>
          <a:lstStyle/>
          <a:p>
            <a:pPr eaLnBrk="1" hangingPunct="1">
              <a:lnSpc>
                <a:spcPct val="120000"/>
              </a:lnSpc>
              <a:buSzPct val="250000"/>
              <a:buFont typeface="Wingdings" pitchFamily="2" charset="2"/>
              <a:buBlip>
                <a:blip r:embed="rId3"/>
              </a:buBlip>
            </a:pPr>
            <a:r>
              <a:rPr lang="en-US" sz="1800" dirty="0">
                <a:effectLst>
                  <a:outerShdw blurRad="38100" dist="38100" dir="2700000" algn="tl">
                    <a:srgbClr val="000000">
                      <a:alpha val="43137"/>
                    </a:srgbClr>
                  </a:outerShdw>
                </a:effectLst>
              </a:rPr>
              <a:t>Raising the hands upon the </a:t>
            </a:r>
            <a:r>
              <a:rPr lang="en-US" sz="1800" dirty="0" err="1">
                <a:effectLst>
                  <a:outerShdw blurRad="38100" dist="38100" dir="2700000" algn="tl">
                    <a:srgbClr val="000000">
                      <a:alpha val="43137"/>
                    </a:srgbClr>
                  </a:outerShdw>
                </a:effectLst>
              </a:rPr>
              <a:t>Safa</a:t>
            </a:r>
            <a:r>
              <a:rPr lang="en-US" sz="1800" dirty="0">
                <a:effectLst>
                  <a:outerShdw blurRad="38100" dist="38100" dir="2700000" algn="tl">
                    <a:srgbClr val="000000">
                      <a:alpha val="43137"/>
                    </a:srgbClr>
                  </a:outerShdw>
                </a:effectLst>
              </a:rPr>
              <a:t> and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 as in </a:t>
            </a:r>
            <a:r>
              <a:rPr lang="en-US" sz="1800" dirty="0" err="1">
                <a:effectLst>
                  <a:outerShdw blurRad="38100" dist="38100" dir="2700000" algn="tl">
                    <a:srgbClr val="000000">
                      <a:alpha val="43137"/>
                    </a:srgbClr>
                  </a:outerShdw>
                </a:effectLst>
              </a:rPr>
              <a:t>Salat</a:t>
            </a:r>
            <a:r>
              <a:rPr lang="en-US" sz="1800" dirty="0">
                <a:effectLst>
                  <a:outerShdw blurRad="38100" dist="38100" dir="2700000" algn="tl">
                    <a:srgbClr val="000000">
                      <a:alpha val="43137"/>
                    </a:srgbClr>
                  </a:outerShdw>
                </a:effectLst>
              </a:rPr>
              <a:t>. </a:t>
            </a:r>
            <a:r>
              <a:rPr lang="en-US" sz="1800" dirty="0">
                <a:solidFill>
                  <a:schemeClr val="folHlink"/>
                </a:solidFill>
                <a:effectLst>
                  <a:outerShdw blurRad="38100" dist="38100" dir="2700000" algn="tl">
                    <a:srgbClr val="000000">
                      <a:alpha val="43137"/>
                    </a:srgbClr>
                  </a:outerShdw>
                </a:effectLst>
              </a:rPr>
              <a:t>The </a:t>
            </a:r>
            <a:r>
              <a:rPr lang="en-US" sz="1800" dirty="0" err="1">
                <a:solidFill>
                  <a:schemeClr val="folHlink"/>
                </a:solidFill>
                <a:effectLst>
                  <a:outerShdw blurRad="38100" dist="38100" dir="2700000" algn="tl">
                    <a:srgbClr val="000000">
                      <a:alpha val="43137"/>
                    </a:srgbClr>
                  </a:outerShdw>
                </a:effectLst>
              </a:rPr>
              <a:t>Sunnah</a:t>
            </a:r>
            <a:r>
              <a:rPr lang="en-US" sz="1800" dirty="0">
                <a:solidFill>
                  <a:schemeClr val="folHlink"/>
                </a:solidFill>
                <a:effectLst>
                  <a:outerShdw blurRad="38100" dist="38100" dir="2700000" algn="tl">
                    <a:srgbClr val="000000">
                      <a:alpha val="43137"/>
                    </a:srgbClr>
                  </a:outerShdw>
                </a:effectLst>
              </a:rPr>
              <a:t> is to raise them as in </a:t>
            </a:r>
            <a:r>
              <a:rPr lang="en-US" sz="1800" dirty="0" err="1">
                <a:solidFill>
                  <a:schemeClr val="folHlink"/>
                </a:solidFill>
                <a:effectLst>
                  <a:outerShdw blurRad="38100" dist="38100" dir="2700000" algn="tl">
                    <a:srgbClr val="000000">
                      <a:alpha val="43137"/>
                    </a:srgbClr>
                  </a:outerShdw>
                </a:effectLst>
              </a:rPr>
              <a:t>Du’a</a:t>
            </a:r>
            <a:r>
              <a:rPr lang="en-US" sz="1800" dirty="0">
                <a:solidFill>
                  <a:schemeClr val="folHlink"/>
                </a:solidFill>
                <a:effectLst>
                  <a:outerShdw blurRad="38100" dist="38100" dir="2700000" algn="tl">
                    <a:srgbClr val="000000">
                      <a:alpha val="43137"/>
                    </a:srgbClr>
                  </a:outerShdw>
                </a:effectLst>
              </a:rPr>
              <a:t> facing the </a:t>
            </a:r>
            <a:r>
              <a:rPr lang="en-US" sz="1800" dirty="0" err="1">
                <a:solidFill>
                  <a:schemeClr val="folHlink"/>
                </a:solidFill>
                <a:effectLst>
                  <a:outerShdw blurRad="38100" dist="38100" dir="2700000" algn="tl">
                    <a:srgbClr val="000000">
                      <a:alpha val="43137"/>
                    </a:srgbClr>
                  </a:outerShdw>
                </a:effectLst>
              </a:rPr>
              <a:t>Qiblah</a:t>
            </a:r>
            <a:r>
              <a:rPr lang="en-US" sz="1800" dirty="0">
                <a:solidFill>
                  <a:schemeClr val="folHlink"/>
                </a:solidFill>
                <a:effectLst>
                  <a:outerShdw blurRad="38100" dist="38100" dir="2700000" algn="tl">
                    <a:srgbClr val="000000">
                      <a:alpha val="43137"/>
                    </a:srgbClr>
                  </a:outerShdw>
                </a:effectLst>
              </a:rPr>
              <a:t>.</a:t>
            </a:r>
          </a:p>
          <a:p>
            <a:pPr eaLnBrk="1" hangingPunct="1">
              <a:lnSpc>
                <a:spcPct val="120000"/>
              </a:lnSpc>
              <a:buSzPct val="250000"/>
              <a:buFont typeface="Wingdings" pitchFamily="2" charset="2"/>
              <a:buBlip>
                <a:blip r:embed="rId3"/>
              </a:buBlip>
            </a:pPr>
            <a:r>
              <a:rPr lang="en-US" sz="1800" dirty="0">
                <a:effectLst>
                  <a:outerShdw blurRad="38100" dist="38100" dir="2700000" algn="tl">
                    <a:srgbClr val="000000">
                      <a:alpha val="43137"/>
                    </a:srgbClr>
                  </a:outerShdw>
                </a:effectLst>
              </a:rPr>
              <a:t>Jogging all the way between the </a:t>
            </a:r>
            <a:r>
              <a:rPr lang="en-US" sz="1800" dirty="0" err="1">
                <a:effectLst>
                  <a:outerShdw blurRad="38100" dist="38100" dir="2700000" algn="tl">
                    <a:srgbClr val="000000">
                      <a:alpha val="43137"/>
                    </a:srgbClr>
                  </a:outerShdw>
                </a:effectLst>
              </a:rPr>
              <a:t>Safa</a:t>
            </a:r>
            <a:r>
              <a:rPr lang="en-US" sz="1800" dirty="0">
                <a:effectLst>
                  <a:outerShdw blurRad="38100" dist="38100" dir="2700000" algn="tl">
                    <a:srgbClr val="000000">
                      <a:alpha val="43137"/>
                    </a:srgbClr>
                  </a:outerShdw>
                </a:effectLst>
              </a:rPr>
              <a:t> and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 </a:t>
            </a:r>
            <a:r>
              <a:rPr lang="en-US" sz="1800" dirty="0">
                <a:solidFill>
                  <a:schemeClr val="folHlink"/>
                </a:solidFill>
                <a:effectLst>
                  <a:outerShdw blurRad="38100" dist="38100" dir="2700000" algn="tl">
                    <a:srgbClr val="000000">
                      <a:alpha val="43137"/>
                    </a:srgbClr>
                  </a:outerShdw>
                </a:effectLst>
              </a:rPr>
              <a:t>The </a:t>
            </a:r>
            <a:r>
              <a:rPr lang="en-US" sz="1800" dirty="0" err="1">
                <a:solidFill>
                  <a:schemeClr val="folHlink"/>
                </a:solidFill>
                <a:effectLst>
                  <a:outerShdw blurRad="38100" dist="38100" dir="2700000" algn="tl">
                    <a:srgbClr val="000000">
                      <a:alpha val="43137"/>
                    </a:srgbClr>
                  </a:outerShdw>
                </a:effectLst>
              </a:rPr>
              <a:t>Sunnah</a:t>
            </a:r>
            <a:r>
              <a:rPr lang="en-US" sz="1800" dirty="0">
                <a:solidFill>
                  <a:schemeClr val="folHlink"/>
                </a:solidFill>
                <a:effectLst>
                  <a:outerShdw blurRad="38100" dist="38100" dir="2700000" algn="tl">
                    <a:srgbClr val="000000">
                      <a:alpha val="43137"/>
                    </a:srgbClr>
                  </a:outerShdw>
                </a:effectLst>
              </a:rPr>
              <a:t> is to jog between the two green sign-posts only.</a:t>
            </a:r>
          </a:p>
          <a:p>
            <a:pPr eaLnBrk="1" hangingPunct="1">
              <a:lnSpc>
                <a:spcPct val="120000"/>
              </a:lnSpc>
              <a:buSzPct val="250000"/>
              <a:buFont typeface="Wingdings" pitchFamily="2" charset="2"/>
              <a:buBlip>
                <a:blip r:embed="rId3"/>
              </a:buBlip>
            </a:pPr>
            <a:r>
              <a:rPr lang="en-US" sz="1800" dirty="0">
                <a:effectLst>
                  <a:outerShdw blurRad="38100" dist="38100" dir="2700000" algn="tl">
                    <a:srgbClr val="000000">
                      <a:alpha val="43137"/>
                    </a:srgbClr>
                  </a:outerShdw>
                </a:effectLst>
              </a:rPr>
              <a:t>Reciting the Ayah [2,158] in every lap when approaching the </a:t>
            </a:r>
            <a:r>
              <a:rPr lang="en-US" sz="1800" dirty="0" err="1">
                <a:effectLst>
                  <a:outerShdw blurRad="38100" dist="38100" dir="2700000" algn="tl">
                    <a:srgbClr val="000000">
                      <a:alpha val="43137"/>
                    </a:srgbClr>
                  </a:outerShdw>
                </a:effectLst>
              </a:rPr>
              <a:t>Safa</a:t>
            </a:r>
            <a:r>
              <a:rPr lang="en-US" sz="1800" dirty="0">
                <a:effectLst>
                  <a:outerShdw blurRad="38100" dist="38100" dir="2700000" algn="tl">
                    <a:srgbClr val="000000">
                      <a:alpha val="43137"/>
                    </a:srgbClr>
                  </a:outerShdw>
                </a:effectLst>
              </a:rPr>
              <a:t> or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 </a:t>
            </a:r>
            <a:r>
              <a:rPr lang="en-US" sz="1800" dirty="0">
                <a:solidFill>
                  <a:schemeClr val="folHlink"/>
                </a:solidFill>
                <a:effectLst>
                  <a:outerShdw blurRad="38100" dist="38100" dir="2700000" algn="tl">
                    <a:srgbClr val="000000">
                      <a:alpha val="43137"/>
                    </a:srgbClr>
                  </a:outerShdw>
                </a:effectLst>
              </a:rPr>
              <a:t>The </a:t>
            </a:r>
            <a:r>
              <a:rPr lang="en-US" sz="1800" dirty="0" err="1">
                <a:solidFill>
                  <a:schemeClr val="folHlink"/>
                </a:solidFill>
                <a:effectLst>
                  <a:outerShdw blurRad="38100" dist="38100" dir="2700000" algn="tl">
                    <a:srgbClr val="000000">
                      <a:alpha val="43137"/>
                    </a:srgbClr>
                  </a:outerShdw>
                </a:effectLst>
              </a:rPr>
              <a:t>Sunnah</a:t>
            </a:r>
            <a:r>
              <a:rPr lang="en-US" sz="1800" dirty="0">
                <a:solidFill>
                  <a:schemeClr val="folHlink"/>
                </a:solidFill>
                <a:effectLst>
                  <a:outerShdw blurRad="38100" dist="38100" dir="2700000" algn="tl">
                    <a:srgbClr val="000000">
                      <a:alpha val="43137"/>
                    </a:srgbClr>
                  </a:outerShdw>
                </a:effectLst>
              </a:rPr>
              <a:t> is to recite it only once when reaching the foot of the </a:t>
            </a:r>
            <a:r>
              <a:rPr lang="en-US" sz="1800" dirty="0" err="1">
                <a:solidFill>
                  <a:schemeClr val="folHlink"/>
                </a:solidFill>
                <a:effectLst>
                  <a:outerShdw blurRad="38100" dist="38100" dir="2700000" algn="tl">
                    <a:srgbClr val="000000">
                      <a:alpha val="43137"/>
                    </a:srgbClr>
                  </a:outerShdw>
                </a:effectLst>
              </a:rPr>
              <a:t>Safa</a:t>
            </a:r>
            <a:r>
              <a:rPr lang="en-US" sz="1800" dirty="0">
                <a:solidFill>
                  <a:schemeClr val="folHlink"/>
                </a:solidFill>
                <a:effectLst>
                  <a:outerShdw blurRad="38100" dist="38100" dir="2700000" algn="tl">
                    <a:srgbClr val="000000">
                      <a:alpha val="43137"/>
                    </a:srgbClr>
                  </a:outerShdw>
                </a:effectLst>
              </a:rPr>
              <a:t> at the beginning of </a:t>
            </a:r>
            <a:r>
              <a:rPr lang="en-US" sz="1800" dirty="0" err="1">
                <a:solidFill>
                  <a:schemeClr val="folHlink"/>
                </a:solidFill>
                <a:effectLst>
                  <a:outerShdw blurRad="38100" dist="38100" dir="2700000" algn="tl">
                    <a:srgbClr val="000000">
                      <a:alpha val="43137"/>
                    </a:srgbClr>
                  </a:outerShdw>
                </a:effectLst>
              </a:rPr>
              <a:t>Sa’y</a:t>
            </a:r>
            <a:r>
              <a:rPr lang="en-US" sz="1800" dirty="0">
                <a:solidFill>
                  <a:schemeClr val="folHlink"/>
                </a:solidFill>
                <a:effectLst>
                  <a:outerShdw blurRad="38100" dist="38100" dir="2700000" algn="tl">
                    <a:srgbClr val="000000">
                      <a:alpha val="43137"/>
                    </a:srgbClr>
                  </a:outerShdw>
                </a:effectLst>
              </a:rPr>
              <a:t>.</a:t>
            </a:r>
          </a:p>
          <a:p>
            <a:pPr eaLnBrk="1" hangingPunct="1">
              <a:lnSpc>
                <a:spcPct val="120000"/>
              </a:lnSpc>
              <a:buSzPct val="250000"/>
              <a:buFont typeface="Wingdings" pitchFamily="2" charset="2"/>
              <a:buBlip>
                <a:blip r:embed="rId3"/>
              </a:buBlip>
            </a:pPr>
            <a:r>
              <a:rPr lang="en-US" sz="1800" dirty="0">
                <a:effectLst>
                  <a:outerShdw blurRad="38100" dist="38100" dir="2700000" algn="tl">
                    <a:srgbClr val="000000">
                      <a:alpha val="43137"/>
                    </a:srgbClr>
                  </a:outerShdw>
                </a:effectLst>
              </a:rPr>
              <a:t>Some pilgrims think that a lap (</a:t>
            </a:r>
            <a:r>
              <a:rPr lang="en-US" sz="1800" dirty="0" err="1">
                <a:effectLst>
                  <a:outerShdw blurRad="38100" dist="38100" dir="2700000" algn="tl">
                    <a:srgbClr val="000000">
                      <a:alpha val="43137"/>
                    </a:srgbClr>
                  </a:outerShdw>
                </a:effectLst>
              </a:rPr>
              <a:t>Shawt</a:t>
            </a:r>
            <a:r>
              <a:rPr lang="en-US" sz="1800" dirty="0">
                <a:effectLst>
                  <a:outerShdw blurRad="38100" dist="38100" dir="2700000" algn="tl">
                    <a:srgbClr val="000000">
                      <a:alpha val="43137"/>
                    </a:srgbClr>
                  </a:outerShdw>
                </a:effectLst>
              </a:rPr>
              <a:t>) is going from the </a:t>
            </a:r>
            <a:r>
              <a:rPr lang="en-US" sz="1800" dirty="0" err="1">
                <a:effectLst>
                  <a:outerShdw blurRad="38100" dist="38100" dir="2700000" algn="tl">
                    <a:srgbClr val="000000">
                      <a:alpha val="43137"/>
                    </a:srgbClr>
                  </a:outerShdw>
                </a:effectLst>
              </a:rPr>
              <a:t>Safa</a:t>
            </a:r>
            <a:r>
              <a:rPr lang="en-US" sz="1800" dirty="0">
                <a:effectLst>
                  <a:outerShdw blurRad="38100" dist="38100" dir="2700000" algn="tl">
                    <a:srgbClr val="000000">
                      <a:alpha val="43137"/>
                    </a:srgbClr>
                  </a:outerShdw>
                </a:effectLst>
              </a:rPr>
              <a:t> to the </a:t>
            </a:r>
            <a:r>
              <a:rPr lang="en-US" sz="1800" dirty="0" err="1">
                <a:effectLst>
                  <a:outerShdw blurRad="38100" dist="38100" dir="2700000" algn="tl">
                    <a:srgbClr val="000000">
                      <a:alpha val="43137"/>
                    </a:srgbClr>
                  </a:outerShdw>
                </a:effectLst>
              </a:rPr>
              <a:t>Marwa</a:t>
            </a:r>
            <a:r>
              <a:rPr lang="en-US" sz="1800" dirty="0">
                <a:effectLst>
                  <a:outerShdw blurRad="38100" dist="38100" dir="2700000" algn="tl">
                    <a:srgbClr val="000000">
                      <a:alpha val="43137"/>
                    </a:srgbClr>
                  </a:outerShdw>
                </a:effectLst>
              </a:rPr>
              <a:t> and coming back to the </a:t>
            </a:r>
            <a:r>
              <a:rPr lang="en-US" sz="1800" dirty="0" err="1">
                <a:effectLst>
                  <a:outerShdw blurRad="38100" dist="38100" dir="2700000" algn="tl">
                    <a:srgbClr val="000000">
                      <a:alpha val="43137"/>
                    </a:srgbClr>
                  </a:outerShdw>
                </a:effectLst>
              </a:rPr>
              <a:t>Safa</a:t>
            </a:r>
            <a:r>
              <a:rPr lang="en-US" sz="1800" dirty="0">
                <a:effectLst>
                  <a:outerShdw blurRad="38100" dist="38100" dir="2700000" algn="tl">
                    <a:srgbClr val="000000">
                      <a:alpha val="43137"/>
                    </a:srgbClr>
                  </a:outerShdw>
                </a:effectLst>
              </a:rPr>
              <a:t>. </a:t>
            </a:r>
            <a:r>
              <a:rPr lang="en-US" sz="1800" dirty="0">
                <a:solidFill>
                  <a:schemeClr val="folHlink"/>
                </a:solidFill>
                <a:effectLst>
                  <a:outerShdw blurRad="38100" dist="38100" dir="2700000" algn="tl">
                    <a:srgbClr val="000000">
                      <a:alpha val="43137"/>
                    </a:srgbClr>
                  </a:outerShdw>
                </a:effectLst>
              </a:rPr>
              <a:t>That’s two laps.</a:t>
            </a:r>
          </a:p>
          <a:p>
            <a:pPr eaLnBrk="1" hangingPunct="1">
              <a:lnSpc>
                <a:spcPct val="120000"/>
              </a:lnSpc>
              <a:buSzPct val="250000"/>
              <a:buFont typeface="Wingdings" pitchFamily="2" charset="2"/>
              <a:buBlip>
                <a:blip r:embed="rId3"/>
              </a:buBlip>
            </a:pPr>
            <a:r>
              <a:rPr lang="en-US" sz="1800" dirty="0">
                <a:effectLst>
                  <a:outerShdw blurRad="38100" dist="38100" dir="2700000" algn="tl">
                    <a:srgbClr val="000000">
                      <a:alpha val="43137"/>
                    </a:srgbClr>
                  </a:outerShdw>
                </a:effectLst>
              </a:rPr>
              <a:t>Reciting a particular </a:t>
            </a:r>
            <a:r>
              <a:rPr lang="en-US" sz="1800" dirty="0" err="1">
                <a:effectLst>
                  <a:outerShdw blurRad="38100" dist="38100" dir="2700000" algn="tl">
                    <a:srgbClr val="000000">
                      <a:alpha val="43137"/>
                    </a:srgbClr>
                  </a:outerShdw>
                </a:effectLst>
              </a:rPr>
              <a:t>Du’a</a:t>
            </a:r>
            <a:r>
              <a:rPr lang="en-US" sz="1800" dirty="0">
                <a:effectLst>
                  <a:outerShdw blurRad="38100" dist="38100" dir="2700000" algn="tl">
                    <a:srgbClr val="000000">
                      <a:alpha val="43137"/>
                    </a:srgbClr>
                  </a:outerShdw>
                </a:effectLst>
              </a:rPr>
              <a:t> for every lap as found in some </a:t>
            </a:r>
            <a:r>
              <a:rPr lang="en-US" sz="1800" dirty="0" err="1">
                <a:effectLst>
                  <a:outerShdw blurRad="38100" dist="38100" dir="2700000" algn="tl">
                    <a:srgbClr val="000000">
                      <a:alpha val="43137"/>
                    </a:srgbClr>
                  </a:outerShdw>
                </a:effectLst>
              </a:rPr>
              <a:t>Du’a</a:t>
            </a:r>
            <a:r>
              <a:rPr lang="en-US" sz="1800" dirty="0">
                <a:effectLst>
                  <a:outerShdw blurRad="38100" dist="38100" dir="2700000" algn="tl">
                    <a:srgbClr val="000000">
                      <a:alpha val="43137"/>
                    </a:srgbClr>
                  </a:outerShdw>
                </a:effectLst>
              </a:rPr>
              <a:t> booklets. </a:t>
            </a:r>
            <a:r>
              <a:rPr lang="en-US" sz="1800" dirty="0">
                <a:solidFill>
                  <a:schemeClr val="folHlink"/>
                </a:solidFill>
                <a:effectLst>
                  <a:outerShdw blurRad="38100" dist="38100" dir="2700000" algn="tl">
                    <a:srgbClr val="000000">
                      <a:alpha val="43137"/>
                    </a:srgbClr>
                  </a:outerShdw>
                </a:effectLst>
              </a:rPr>
              <a:t>There is no such thing in the </a:t>
            </a:r>
            <a:r>
              <a:rPr lang="en-US" sz="1800" dirty="0" err="1">
                <a:solidFill>
                  <a:schemeClr val="folHlink"/>
                </a:solidFill>
                <a:effectLst>
                  <a:outerShdw blurRad="38100" dist="38100" dir="2700000" algn="tl">
                    <a:srgbClr val="000000">
                      <a:alpha val="43137"/>
                    </a:srgbClr>
                  </a:outerShdw>
                </a:effectLst>
              </a:rPr>
              <a:t>Sunnah</a:t>
            </a:r>
            <a:r>
              <a:rPr lang="en-US" sz="1800" dirty="0">
                <a:solidFill>
                  <a:schemeClr val="folHlink"/>
                </a:solidFill>
                <a:effectLst>
                  <a:outerShdw blurRad="38100" dist="38100" dir="2700000" algn="tl">
                    <a:srgbClr val="000000">
                      <a:alpha val="43137"/>
                    </a:srgbClr>
                  </a:outerShdw>
                </a:effectLst>
              </a:rPr>
              <a:t> of the Prophet (</a:t>
            </a:r>
            <a:r>
              <a:rPr lang="ar-EG" sz="1800" dirty="0">
                <a:solidFill>
                  <a:schemeClr val="folHlink"/>
                </a:solidFill>
                <a:effectLst>
                  <a:outerShdw blurRad="38100" dist="38100" dir="2700000" algn="tl">
                    <a:srgbClr val="000000">
                      <a:alpha val="43137"/>
                    </a:srgbClr>
                  </a:outerShdw>
                </a:effectLst>
                <a:ea typeface="Times New Roman (Arabic)"/>
                <a:cs typeface="Times New Roman (Arabic)"/>
              </a:rPr>
              <a:t>صلى الله عليه وسلم</a:t>
            </a:r>
            <a:r>
              <a:rPr lang="en-US" sz="1800" dirty="0">
                <a:solidFill>
                  <a:schemeClr val="folHlink"/>
                </a:solidFill>
                <a:effectLst>
                  <a:outerShdw blurRad="38100" dist="38100" dir="2700000" algn="tl">
                    <a:srgbClr val="000000">
                      <a:alpha val="43137"/>
                    </a:srgbClr>
                  </a:outerShdw>
                </a:effectLst>
              </a:rPr>
              <a:t>). </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445444">
                                            <p:txEl>
                                              <p:pRg st="0" end="0"/>
                                            </p:txEl>
                                          </p:spTgt>
                                        </p:tgtEl>
                                        <p:attrNameLst>
                                          <p:attrName>style.visibility</p:attrName>
                                        </p:attrNameLst>
                                      </p:cBhvr>
                                      <p:to>
                                        <p:strVal val="visible"/>
                                      </p:to>
                                    </p:set>
                                    <p:anim calcmode="lin" valueType="num">
                                      <p:cBhvr additive="base">
                                        <p:cTn id="7" dur="500" fill="hold"/>
                                        <p:tgtEl>
                                          <p:spTgt spid="44544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54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45444">
                                            <p:txEl>
                                              <p:pRg st="1" end="1"/>
                                            </p:txEl>
                                          </p:spTgt>
                                        </p:tgtEl>
                                        <p:attrNameLst>
                                          <p:attrName>style.visibility</p:attrName>
                                        </p:attrNameLst>
                                      </p:cBhvr>
                                      <p:to>
                                        <p:strVal val="visible"/>
                                      </p:to>
                                    </p:set>
                                    <p:anim calcmode="lin" valueType="num">
                                      <p:cBhvr additive="base">
                                        <p:cTn id="13" dur="500" fill="hold"/>
                                        <p:tgtEl>
                                          <p:spTgt spid="44544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454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445444">
                                            <p:txEl>
                                              <p:pRg st="2" end="2"/>
                                            </p:txEl>
                                          </p:spTgt>
                                        </p:tgtEl>
                                        <p:attrNameLst>
                                          <p:attrName>style.visibility</p:attrName>
                                        </p:attrNameLst>
                                      </p:cBhvr>
                                      <p:to>
                                        <p:strVal val="visible"/>
                                      </p:to>
                                    </p:set>
                                    <p:anim calcmode="lin" valueType="num">
                                      <p:cBhvr additive="base">
                                        <p:cTn id="19" dur="500" fill="hold"/>
                                        <p:tgtEl>
                                          <p:spTgt spid="44544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4544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45444">
                                            <p:txEl>
                                              <p:pRg st="3" end="3"/>
                                            </p:txEl>
                                          </p:spTgt>
                                        </p:tgtEl>
                                        <p:attrNameLst>
                                          <p:attrName>style.visibility</p:attrName>
                                        </p:attrNameLst>
                                      </p:cBhvr>
                                      <p:to>
                                        <p:strVal val="visible"/>
                                      </p:to>
                                    </p:set>
                                    <p:anim calcmode="lin" valueType="num">
                                      <p:cBhvr additive="base">
                                        <p:cTn id="25" dur="500" fill="hold"/>
                                        <p:tgtEl>
                                          <p:spTgt spid="44544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4544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445444">
                                            <p:txEl>
                                              <p:pRg st="4" end="4"/>
                                            </p:txEl>
                                          </p:spTgt>
                                        </p:tgtEl>
                                        <p:attrNameLst>
                                          <p:attrName>style.visibility</p:attrName>
                                        </p:attrNameLst>
                                      </p:cBhvr>
                                      <p:to>
                                        <p:strVal val="visible"/>
                                      </p:to>
                                    </p:set>
                                    <p:anim calcmode="lin" valueType="num">
                                      <p:cBhvr additive="base">
                                        <p:cTn id="31" dur="500" fill="hold"/>
                                        <p:tgtEl>
                                          <p:spTgt spid="44544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4544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4"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4"/>
          <p:cNvSpPr>
            <a:spLocks noGrp="1"/>
          </p:cNvSpPr>
          <p:nvPr>
            <p:ph type="sldNum" sz="quarter" idx="12"/>
          </p:nvPr>
        </p:nvSpPr>
        <p:spPr>
          <a:noFill/>
        </p:spPr>
        <p:txBody>
          <a:bodyPr/>
          <a:lstStyle/>
          <a:p>
            <a:fld id="{E577C601-A7DA-41AD-83DA-0C6D2A2DC7D1}" type="slidenum">
              <a:rPr lang="en-US"/>
              <a:pPr/>
              <a:t>88</a:t>
            </a:fld>
            <a:endParaRPr lang="en-US"/>
          </a:p>
        </p:txBody>
      </p:sp>
      <p:sp>
        <p:nvSpPr>
          <p:cNvPr id="480258" name="Rectangle 2"/>
          <p:cNvSpPr>
            <a:spLocks noGrp="1" noChangeArrowheads="1"/>
          </p:cNvSpPr>
          <p:nvPr>
            <p:ph type="title"/>
          </p:nvPr>
        </p:nvSpPr>
        <p:spPr>
          <a:xfrm>
            <a:off x="684213" y="2901950"/>
            <a:ext cx="7772400" cy="838200"/>
          </a:xfrm>
        </p:spPr>
        <p:txBody>
          <a:bodyPr/>
          <a:lstStyle/>
          <a:p>
            <a:pPr eaLnBrk="1" hangingPunct="1">
              <a:defRPr/>
            </a:pPr>
            <a:r>
              <a:rPr lang="en-US" sz="4800" dirty="0">
                <a:cs typeface="Times New Roman (Arabic)" charset="-78"/>
              </a:rPr>
              <a:t>Stay in </a:t>
            </a:r>
            <a:r>
              <a:rPr lang="en-US" sz="4800" dirty="0" err="1">
                <a:cs typeface="Times New Roman (Arabic)" charset="-78"/>
              </a:rPr>
              <a:t>Makkah</a:t>
            </a:r>
            <a:r>
              <a:rPr lang="en-US" sz="4800" dirty="0">
                <a:cs typeface="Times New Roman (Arabic)" charset="-78"/>
              </a:rPr>
              <a:t>…</a:t>
            </a:r>
          </a:p>
        </p:txBody>
      </p:sp>
    </p:spTree>
  </p:cSld>
  <p:clrMapOvr>
    <a:masterClrMapping/>
  </p:clrMapOvr>
  <p:transition advTm="2000">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4"/>
          <p:cNvSpPr>
            <a:spLocks noGrp="1"/>
          </p:cNvSpPr>
          <p:nvPr>
            <p:ph type="sldNum" sz="quarter" idx="12"/>
          </p:nvPr>
        </p:nvSpPr>
        <p:spPr>
          <a:noFill/>
        </p:spPr>
        <p:txBody>
          <a:bodyPr/>
          <a:lstStyle/>
          <a:p>
            <a:fld id="{12B092D4-9B06-446E-8908-A96EA0D1DD88}" type="slidenum">
              <a:rPr lang="en-US"/>
              <a:pPr/>
              <a:t>89</a:t>
            </a:fld>
            <a:endParaRPr lang="en-US"/>
          </a:p>
        </p:txBody>
      </p:sp>
      <p:sp>
        <p:nvSpPr>
          <p:cNvPr id="446466" name="Rectangle 2"/>
          <p:cNvSpPr>
            <a:spLocks noGrp="1" noChangeArrowheads="1"/>
          </p:cNvSpPr>
          <p:nvPr>
            <p:ph type="title"/>
          </p:nvPr>
        </p:nvSpPr>
        <p:spPr>
          <a:xfrm>
            <a:off x="685800" y="0"/>
            <a:ext cx="7772400" cy="581025"/>
          </a:xfrm>
        </p:spPr>
        <p:txBody>
          <a:bodyPr/>
          <a:lstStyle/>
          <a:p>
            <a:pPr eaLnBrk="1" hangingPunct="1">
              <a:defRPr/>
            </a:pPr>
            <a:r>
              <a:rPr lang="en-US" dirty="0"/>
              <a:t>Stay in Makkah…</a:t>
            </a:r>
          </a:p>
        </p:txBody>
      </p:sp>
      <p:pic>
        <p:nvPicPr>
          <p:cNvPr id="113668" name="Picture 3" descr="C:\Documents and Settings\obellal\My Documents\Hajj\Makkah\852384995_5fab580780_o.jpg"/>
          <p:cNvPicPr>
            <a:picLocks noChangeAspect="1" noChangeArrowheads="1"/>
          </p:cNvPicPr>
          <p:nvPr/>
        </p:nvPicPr>
        <p:blipFill>
          <a:blip r:embed="rId3" cstate="print"/>
          <a:srcRect/>
          <a:stretch>
            <a:fillRect/>
          </a:stretch>
        </p:blipFill>
        <p:spPr bwMode="auto">
          <a:xfrm>
            <a:off x="452438" y="644525"/>
            <a:ext cx="8235950" cy="6176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046249"/>
            </a:gs>
            <a:gs pos="100000">
              <a:schemeClr val="bg2"/>
            </a:gs>
          </a:gsLst>
          <a:lin ang="0" scaled="1"/>
        </a:gradFill>
        <a:effectLst/>
      </p:bgPr>
    </p:bg>
    <p:spTree>
      <p:nvGrpSpPr>
        <p:cNvPr id="1" name=""/>
        <p:cNvGrpSpPr/>
        <p:nvPr/>
      </p:nvGrpSpPr>
      <p:grpSpPr>
        <a:xfrm>
          <a:off x="0" y="0"/>
          <a:ext cx="0" cy="0"/>
          <a:chOff x="0" y="0"/>
          <a:chExt cx="0" cy="0"/>
        </a:xfrm>
      </p:grpSpPr>
      <p:sp>
        <p:nvSpPr>
          <p:cNvPr id="39938" name="Slide Number Placeholder 4"/>
          <p:cNvSpPr>
            <a:spLocks noGrp="1"/>
          </p:cNvSpPr>
          <p:nvPr>
            <p:ph type="sldNum" sz="quarter" idx="12"/>
          </p:nvPr>
        </p:nvSpPr>
        <p:spPr>
          <a:noFill/>
        </p:spPr>
        <p:txBody>
          <a:bodyPr/>
          <a:lstStyle/>
          <a:p>
            <a:fld id="{BB5ECF5F-60A6-4F27-8946-0B65D89B027E}" type="slidenum">
              <a:rPr lang="en-US"/>
              <a:pPr/>
              <a:t>9</a:t>
            </a:fld>
            <a:endParaRPr lang="en-US"/>
          </a:p>
        </p:txBody>
      </p:sp>
      <p:sp>
        <p:nvSpPr>
          <p:cNvPr id="369666" name="Rectangle 2"/>
          <p:cNvSpPr>
            <a:spLocks noGrp="1" noChangeArrowheads="1"/>
          </p:cNvSpPr>
          <p:nvPr>
            <p:ph type="title"/>
          </p:nvPr>
        </p:nvSpPr>
        <p:spPr>
          <a:xfrm>
            <a:off x="685800" y="2511053"/>
            <a:ext cx="7772400" cy="838200"/>
          </a:xfrm>
        </p:spPr>
        <p:txBody>
          <a:bodyPr/>
          <a:lstStyle/>
          <a:p>
            <a:pPr eaLnBrk="1" hangingPunct="1">
              <a:defRPr/>
            </a:pPr>
            <a:r>
              <a:rPr lang="en-US" sz="4800" dirty="0"/>
              <a:t>Where is it located?</a:t>
            </a:r>
            <a:br>
              <a:rPr lang="en-US" sz="4800" dirty="0"/>
            </a:br>
            <a:r>
              <a:rPr lang="en-US" sz="3200" dirty="0"/>
              <a:t>- Geography of Hajj -</a:t>
            </a:r>
          </a:p>
        </p:txBody>
      </p:sp>
      <p:sp>
        <p:nvSpPr>
          <p:cNvPr id="4" name="TextBox 3"/>
          <p:cNvSpPr txBox="1"/>
          <p:nvPr/>
        </p:nvSpPr>
        <p:spPr>
          <a:xfrm>
            <a:off x="2521672" y="3949849"/>
            <a:ext cx="3248005" cy="954107"/>
          </a:xfrm>
          <a:prstGeom prst="rect">
            <a:avLst/>
          </a:prstGeom>
          <a:noFill/>
        </p:spPr>
        <p:txBody>
          <a:bodyPr wrap="none" rtlCol="0">
            <a:spAutoFit/>
          </a:bodyPr>
          <a:lstStyle/>
          <a:p>
            <a:pPr lvl="0" algn="l">
              <a:lnSpc>
                <a:spcPct val="100000"/>
              </a:lnSpc>
              <a:spcBef>
                <a:spcPct val="0"/>
              </a:spcBef>
              <a:buClrTx/>
              <a:buSzTx/>
              <a:buFont typeface="Arial" pitchFamily="34" charset="0"/>
              <a:buChar char="•"/>
              <a:defRPr/>
            </a:pPr>
            <a:r>
              <a:rPr lang="en-US" sz="2800" b="0" kern="0" dirty="0">
                <a:solidFill>
                  <a:schemeClr val="tx2"/>
                </a:solidFill>
                <a:effectLst>
                  <a:outerShdw blurRad="38100" dist="38100" dir="2700000" algn="tl">
                    <a:srgbClr val="000000"/>
                  </a:outerShdw>
                </a:effectLst>
                <a:latin typeface="+mj-lt"/>
              </a:rPr>
              <a:t> </a:t>
            </a:r>
            <a:r>
              <a:rPr lang="en-US" sz="2800" b="0" kern="0" dirty="0" err="1">
                <a:solidFill>
                  <a:schemeClr val="tx2"/>
                </a:solidFill>
                <a:effectLst>
                  <a:outerShdw blurRad="38100" dist="38100" dir="2700000" algn="tl">
                    <a:srgbClr val="000000"/>
                  </a:outerShdw>
                </a:effectLst>
                <a:latin typeface="+mj-lt"/>
              </a:rPr>
              <a:t>Mawaqeet</a:t>
            </a:r>
            <a:endParaRPr lang="en-US" sz="2800" b="0" kern="0" dirty="0">
              <a:solidFill>
                <a:schemeClr val="tx2"/>
              </a:solidFill>
              <a:effectLst>
                <a:outerShdw blurRad="38100" dist="38100" dir="2700000" algn="tl">
                  <a:srgbClr val="000000"/>
                </a:outerShdw>
              </a:effectLst>
              <a:latin typeface="+mj-lt"/>
            </a:endParaRPr>
          </a:p>
          <a:p>
            <a:pPr lvl="0" algn="l">
              <a:lnSpc>
                <a:spcPct val="100000"/>
              </a:lnSpc>
              <a:spcBef>
                <a:spcPct val="0"/>
              </a:spcBef>
              <a:buClrTx/>
              <a:buSzTx/>
              <a:buFont typeface="Arial" pitchFamily="34" charset="0"/>
              <a:buChar char="•"/>
              <a:defRPr/>
            </a:pPr>
            <a:r>
              <a:rPr lang="en-US" sz="2800" b="0" kern="0" dirty="0">
                <a:solidFill>
                  <a:schemeClr val="tx2"/>
                </a:solidFill>
                <a:effectLst>
                  <a:outerShdw blurRad="38100" dist="38100" dir="2700000" algn="tl">
                    <a:srgbClr val="000000"/>
                  </a:outerShdw>
                </a:effectLst>
                <a:latin typeface="+mj-lt"/>
              </a:rPr>
              <a:t> </a:t>
            </a:r>
            <a:r>
              <a:rPr lang="en-US" sz="2800" b="0" kern="0" dirty="0" err="1">
                <a:solidFill>
                  <a:schemeClr val="tx2"/>
                </a:solidFill>
                <a:effectLst>
                  <a:outerShdw blurRad="38100" dist="38100" dir="2700000" algn="tl">
                    <a:srgbClr val="000000"/>
                  </a:outerShdw>
                </a:effectLst>
                <a:latin typeface="+mj-lt"/>
              </a:rPr>
              <a:t>Haram</a:t>
            </a:r>
            <a:r>
              <a:rPr lang="en-US" sz="2800" b="0" kern="0" dirty="0">
                <a:solidFill>
                  <a:schemeClr val="tx2"/>
                </a:solidFill>
                <a:effectLst>
                  <a:outerShdw blurRad="38100" dist="38100" dir="2700000" algn="tl">
                    <a:srgbClr val="000000"/>
                  </a:outerShdw>
                </a:effectLst>
                <a:latin typeface="+mj-lt"/>
              </a:rPr>
              <a:t> of </a:t>
            </a:r>
            <a:r>
              <a:rPr lang="en-US" sz="2800" b="0" kern="0" dirty="0" err="1">
                <a:solidFill>
                  <a:schemeClr val="tx2"/>
                </a:solidFill>
                <a:effectLst>
                  <a:outerShdw blurRad="38100" dist="38100" dir="2700000" algn="tl">
                    <a:srgbClr val="000000"/>
                  </a:outerShdw>
                </a:effectLst>
                <a:latin typeface="+mj-lt"/>
              </a:rPr>
              <a:t>Makkah</a:t>
            </a:r>
            <a:endParaRPr lang="en-US" sz="2800" b="0" kern="0" dirty="0">
              <a:solidFill>
                <a:schemeClr val="tx2"/>
              </a:solidFill>
              <a:effectLst>
                <a:outerShdw blurRad="38100" dist="38100" dir="2700000" algn="tl">
                  <a:srgbClr val="000000"/>
                </a:outerShdw>
              </a:effectLst>
              <a:latin typeface="+mj-lt"/>
            </a:endParaRPr>
          </a:p>
        </p:txBody>
      </p:sp>
    </p:spTree>
  </p:cSld>
  <p:clrMapOvr>
    <a:masterClrMapping/>
  </p:clrMapOvr>
  <p:transition advTm="2000">
    <p:pull/>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Slide Number Placeholder 5"/>
          <p:cNvSpPr>
            <a:spLocks noGrp="1"/>
          </p:cNvSpPr>
          <p:nvPr>
            <p:ph type="sldNum" sz="quarter" idx="12"/>
          </p:nvPr>
        </p:nvSpPr>
        <p:spPr>
          <a:noFill/>
        </p:spPr>
        <p:txBody>
          <a:bodyPr/>
          <a:lstStyle/>
          <a:p>
            <a:fld id="{470CBBB7-A3B7-499D-BBB8-8BCB7B6B098D}" type="slidenum">
              <a:rPr lang="en-US"/>
              <a:pPr/>
              <a:t>90</a:t>
            </a:fld>
            <a:endParaRPr lang="en-US"/>
          </a:p>
        </p:txBody>
      </p:sp>
      <p:sp>
        <p:nvSpPr>
          <p:cNvPr id="166914" name="Rectangle 2"/>
          <p:cNvSpPr>
            <a:spLocks noGrp="1" noChangeArrowheads="1"/>
          </p:cNvSpPr>
          <p:nvPr>
            <p:ph type="title"/>
          </p:nvPr>
        </p:nvSpPr>
        <p:spPr>
          <a:xfrm>
            <a:off x="685800" y="400050"/>
            <a:ext cx="7772400" cy="838200"/>
          </a:xfrm>
        </p:spPr>
        <p:txBody>
          <a:bodyPr/>
          <a:lstStyle/>
          <a:p>
            <a:pPr eaLnBrk="1" hangingPunct="1">
              <a:defRPr/>
            </a:pPr>
            <a:r>
              <a:rPr lang="en-US" dirty="0"/>
              <a:t>Stay in Makkah (1)</a:t>
            </a:r>
          </a:p>
        </p:txBody>
      </p:sp>
      <p:sp>
        <p:nvSpPr>
          <p:cNvPr id="166915" name="Rectangle 3"/>
          <p:cNvSpPr>
            <a:spLocks noGrp="1" noChangeArrowheads="1"/>
          </p:cNvSpPr>
          <p:nvPr>
            <p:ph type="body" idx="1"/>
          </p:nvPr>
        </p:nvSpPr>
        <p:spPr>
          <a:xfrm>
            <a:off x="381000" y="1514475"/>
            <a:ext cx="8382000" cy="4648200"/>
          </a:xfrm>
        </p:spPr>
        <p:txBody>
          <a:bodyPr/>
          <a:lstStyle/>
          <a:p>
            <a:pPr eaLnBrk="1" hangingPunct="1"/>
            <a:r>
              <a:rPr lang="en-US" sz="2000" dirty="0">
                <a:effectLst>
                  <a:outerShdw blurRad="38100" dist="38100" dir="2700000" algn="tl">
                    <a:srgbClr val="000000">
                      <a:alpha val="43137"/>
                    </a:srgbClr>
                  </a:outerShdw>
                </a:effectLst>
              </a:rPr>
              <a:t>If you did </a:t>
            </a:r>
            <a:r>
              <a:rPr lang="en-US" sz="2000" dirty="0" err="1">
                <a:effectLst>
                  <a:outerShdw blurRad="38100" dist="38100" dir="2700000" algn="tl">
                    <a:srgbClr val="000000">
                      <a:alpha val="43137"/>
                    </a:srgbClr>
                  </a:outerShdw>
                </a:effectLst>
              </a:rPr>
              <a:t>Tamattu</a:t>
            </a:r>
            <a:r>
              <a:rPr lang="en-US" sz="2000" dirty="0">
                <a:effectLst>
                  <a:outerShdw blurRad="38100" dist="38100" dir="2700000" algn="tl">
                    <a:srgbClr val="000000">
                      <a:alpha val="43137"/>
                    </a:srgbClr>
                  </a:outerShdw>
                </a:effectLst>
              </a:rPr>
              <a:t>’, you completed your </a:t>
            </a:r>
            <a:r>
              <a:rPr lang="en-US" sz="2000" dirty="0" err="1">
                <a:effectLst>
                  <a:outerShdw blurRad="38100" dist="38100" dir="2700000" algn="tl">
                    <a:srgbClr val="000000">
                      <a:alpha val="43137"/>
                    </a:srgbClr>
                  </a:outerShdw>
                </a:effectLst>
              </a:rPr>
              <a:t>Umra</a:t>
            </a:r>
            <a:r>
              <a:rPr lang="en-US" sz="2000" dirty="0">
                <a:effectLst>
                  <a:outerShdw blurRad="38100" dist="38100" dir="2700000" algn="tl">
                    <a:srgbClr val="000000">
                      <a:alpha val="43137"/>
                    </a:srgbClr>
                  </a:outerShdw>
                </a:effectLst>
              </a:rPr>
              <a:t> and now remain in the state of “Hill” (</a:t>
            </a:r>
            <a:r>
              <a:rPr lang="ar-EG" sz="2000" dirty="0">
                <a:effectLst>
                  <a:outerShdw blurRad="38100" dist="38100" dir="2700000" algn="tl">
                    <a:srgbClr val="000000">
                      <a:alpha val="43137"/>
                    </a:srgbClr>
                  </a:outerShdw>
                </a:effectLst>
              </a:rPr>
              <a:t>حل</a:t>
            </a:r>
            <a:r>
              <a:rPr lang="en-US" sz="2000" dirty="0">
                <a:effectLst>
                  <a:outerShdw blurRad="38100" dist="38100" dir="2700000" algn="tl">
                    <a:srgbClr val="000000">
                      <a:alpha val="43137"/>
                    </a:srgbClr>
                  </a:outerShdw>
                </a:effectLst>
              </a:rPr>
              <a:t>) (being out of the state of Ihram) until the day of </a:t>
            </a:r>
            <a:r>
              <a:rPr lang="en-US" sz="2000" dirty="0" err="1">
                <a:effectLst>
                  <a:outerShdw blurRad="38100" dist="38100" dir="2700000" algn="tl">
                    <a:srgbClr val="000000">
                      <a:alpha val="43137"/>
                    </a:srgbClr>
                  </a:outerShdw>
                </a:effectLst>
              </a:rPr>
              <a:t>Tarwiyah</a:t>
            </a:r>
            <a:r>
              <a:rPr lang="en-US" sz="2000" dirty="0">
                <a:effectLst>
                  <a:outerShdw blurRad="38100" dist="38100" dir="2700000" algn="tl">
                    <a:srgbClr val="000000">
                      <a:alpha val="43137"/>
                    </a:srgbClr>
                  </a:outerShdw>
                </a:effectLst>
              </a:rPr>
              <a:t> (8</a:t>
            </a:r>
            <a:r>
              <a:rPr lang="en-US" sz="2000" baseline="30000" dirty="0">
                <a:effectLst>
                  <a:outerShdw blurRad="38100" dist="38100" dir="2700000" algn="tl">
                    <a:srgbClr val="000000">
                      <a:alpha val="43137"/>
                    </a:srgbClr>
                  </a:outerShdw>
                </a:effectLst>
              </a:rPr>
              <a:t>th</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Dhul-Hijjah</a:t>
            </a:r>
            <a:r>
              <a:rPr lang="en-US" sz="2000" dirty="0">
                <a:effectLst>
                  <a:outerShdw blurRad="38100" dist="38100" dir="2700000" algn="tl">
                    <a:srgbClr val="000000">
                      <a:alpha val="43137"/>
                    </a:srgbClr>
                  </a:outerShdw>
                </a:effectLst>
              </a:rPr>
              <a:t>).</a:t>
            </a:r>
          </a:p>
          <a:p>
            <a:pPr eaLnBrk="1" hangingPunct="1"/>
            <a:r>
              <a:rPr lang="en-US" sz="2000" dirty="0">
                <a:effectLst>
                  <a:outerShdw blurRad="38100" dist="38100" dir="2700000" algn="tl">
                    <a:srgbClr val="000000">
                      <a:alpha val="43137"/>
                    </a:srgbClr>
                  </a:outerShdw>
                </a:effectLst>
              </a:rPr>
              <a:t>While in Makkah use time wisely, it is so precious there. Avoid wasting excessive time on shopping and idle discussions.</a:t>
            </a:r>
          </a:p>
          <a:p>
            <a:pPr eaLnBrk="1" hangingPunct="1"/>
            <a:r>
              <a:rPr lang="en-US" sz="2000" dirty="0">
                <a:effectLst>
                  <a:outerShdw blurRad="38100" dist="38100" dir="2700000" algn="tl">
                    <a:srgbClr val="000000">
                      <a:alpha val="43137"/>
                    </a:srgbClr>
                  </a:outerShdw>
                </a:effectLst>
              </a:rPr>
              <a:t>In the </a:t>
            </a:r>
            <a:r>
              <a:rPr lang="en-US" sz="2000" dirty="0" err="1">
                <a:effectLst>
                  <a:outerShdw blurRad="38100" dist="38100" dir="2700000" algn="tl">
                    <a:srgbClr val="000000">
                      <a:alpha val="43137"/>
                    </a:srgbClr>
                  </a:outerShdw>
                </a:effectLst>
              </a:rPr>
              <a:t>Haram</a:t>
            </a:r>
            <a:r>
              <a:rPr lang="en-US" sz="2000" dirty="0">
                <a:effectLst>
                  <a:outerShdw blurRad="38100" dist="38100" dir="2700000" algn="tl">
                    <a:srgbClr val="000000">
                      <a:alpha val="43137"/>
                    </a:srgbClr>
                  </a:outerShdw>
                </a:effectLst>
              </a:rPr>
              <a:t>, the reward for good deeds is multiplied many times, and so is the punishment for sins. </a:t>
            </a:r>
          </a:p>
          <a:p>
            <a:pPr eaLnBrk="1" hangingPunct="1"/>
            <a:r>
              <a:rPr lang="en-US" sz="2000" dirty="0">
                <a:effectLst>
                  <a:outerShdw blurRad="38100" dist="38100" dir="2700000" algn="tl">
                    <a:srgbClr val="000000">
                      <a:alpha val="43137"/>
                    </a:srgbClr>
                  </a:outerShdw>
                </a:effectLst>
              </a:rPr>
              <a:t>Try not to miss any </a:t>
            </a:r>
            <a:r>
              <a:rPr lang="en-US" sz="2000" dirty="0" err="1">
                <a:effectLst>
                  <a:outerShdw blurRad="38100" dist="38100" dir="2700000" algn="tl">
                    <a:srgbClr val="000000">
                      <a:alpha val="43137"/>
                    </a:srgbClr>
                  </a:outerShdw>
                </a:effectLst>
              </a:rPr>
              <a:t>Salat</a:t>
            </a:r>
            <a:r>
              <a:rPr lang="en-US" sz="2000" dirty="0">
                <a:effectLst>
                  <a:outerShdw blurRad="38100" dist="38100" dir="2700000" algn="tl">
                    <a:srgbClr val="000000">
                      <a:alpha val="43137"/>
                    </a:srgbClr>
                  </a:outerShdw>
                </a:effectLst>
              </a:rPr>
              <a:t> in al-</a:t>
            </a:r>
            <a:r>
              <a:rPr lang="en-US" sz="2000" dirty="0" err="1">
                <a:effectLst>
                  <a:outerShdw blurRad="38100" dist="38100" dir="2700000" algn="tl">
                    <a:srgbClr val="000000">
                      <a:alpha val="43137"/>
                    </a:srgbClr>
                  </a:outerShdw>
                </a:effectLst>
              </a:rPr>
              <a:t>Masjid</a:t>
            </a:r>
            <a:r>
              <a:rPr lang="en-US" sz="2000" dirty="0">
                <a:effectLst>
                  <a:outerShdw blurRad="38100" dist="38100" dir="2700000" algn="tl">
                    <a:srgbClr val="000000">
                      <a:alpha val="43137"/>
                    </a:srgbClr>
                  </a:outerShdw>
                </a:effectLst>
              </a:rPr>
              <a:t> al-</a:t>
            </a:r>
            <a:r>
              <a:rPr lang="en-US" sz="2000" dirty="0" err="1">
                <a:effectLst>
                  <a:outerShdw blurRad="38100" dist="38100" dir="2700000" algn="tl">
                    <a:srgbClr val="000000">
                      <a:alpha val="43137"/>
                    </a:srgbClr>
                  </a:outerShdw>
                </a:effectLst>
              </a:rPr>
              <a:t>Haram</a:t>
            </a:r>
            <a:r>
              <a:rPr lang="en-US" sz="2000" dirty="0">
                <a:effectLst>
                  <a:outerShdw blurRad="38100" dist="38100" dir="2700000" algn="tl">
                    <a:srgbClr val="000000">
                      <a:alpha val="43137"/>
                    </a:srgbClr>
                  </a:outerShdw>
                </a:effectLst>
              </a:rPr>
              <a:t>; each </a:t>
            </a:r>
            <a:r>
              <a:rPr lang="en-US" sz="2000" dirty="0" err="1">
                <a:effectLst>
                  <a:outerShdw blurRad="38100" dist="38100" dir="2700000" algn="tl">
                    <a:srgbClr val="000000">
                      <a:alpha val="43137"/>
                    </a:srgbClr>
                  </a:outerShdw>
                </a:effectLst>
              </a:rPr>
              <a:t>Salat</a:t>
            </a:r>
            <a:r>
              <a:rPr lang="en-US" sz="2000" dirty="0">
                <a:effectLst>
                  <a:outerShdw blurRad="38100" dist="38100" dir="2700000" algn="tl">
                    <a:srgbClr val="000000">
                      <a:alpha val="43137"/>
                    </a:srgbClr>
                  </a:outerShdw>
                </a:effectLst>
              </a:rPr>
              <a:t> there is better than 100,000 </a:t>
            </a:r>
            <a:r>
              <a:rPr lang="en-US" sz="2000" dirty="0" err="1">
                <a:effectLst>
                  <a:outerShdw blurRad="38100" dist="38100" dir="2700000" algn="tl">
                    <a:srgbClr val="000000">
                      <a:alpha val="43137"/>
                    </a:srgbClr>
                  </a:outerShdw>
                </a:effectLst>
              </a:rPr>
              <a:t>Salat</a:t>
            </a:r>
            <a:r>
              <a:rPr lang="en-US" sz="2000" dirty="0">
                <a:effectLst>
                  <a:outerShdw blurRad="38100" dist="38100" dir="2700000" algn="tl">
                    <a:srgbClr val="000000">
                      <a:alpha val="43137"/>
                    </a:srgbClr>
                  </a:outerShdw>
                </a:effectLst>
              </a:rPr>
              <a:t> elsewhere: the equivalent of more than 55 years of </a:t>
            </a:r>
            <a:r>
              <a:rPr lang="en-US" sz="2000" dirty="0" err="1">
                <a:effectLst>
                  <a:outerShdw blurRad="38100" dist="38100" dir="2700000" algn="tl">
                    <a:srgbClr val="000000">
                      <a:alpha val="43137"/>
                    </a:srgbClr>
                  </a:outerShdw>
                </a:effectLst>
              </a:rPr>
              <a:t>Salat</a:t>
            </a:r>
            <a:r>
              <a:rPr lang="en-US" sz="2000" dirty="0">
                <a:effectLst>
                  <a:outerShdw blurRad="38100" dist="38100" dir="2700000" algn="tl">
                    <a:srgbClr val="000000">
                      <a:alpha val="43137"/>
                    </a:srgbClr>
                  </a:outerShdw>
                </a:effectLst>
              </a:rPr>
              <a:t>!</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 calcmode="lin" valueType="num">
                                      <p:cBhvr additive="base">
                                        <p:cTn id="7" dur="500" fill="hold"/>
                                        <p:tgtEl>
                                          <p:spTgt spid="16691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6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66915">
                                            <p:txEl>
                                              <p:pRg st="1" end="1"/>
                                            </p:txEl>
                                          </p:spTgt>
                                        </p:tgtEl>
                                        <p:attrNameLst>
                                          <p:attrName>style.visibility</p:attrName>
                                        </p:attrNameLst>
                                      </p:cBhvr>
                                      <p:to>
                                        <p:strVal val="visible"/>
                                      </p:to>
                                    </p:set>
                                    <p:anim calcmode="lin" valueType="num">
                                      <p:cBhvr additive="base">
                                        <p:cTn id="13" dur="500" fill="hold"/>
                                        <p:tgtEl>
                                          <p:spTgt spid="16691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6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66915">
                                            <p:txEl>
                                              <p:pRg st="2" end="2"/>
                                            </p:txEl>
                                          </p:spTgt>
                                        </p:tgtEl>
                                        <p:attrNameLst>
                                          <p:attrName>style.visibility</p:attrName>
                                        </p:attrNameLst>
                                      </p:cBhvr>
                                      <p:to>
                                        <p:strVal val="visible"/>
                                      </p:to>
                                    </p:set>
                                    <p:anim calcmode="lin" valueType="num">
                                      <p:cBhvr additive="base">
                                        <p:cTn id="19" dur="500" fill="hold"/>
                                        <p:tgtEl>
                                          <p:spTgt spid="16691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6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66915">
                                            <p:txEl>
                                              <p:pRg st="3" end="3"/>
                                            </p:txEl>
                                          </p:spTgt>
                                        </p:tgtEl>
                                        <p:attrNameLst>
                                          <p:attrName>style.visibility</p:attrName>
                                        </p:attrNameLst>
                                      </p:cBhvr>
                                      <p:to>
                                        <p:strVal val="visible"/>
                                      </p:to>
                                    </p:set>
                                    <p:anim calcmode="lin" valueType="num">
                                      <p:cBhvr additive="base">
                                        <p:cTn id="25" dur="500" fill="hold"/>
                                        <p:tgtEl>
                                          <p:spTgt spid="16691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69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Slide Number Placeholder 5"/>
          <p:cNvSpPr>
            <a:spLocks noGrp="1"/>
          </p:cNvSpPr>
          <p:nvPr>
            <p:ph type="sldNum" sz="quarter" idx="12"/>
          </p:nvPr>
        </p:nvSpPr>
        <p:spPr>
          <a:noFill/>
        </p:spPr>
        <p:txBody>
          <a:bodyPr/>
          <a:lstStyle/>
          <a:p>
            <a:fld id="{C7FF8759-A36C-4BDC-90C3-7E4355DA8AC8}" type="slidenum">
              <a:rPr lang="en-US"/>
              <a:pPr/>
              <a:t>91</a:t>
            </a:fld>
            <a:endParaRPr lang="en-US"/>
          </a:p>
        </p:txBody>
      </p:sp>
      <p:sp>
        <p:nvSpPr>
          <p:cNvPr id="385026" name="Rectangle 2"/>
          <p:cNvSpPr>
            <a:spLocks noGrp="1" noChangeArrowheads="1"/>
          </p:cNvSpPr>
          <p:nvPr>
            <p:ph type="title"/>
          </p:nvPr>
        </p:nvSpPr>
        <p:spPr>
          <a:xfrm>
            <a:off x="685800" y="358775"/>
            <a:ext cx="7772400" cy="838200"/>
          </a:xfrm>
        </p:spPr>
        <p:txBody>
          <a:bodyPr/>
          <a:lstStyle/>
          <a:p>
            <a:pPr eaLnBrk="1" hangingPunct="1">
              <a:defRPr/>
            </a:pPr>
            <a:r>
              <a:rPr lang="en-US" dirty="0"/>
              <a:t>Stay in Makkah (2)</a:t>
            </a:r>
          </a:p>
        </p:txBody>
      </p:sp>
      <p:sp>
        <p:nvSpPr>
          <p:cNvPr id="385027" name="Rectangle 3"/>
          <p:cNvSpPr>
            <a:spLocks noGrp="1" noChangeArrowheads="1"/>
          </p:cNvSpPr>
          <p:nvPr>
            <p:ph type="body" idx="1"/>
          </p:nvPr>
        </p:nvSpPr>
        <p:spPr>
          <a:xfrm>
            <a:off x="381000" y="1511300"/>
            <a:ext cx="8382000" cy="4859338"/>
          </a:xfrm>
        </p:spPr>
        <p:txBody>
          <a:bodyPr/>
          <a:lstStyle/>
          <a:p>
            <a:pPr eaLnBrk="1" hangingPunct="1"/>
            <a:r>
              <a:rPr lang="en-US" sz="2000" dirty="0">
                <a:effectLst>
                  <a:outerShdw blurRad="38100" dist="38100" dir="2700000" algn="tl">
                    <a:srgbClr val="000000">
                      <a:alpha val="43137"/>
                    </a:srgbClr>
                  </a:outerShdw>
                </a:effectLst>
              </a:rPr>
              <a:t>Make optional </a:t>
            </a:r>
            <a:r>
              <a:rPr lang="en-US" sz="2000" dirty="0" err="1">
                <a:effectLst>
                  <a:outerShdw blurRad="38100" dist="38100" dir="2700000" algn="tl">
                    <a:srgbClr val="000000">
                      <a:alpha val="43137"/>
                    </a:srgbClr>
                  </a:outerShdw>
                </a:effectLst>
              </a:rPr>
              <a:t>Tawaf</a:t>
            </a:r>
            <a:r>
              <a:rPr lang="en-US" sz="2000" dirty="0">
                <a:effectLst>
                  <a:outerShdw blurRad="38100" dist="38100" dir="2700000" algn="tl">
                    <a:srgbClr val="000000">
                      <a:alpha val="43137"/>
                    </a:srgbClr>
                  </a:outerShdw>
                </a:effectLst>
              </a:rPr>
              <a:t> as much as possible, as it is better than </a:t>
            </a:r>
            <a:r>
              <a:rPr lang="en-US" sz="2000" dirty="0" err="1">
                <a:effectLst>
                  <a:outerShdw blurRad="38100" dist="38100" dir="2700000" algn="tl">
                    <a:srgbClr val="000000">
                      <a:alpha val="43137"/>
                    </a:srgbClr>
                  </a:outerShdw>
                </a:effectLst>
              </a:rPr>
              <a:t>Salat</a:t>
            </a:r>
            <a:r>
              <a:rPr lang="en-US" sz="2000" dirty="0">
                <a:effectLst>
                  <a:outerShdw blurRad="38100" dist="38100" dir="2700000" algn="tl">
                    <a:srgbClr val="000000">
                      <a:alpha val="43137"/>
                    </a:srgbClr>
                  </a:outerShdw>
                </a:effectLst>
              </a:rPr>
              <a:t> in al-</a:t>
            </a:r>
            <a:r>
              <a:rPr lang="en-US" sz="2000" dirty="0" err="1">
                <a:effectLst>
                  <a:outerShdw blurRad="38100" dist="38100" dir="2700000" algn="tl">
                    <a:srgbClr val="000000">
                      <a:alpha val="43137"/>
                    </a:srgbClr>
                  </a:outerShdw>
                </a:effectLst>
              </a:rPr>
              <a:t>Masjid</a:t>
            </a:r>
            <a:r>
              <a:rPr lang="en-US" sz="2000" dirty="0">
                <a:effectLst>
                  <a:outerShdw blurRad="38100" dist="38100" dir="2700000" algn="tl">
                    <a:srgbClr val="000000">
                      <a:alpha val="43137"/>
                    </a:srgbClr>
                  </a:outerShdw>
                </a:effectLst>
              </a:rPr>
              <a:t> al-</a:t>
            </a:r>
            <a:r>
              <a:rPr lang="en-US" sz="2000" dirty="0" err="1">
                <a:effectLst>
                  <a:outerShdw blurRad="38100" dist="38100" dir="2700000" algn="tl">
                    <a:srgbClr val="000000">
                      <a:alpha val="43137"/>
                    </a:srgbClr>
                  </a:outerShdw>
                </a:effectLst>
              </a:rPr>
              <a:t>Haram</a:t>
            </a:r>
            <a:r>
              <a:rPr lang="en-US" sz="2000" dirty="0">
                <a:effectLst>
                  <a:outerShdw blurRad="38100" dist="38100" dir="2700000" algn="tl">
                    <a:srgbClr val="000000">
                      <a:alpha val="43137"/>
                    </a:srgbClr>
                  </a:outerShdw>
                </a:effectLst>
              </a:rPr>
              <a:t>. But do not exhaust yourself.</a:t>
            </a:r>
          </a:p>
          <a:p>
            <a:pPr eaLnBrk="1" hangingPunct="1"/>
            <a:r>
              <a:rPr lang="en-US" sz="2000" dirty="0">
                <a:effectLst>
                  <a:outerShdw blurRad="38100" dist="38100" dir="2700000" algn="tl">
                    <a:srgbClr val="000000">
                      <a:alpha val="43137"/>
                    </a:srgbClr>
                  </a:outerShdw>
                </a:effectLst>
              </a:rPr>
              <a:t>Keep yourself busy with </a:t>
            </a:r>
            <a:r>
              <a:rPr lang="en-US" sz="2000" dirty="0" err="1">
                <a:effectLst>
                  <a:outerShdw blurRad="38100" dist="38100" dir="2700000" algn="tl">
                    <a:srgbClr val="000000">
                      <a:alpha val="43137"/>
                    </a:srgbClr>
                  </a:outerShdw>
                </a:effectLst>
              </a:rPr>
              <a:t>Salat</a:t>
            </a:r>
            <a:r>
              <a:rPr lang="en-US" sz="2000" dirty="0">
                <a:effectLst>
                  <a:outerShdw blurRad="38100" dist="38100" dir="2700000" algn="tl">
                    <a:srgbClr val="000000">
                      <a:alpha val="43137"/>
                    </a:srgbClr>
                  </a:outerShdw>
                </a:effectLst>
              </a:rPr>
              <a:t>, recitation of the Quran, </a:t>
            </a:r>
            <a:r>
              <a:rPr lang="en-US" sz="2000" dirty="0" err="1">
                <a:effectLst>
                  <a:outerShdw blurRad="38100" dist="38100" dir="2700000" algn="tl">
                    <a:srgbClr val="000000">
                      <a:alpha val="43137"/>
                    </a:srgbClr>
                  </a:outerShdw>
                </a:effectLst>
              </a:rPr>
              <a:t>Tawaf</a:t>
            </a:r>
            <a:r>
              <a:rPr lang="en-US" sz="2000" dirty="0">
                <a:effectLst>
                  <a:outerShdw blurRad="38100" dist="38100" dir="2700000" algn="tl">
                    <a:srgbClr val="000000">
                      <a:alpha val="43137"/>
                    </a:srgbClr>
                  </a:outerShdw>
                </a:effectLst>
              </a:rPr>
              <a:t>, </a:t>
            </a:r>
            <a:r>
              <a:rPr lang="en-US" sz="2000" dirty="0" err="1">
                <a:effectLst>
                  <a:outerShdw blurRad="38100" dist="38100" dir="2700000" algn="tl">
                    <a:srgbClr val="000000">
                      <a:alpha val="43137"/>
                    </a:srgbClr>
                  </a:outerShdw>
                </a:effectLst>
              </a:rPr>
              <a:t>Dhikr</a:t>
            </a:r>
            <a:r>
              <a:rPr lang="en-US" sz="2000" dirty="0">
                <a:effectLst>
                  <a:outerShdw blurRad="38100" dist="38100" dir="2700000" algn="tl">
                    <a:srgbClr val="000000">
                      <a:alpha val="43137"/>
                    </a:srgbClr>
                  </a:outerShdw>
                </a:effectLst>
              </a:rPr>
              <a:t> and reflection. Make lots of </a:t>
            </a:r>
            <a:r>
              <a:rPr lang="en-US" sz="2000" dirty="0" err="1">
                <a:effectLst>
                  <a:outerShdw blurRad="38100" dist="38100" dir="2700000" algn="tl">
                    <a:srgbClr val="000000">
                      <a:alpha val="43137"/>
                    </a:srgbClr>
                  </a:outerShdw>
                </a:effectLst>
              </a:rPr>
              <a:t>Du’a</a:t>
            </a:r>
            <a:r>
              <a:rPr lang="en-US" sz="2000" dirty="0">
                <a:effectLst>
                  <a:outerShdw blurRad="38100" dist="38100" dir="2700000" algn="tl">
                    <a:srgbClr val="000000">
                      <a:alpha val="43137"/>
                    </a:srgbClr>
                  </a:outerShdw>
                </a:effectLst>
              </a:rPr>
              <a:t>.</a:t>
            </a:r>
          </a:p>
          <a:p>
            <a:pPr eaLnBrk="1" hangingPunct="1"/>
            <a:r>
              <a:rPr lang="en-US" sz="2000" dirty="0">
                <a:effectLst>
                  <a:outerShdw blurRad="38100" dist="38100" dir="2700000" algn="tl">
                    <a:srgbClr val="000000">
                      <a:alpha val="43137"/>
                    </a:srgbClr>
                  </a:outerShdw>
                </a:effectLst>
              </a:rPr>
              <a:t>Do not neglect other forms of </a:t>
            </a:r>
            <a:r>
              <a:rPr lang="en-US" sz="2000" dirty="0" err="1">
                <a:effectLst>
                  <a:outerShdw blurRad="38100" dist="38100" dir="2700000" algn="tl">
                    <a:srgbClr val="000000">
                      <a:alpha val="43137"/>
                    </a:srgbClr>
                  </a:outerShdw>
                </a:effectLst>
              </a:rPr>
              <a:t>Ibadah</a:t>
            </a:r>
            <a:r>
              <a:rPr lang="en-US" sz="2000" dirty="0">
                <a:effectLst>
                  <a:outerShdw blurRad="38100" dist="38100" dir="2700000" algn="tl">
                    <a:srgbClr val="000000">
                      <a:alpha val="43137"/>
                    </a:srgbClr>
                  </a:outerShdw>
                </a:effectLst>
              </a:rPr>
              <a:t>: charity, fasting, help others, say Salam, smile, etc.</a:t>
            </a:r>
          </a:p>
          <a:p>
            <a:pPr eaLnBrk="1" hangingPunct="1"/>
            <a:r>
              <a:rPr lang="en-US" sz="2000" dirty="0">
                <a:effectLst>
                  <a:outerShdw blurRad="38100" dist="38100" dir="2700000" algn="tl">
                    <a:srgbClr val="000000">
                      <a:alpha val="43137"/>
                    </a:srgbClr>
                  </a:outerShdw>
                </a:effectLst>
              </a:rPr>
              <a:t>Try not to walk in front of any praying person in the </a:t>
            </a:r>
            <a:r>
              <a:rPr lang="en-US" sz="2000" dirty="0" err="1">
                <a:effectLst>
                  <a:outerShdw blurRad="38100" dist="38100" dir="2700000" algn="tl">
                    <a:srgbClr val="000000">
                      <a:alpha val="43137"/>
                    </a:srgbClr>
                  </a:outerShdw>
                </a:effectLst>
              </a:rPr>
              <a:t>Masjid</a:t>
            </a:r>
            <a:r>
              <a:rPr lang="en-US" sz="2000" dirty="0">
                <a:effectLst>
                  <a:outerShdw blurRad="38100" dist="38100" dir="2700000" algn="tl">
                    <a:srgbClr val="000000">
                      <a:alpha val="43137"/>
                    </a:srgbClr>
                  </a:outerShdw>
                </a:effectLst>
              </a:rPr>
              <a:t>.</a:t>
            </a:r>
          </a:p>
          <a:p>
            <a:pPr eaLnBrk="1" hangingPunct="1"/>
            <a:r>
              <a:rPr lang="en-US" sz="2000" dirty="0">
                <a:effectLst>
                  <a:outerShdw blurRad="38100" dist="38100" dir="2700000" algn="tl">
                    <a:srgbClr val="000000">
                      <a:alpha val="43137"/>
                    </a:srgbClr>
                  </a:outerShdw>
                </a:effectLst>
              </a:rPr>
              <a:t>When entering the </a:t>
            </a:r>
            <a:r>
              <a:rPr lang="en-US" sz="2000" dirty="0" err="1">
                <a:effectLst>
                  <a:outerShdw blurRad="38100" dist="38100" dir="2700000" algn="tl">
                    <a:srgbClr val="000000">
                      <a:alpha val="43137"/>
                    </a:srgbClr>
                  </a:outerShdw>
                </a:effectLst>
              </a:rPr>
              <a:t>Masjid</a:t>
            </a:r>
            <a:r>
              <a:rPr lang="en-US" sz="2000" dirty="0">
                <a:effectLst>
                  <a:outerShdw blurRad="38100" dist="38100" dir="2700000" algn="tl">
                    <a:srgbClr val="000000">
                      <a:alpha val="43137"/>
                    </a:srgbClr>
                  </a:outerShdw>
                </a:effectLst>
              </a:rPr>
              <a:t> pray two </a:t>
            </a:r>
            <a:r>
              <a:rPr lang="en-US" sz="2000" dirty="0" err="1">
                <a:effectLst>
                  <a:outerShdw blurRad="38100" dist="38100" dir="2700000" algn="tl">
                    <a:srgbClr val="000000">
                      <a:alpha val="43137"/>
                    </a:srgbClr>
                  </a:outerShdw>
                </a:effectLst>
              </a:rPr>
              <a:t>Rak'at</a:t>
            </a:r>
            <a:r>
              <a:rPr lang="en-US" sz="2000" dirty="0">
                <a:effectLst>
                  <a:outerShdw blurRad="38100" dist="38100" dir="2700000" algn="tl">
                    <a:srgbClr val="000000">
                      <a:alpha val="43137"/>
                    </a:srgbClr>
                  </a:outerShdw>
                </a:effectLst>
              </a:rPr>
              <a:t> of “</a:t>
            </a:r>
            <a:r>
              <a:rPr lang="en-US" sz="2000" dirty="0" err="1">
                <a:effectLst>
                  <a:outerShdw blurRad="38100" dist="38100" dir="2700000" algn="tl">
                    <a:srgbClr val="000000">
                      <a:alpha val="43137"/>
                    </a:srgbClr>
                  </a:outerShdw>
                </a:effectLst>
              </a:rPr>
              <a:t>Tahiyyat</a:t>
            </a:r>
            <a:r>
              <a:rPr lang="en-US" sz="2000" dirty="0">
                <a:effectLst>
                  <a:outerShdw blurRad="38100" dist="38100" dir="2700000" algn="tl">
                    <a:srgbClr val="000000">
                      <a:alpha val="43137"/>
                    </a:srgbClr>
                  </a:outerShdw>
                </a:effectLst>
              </a:rPr>
              <a:t> al-</a:t>
            </a:r>
            <a:r>
              <a:rPr lang="en-US" sz="2000" dirty="0" err="1">
                <a:effectLst>
                  <a:outerShdw blurRad="38100" dist="38100" dir="2700000" algn="tl">
                    <a:srgbClr val="000000">
                      <a:alpha val="43137"/>
                    </a:srgbClr>
                  </a:outerShdw>
                </a:effectLst>
              </a:rPr>
              <a:t>Masjid</a:t>
            </a:r>
            <a:r>
              <a:rPr lang="en-US" sz="2000" dirty="0">
                <a:effectLst>
                  <a:outerShdw blurRad="38100" dist="38100" dir="2700000" algn="tl">
                    <a:srgbClr val="000000">
                      <a:alpha val="43137"/>
                    </a:srgbClr>
                  </a:outerShdw>
                </a:effectLst>
              </a:rPr>
              <a:t>” in case you don't intend to make </a:t>
            </a:r>
            <a:r>
              <a:rPr lang="en-US" sz="2000" dirty="0" err="1">
                <a:effectLst>
                  <a:outerShdw blurRad="38100" dist="38100" dir="2700000" algn="tl">
                    <a:srgbClr val="000000">
                      <a:alpha val="43137"/>
                    </a:srgbClr>
                  </a:outerShdw>
                </a:effectLst>
              </a:rPr>
              <a:t>Tawaf</a:t>
            </a:r>
            <a:r>
              <a:rPr lang="en-US" sz="2000" dirty="0">
                <a:effectLst>
                  <a:outerShdw blurRad="38100" dist="38100" dir="2700000" algn="tl">
                    <a:srgbClr val="000000">
                      <a:alpha val="43137"/>
                    </a:srgbClr>
                  </a:outerShdw>
                </a:effectLst>
              </a:rPr>
              <a:t>.</a:t>
            </a:r>
          </a:p>
          <a:p>
            <a:pPr eaLnBrk="1" hangingPunct="1"/>
            <a:r>
              <a:rPr lang="en-US" sz="2000" dirty="0">
                <a:effectLst>
                  <a:outerShdw blurRad="38100" dist="38100" dir="2700000" algn="tl">
                    <a:srgbClr val="000000">
                      <a:alpha val="43137"/>
                    </a:srgbClr>
                  </a:outerShdw>
                </a:effectLst>
              </a:rPr>
              <a:t>Beware of professional beggars; they know how to tell stories and how to cry!</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 calcmode="lin" valueType="num">
                                      <p:cBhvr additive="base">
                                        <p:cTn id="7" dur="500" fill="hold"/>
                                        <p:tgtEl>
                                          <p:spTgt spid="385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850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85027">
                                            <p:txEl>
                                              <p:pRg st="1" end="1"/>
                                            </p:txEl>
                                          </p:spTgt>
                                        </p:tgtEl>
                                        <p:attrNameLst>
                                          <p:attrName>style.visibility</p:attrName>
                                        </p:attrNameLst>
                                      </p:cBhvr>
                                      <p:to>
                                        <p:strVal val="visible"/>
                                      </p:to>
                                    </p:set>
                                    <p:anim calcmode="lin" valueType="num">
                                      <p:cBhvr additive="base">
                                        <p:cTn id="13" dur="500" fill="hold"/>
                                        <p:tgtEl>
                                          <p:spTgt spid="3850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850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385027">
                                            <p:txEl>
                                              <p:pRg st="2" end="2"/>
                                            </p:txEl>
                                          </p:spTgt>
                                        </p:tgtEl>
                                        <p:attrNameLst>
                                          <p:attrName>style.visibility</p:attrName>
                                        </p:attrNameLst>
                                      </p:cBhvr>
                                      <p:to>
                                        <p:strVal val="visible"/>
                                      </p:to>
                                    </p:set>
                                    <p:anim calcmode="lin" valueType="num">
                                      <p:cBhvr additive="base">
                                        <p:cTn id="19" dur="500" fill="hold"/>
                                        <p:tgtEl>
                                          <p:spTgt spid="3850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850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385027">
                                            <p:txEl>
                                              <p:pRg st="3" end="3"/>
                                            </p:txEl>
                                          </p:spTgt>
                                        </p:tgtEl>
                                        <p:attrNameLst>
                                          <p:attrName>style.visibility</p:attrName>
                                        </p:attrNameLst>
                                      </p:cBhvr>
                                      <p:to>
                                        <p:strVal val="visible"/>
                                      </p:to>
                                    </p:set>
                                    <p:anim calcmode="lin" valueType="num">
                                      <p:cBhvr additive="base">
                                        <p:cTn id="25" dur="500" fill="hold"/>
                                        <p:tgtEl>
                                          <p:spTgt spid="3850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850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85027">
                                            <p:txEl>
                                              <p:pRg st="4" end="4"/>
                                            </p:txEl>
                                          </p:spTgt>
                                        </p:tgtEl>
                                        <p:attrNameLst>
                                          <p:attrName>style.visibility</p:attrName>
                                        </p:attrNameLst>
                                      </p:cBhvr>
                                      <p:to>
                                        <p:strVal val="visible"/>
                                      </p:to>
                                    </p:set>
                                    <p:anim calcmode="lin" valueType="num">
                                      <p:cBhvr additive="base">
                                        <p:cTn id="31" dur="500" fill="hold"/>
                                        <p:tgtEl>
                                          <p:spTgt spid="3850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850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385027">
                                            <p:txEl>
                                              <p:pRg st="5" end="5"/>
                                            </p:txEl>
                                          </p:spTgt>
                                        </p:tgtEl>
                                        <p:attrNameLst>
                                          <p:attrName>style.visibility</p:attrName>
                                        </p:attrNameLst>
                                      </p:cBhvr>
                                      <p:to>
                                        <p:strVal val="visible"/>
                                      </p:to>
                                    </p:set>
                                    <p:anim calcmode="lin" valueType="num">
                                      <p:cBhvr additive="base">
                                        <p:cTn id="37" dur="500" fill="hold"/>
                                        <p:tgtEl>
                                          <p:spTgt spid="38502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850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6"/>
          <p:cNvSpPr>
            <a:spLocks noGrp="1"/>
          </p:cNvSpPr>
          <p:nvPr>
            <p:ph type="sldNum" sz="quarter" idx="12"/>
          </p:nvPr>
        </p:nvSpPr>
        <p:spPr>
          <a:noFill/>
        </p:spPr>
        <p:txBody>
          <a:bodyPr/>
          <a:lstStyle/>
          <a:p>
            <a:fld id="{C0822206-7F77-4514-A9A9-52FC50117F4D}" type="slidenum">
              <a:rPr lang="en-US"/>
              <a:pPr/>
              <a:t>92</a:t>
            </a:fld>
            <a:endParaRPr lang="en-US"/>
          </a:p>
        </p:txBody>
      </p:sp>
      <p:sp>
        <p:nvSpPr>
          <p:cNvPr id="167938" name="Rectangle 2"/>
          <p:cNvSpPr>
            <a:spLocks noGrp="1" noChangeArrowheads="1"/>
          </p:cNvSpPr>
          <p:nvPr>
            <p:ph type="title"/>
          </p:nvPr>
        </p:nvSpPr>
        <p:spPr>
          <a:xfrm>
            <a:off x="685800" y="228600"/>
            <a:ext cx="7772400" cy="390525"/>
          </a:xfrm>
        </p:spPr>
        <p:txBody>
          <a:bodyPr/>
          <a:lstStyle/>
          <a:p>
            <a:pPr eaLnBrk="1" hangingPunct="1">
              <a:defRPr/>
            </a:pPr>
            <a:r>
              <a:rPr lang="en-US"/>
              <a:t>Salat in Jama’a</a:t>
            </a:r>
          </a:p>
        </p:txBody>
      </p:sp>
      <p:pic>
        <p:nvPicPr>
          <p:cNvPr id="116740" name="Picture 3" descr="E:\Documents and Settings\Administrator\My Documents\Hajj\Makkah\Kaaba5.jpg"/>
          <p:cNvPicPr>
            <a:picLocks noGrp="1" noChangeAspect="1" noChangeArrowheads="1"/>
          </p:cNvPicPr>
          <p:nvPr>
            <p:ph type="clipArt" sz="half" idx="2"/>
          </p:nvPr>
        </p:nvPicPr>
        <p:blipFill>
          <a:blip r:embed="rId3" cstate="print">
            <a:lum bright="6000" contrast="6000"/>
          </a:blip>
          <a:srcRect/>
          <a:stretch>
            <a:fillRect/>
          </a:stretch>
        </p:blipFill>
        <p:spPr>
          <a:xfrm>
            <a:off x="11113" y="685800"/>
            <a:ext cx="9144000" cy="5881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6"/>
          <p:cNvSpPr>
            <a:spLocks noGrp="1"/>
          </p:cNvSpPr>
          <p:nvPr>
            <p:ph type="sldNum" sz="quarter" idx="12"/>
          </p:nvPr>
        </p:nvSpPr>
        <p:spPr>
          <a:noFill/>
        </p:spPr>
        <p:txBody>
          <a:bodyPr/>
          <a:lstStyle/>
          <a:p>
            <a:fld id="{54EDE667-A9A6-4335-BC90-03CEC2B33C98}" type="slidenum">
              <a:rPr lang="en-US"/>
              <a:pPr/>
              <a:t>93</a:t>
            </a:fld>
            <a:endParaRPr lang="en-US"/>
          </a:p>
        </p:txBody>
      </p:sp>
      <p:sp>
        <p:nvSpPr>
          <p:cNvPr id="378882" name="Rectangle 2"/>
          <p:cNvSpPr>
            <a:spLocks noGrp="1" noChangeArrowheads="1"/>
          </p:cNvSpPr>
          <p:nvPr>
            <p:ph type="title"/>
          </p:nvPr>
        </p:nvSpPr>
        <p:spPr/>
        <p:txBody>
          <a:bodyPr/>
          <a:lstStyle/>
          <a:p>
            <a:pPr eaLnBrk="1" hangingPunct="1">
              <a:defRPr/>
            </a:pPr>
            <a:r>
              <a:rPr lang="en-US" dirty="0"/>
              <a:t>Crowded Makkah Streets</a:t>
            </a:r>
          </a:p>
        </p:txBody>
      </p:sp>
      <p:pic>
        <p:nvPicPr>
          <p:cNvPr id="117764" name="Picture 6" descr="E:\My Documents\Hajj\Makkah\Makkah Crowded.jpg"/>
          <p:cNvPicPr>
            <a:picLocks noGrp="1" noChangeAspect="1" noChangeArrowheads="1"/>
          </p:cNvPicPr>
          <p:nvPr>
            <p:ph type="clipArt" sz="half" idx="2"/>
          </p:nvPr>
        </p:nvPicPr>
        <p:blipFill>
          <a:blip r:embed="rId3" cstate="print"/>
          <a:srcRect/>
          <a:stretch>
            <a:fillRect/>
          </a:stretch>
        </p:blipFill>
        <p:spPr>
          <a:xfrm>
            <a:off x="331788" y="57150"/>
            <a:ext cx="8470900" cy="6353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7765" name="Text Box 7"/>
          <p:cNvSpPr txBox="1">
            <a:spLocks noChangeArrowheads="1"/>
          </p:cNvSpPr>
          <p:nvPr/>
        </p:nvSpPr>
        <p:spPr bwMode="auto">
          <a:xfrm>
            <a:off x="974725" y="6288088"/>
            <a:ext cx="7040563" cy="530225"/>
          </a:xfrm>
          <a:prstGeom prst="rect">
            <a:avLst/>
          </a:prstGeom>
          <a:noFill/>
          <a:ln w="12700">
            <a:noFill/>
            <a:miter lim="800000"/>
            <a:headEnd/>
            <a:tailEnd/>
          </a:ln>
        </p:spPr>
        <p:txBody>
          <a:bodyPr wrap="none">
            <a:spAutoFit/>
          </a:bodyPr>
          <a:lstStyle/>
          <a:p>
            <a:pPr algn="l">
              <a:lnSpc>
                <a:spcPct val="120000"/>
              </a:lnSpc>
            </a:pPr>
            <a:r>
              <a:rPr lang="en-US" sz="2400" b="0" i="1" dirty="0"/>
              <a:t>Crowded streets around al-</a:t>
            </a:r>
            <a:r>
              <a:rPr lang="en-US" sz="2400" b="0" i="1" dirty="0" err="1"/>
              <a:t>Masjid</a:t>
            </a:r>
            <a:r>
              <a:rPr lang="en-US" sz="2400" b="0" i="1" dirty="0"/>
              <a:t> al-</a:t>
            </a:r>
            <a:r>
              <a:rPr lang="en-US" sz="2400" b="0" i="1" dirty="0" err="1"/>
              <a:t>Haram</a:t>
            </a:r>
            <a:r>
              <a:rPr lang="en-US" sz="2400" b="0" i="1" dirty="0"/>
              <a:t> in Makkah</a:t>
            </a:r>
          </a:p>
        </p:txBody>
      </p:sp>
    </p:spTree>
  </p:cSld>
  <p:clrMapOvr>
    <a:masterClrMapping/>
  </p:clrMapOvr>
  <p:transition advTm="2000">
    <p:pull/>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Slide Number Placeholder 6"/>
          <p:cNvSpPr>
            <a:spLocks noGrp="1"/>
          </p:cNvSpPr>
          <p:nvPr>
            <p:ph type="sldNum" sz="quarter" idx="12"/>
          </p:nvPr>
        </p:nvSpPr>
        <p:spPr>
          <a:noFill/>
        </p:spPr>
        <p:txBody>
          <a:bodyPr/>
          <a:lstStyle/>
          <a:p>
            <a:fld id="{5855417A-43E1-4F52-BFF4-C7C03A20B773}" type="slidenum">
              <a:rPr lang="en-US"/>
              <a:pPr/>
              <a:t>94</a:t>
            </a:fld>
            <a:endParaRPr lang="en-US"/>
          </a:p>
        </p:txBody>
      </p:sp>
      <p:sp>
        <p:nvSpPr>
          <p:cNvPr id="168964" name="Rectangle 4"/>
          <p:cNvSpPr>
            <a:spLocks noGrp="1" noChangeArrowheads="1"/>
          </p:cNvSpPr>
          <p:nvPr>
            <p:ph type="title"/>
          </p:nvPr>
        </p:nvSpPr>
        <p:spPr>
          <a:xfrm>
            <a:off x="685800" y="304800"/>
            <a:ext cx="7772400" cy="838200"/>
          </a:xfrm>
        </p:spPr>
        <p:txBody>
          <a:bodyPr/>
          <a:lstStyle/>
          <a:p>
            <a:pPr rtl="1" eaLnBrk="1" hangingPunct="1">
              <a:defRPr/>
            </a:pPr>
            <a:r>
              <a:rPr lang="en-US" dirty="0" err="1"/>
              <a:t>Hijr</a:t>
            </a:r>
            <a:r>
              <a:rPr lang="en-US" dirty="0"/>
              <a:t> al-</a:t>
            </a:r>
            <a:r>
              <a:rPr lang="en-US" dirty="0" err="1"/>
              <a:t>Ka'bah</a:t>
            </a:r>
            <a:r>
              <a:rPr lang="en-US" dirty="0"/>
              <a:t> (</a:t>
            </a:r>
            <a:r>
              <a:rPr lang="en-US" dirty="0" err="1"/>
              <a:t>Hateem</a:t>
            </a:r>
            <a:r>
              <a:rPr lang="en-US" dirty="0"/>
              <a:t>)</a:t>
            </a:r>
            <a:br>
              <a:rPr lang="ar-SA" dirty="0">
                <a:cs typeface="Arial" charset="0"/>
              </a:rPr>
            </a:br>
            <a:r>
              <a:rPr lang="ar-SA" dirty="0">
                <a:cs typeface="Arial" charset="0"/>
              </a:rPr>
              <a:t>حِجْر </a:t>
            </a:r>
            <a:r>
              <a:rPr lang="ar-SY" dirty="0">
                <a:cs typeface="Arial" charset="0"/>
              </a:rPr>
              <a:t>الكعبة</a:t>
            </a:r>
            <a:r>
              <a:rPr lang="ar-EG" dirty="0">
                <a:cs typeface="Arial" charset="0"/>
              </a:rPr>
              <a:t> (الحطيم)</a:t>
            </a:r>
            <a:endParaRPr lang="en-US" dirty="0">
              <a:cs typeface="Arial" charset="0"/>
            </a:endParaRPr>
          </a:p>
        </p:txBody>
      </p:sp>
      <p:sp>
        <p:nvSpPr>
          <p:cNvPr id="168965" name="Rectangle 5"/>
          <p:cNvSpPr>
            <a:spLocks noGrp="1" noChangeArrowheads="1"/>
          </p:cNvSpPr>
          <p:nvPr>
            <p:ph type="body" sz="half" idx="1"/>
          </p:nvPr>
        </p:nvSpPr>
        <p:spPr>
          <a:xfrm>
            <a:off x="0" y="2366175"/>
            <a:ext cx="3949831" cy="2752596"/>
          </a:xfrm>
        </p:spPr>
        <p:txBody>
          <a:bodyPr/>
          <a:lstStyle/>
          <a:p>
            <a:pPr eaLnBrk="1" hangingPunct="1"/>
            <a:r>
              <a:rPr lang="en-US" sz="2000" dirty="0">
                <a:effectLst>
                  <a:outerShdw blurRad="38100" dist="38100" dir="2700000" algn="tl">
                    <a:srgbClr val="000000">
                      <a:alpha val="43137"/>
                    </a:srgbClr>
                  </a:outerShdw>
                </a:effectLst>
              </a:rPr>
              <a:t>10 feet of the </a:t>
            </a:r>
            <a:r>
              <a:rPr lang="en-US" sz="2000" dirty="0" err="1">
                <a:effectLst>
                  <a:outerShdw blurRad="38100" dist="38100" dir="2700000" algn="tl">
                    <a:srgbClr val="000000">
                      <a:alpha val="43137"/>
                    </a:srgbClr>
                  </a:outerShdw>
                </a:effectLst>
              </a:rPr>
              <a:t>Hijr</a:t>
            </a:r>
            <a:r>
              <a:rPr lang="en-US" sz="2000" dirty="0">
                <a:effectLst>
                  <a:outerShdw blurRad="38100" dist="38100" dir="2700000" algn="tl">
                    <a:srgbClr val="000000">
                      <a:alpha val="43137"/>
                    </a:srgbClr>
                  </a:outerShdw>
                </a:effectLst>
              </a:rPr>
              <a:t> is part of the </a:t>
            </a:r>
            <a:r>
              <a:rPr lang="en-US" sz="2000" dirty="0" err="1">
                <a:effectLst>
                  <a:outerShdw blurRad="38100" dist="38100" dir="2700000" algn="tl">
                    <a:srgbClr val="000000">
                      <a:alpha val="43137"/>
                    </a:srgbClr>
                  </a:outerShdw>
                </a:effectLst>
              </a:rPr>
              <a:t>Ka'bah</a:t>
            </a:r>
            <a:r>
              <a:rPr lang="en-US" sz="2000" dirty="0">
                <a:effectLst>
                  <a:outerShdw blurRad="38100" dist="38100" dir="2700000" algn="tl">
                    <a:srgbClr val="000000">
                      <a:alpha val="43137"/>
                    </a:srgbClr>
                  </a:outerShdw>
                </a:effectLst>
              </a:rPr>
              <a:t>. If you get a chance to enter the </a:t>
            </a:r>
            <a:r>
              <a:rPr lang="en-US" sz="2000" dirty="0" err="1">
                <a:effectLst>
                  <a:outerShdw blurRad="38100" dist="38100" dir="2700000" algn="tl">
                    <a:srgbClr val="000000">
                      <a:alpha val="43137"/>
                    </a:srgbClr>
                  </a:outerShdw>
                </a:effectLst>
              </a:rPr>
              <a:t>Hijr</a:t>
            </a:r>
            <a:r>
              <a:rPr lang="en-US" sz="2000" dirty="0">
                <a:effectLst>
                  <a:outerShdw blurRad="38100" dist="38100" dir="2700000" algn="tl">
                    <a:srgbClr val="000000">
                      <a:alpha val="43137"/>
                    </a:srgbClr>
                  </a:outerShdw>
                </a:effectLst>
              </a:rPr>
              <a:t>, make sure you pray within the 10 feet next to the </a:t>
            </a:r>
            <a:r>
              <a:rPr lang="en-US" sz="2000" dirty="0" err="1">
                <a:effectLst>
                  <a:outerShdw blurRad="38100" dist="38100" dir="2700000" algn="tl">
                    <a:srgbClr val="000000">
                      <a:alpha val="43137"/>
                    </a:srgbClr>
                  </a:outerShdw>
                </a:effectLst>
              </a:rPr>
              <a:t>Ka'bah</a:t>
            </a:r>
            <a:r>
              <a:rPr lang="en-US" sz="2000" dirty="0">
                <a:effectLst>
                  <a:outerShdw blurRad="38100" dist="38100" dir="2700000" algn="tl">
                    <a:srgbClr val="000000">
                      <a:alpha val="43137"/>
                    </a:srgbClr>
                  </a:outerShdw>
                </a:effectLst>
              </a:rPr>
              <a:t>.</a:t>
            </a:r>
          </a:p>
        </p:txBody>
      </p:sp>
      <p:pic>
        <p:nvPicPr>
          <p:cNvPr id="7" name="Picture 6" descr="Hijr Ismaeel 1.jpg"/>
          <p:cNvPicPr>
            <a:picLocks noChangeAspect="1"/>
          </p:cNvPicPr>
          <p:nvPr/>
        </p:nvPicPr>
        <p:blipFill>
          <a:blip r:embed="rId3" cstate="print"/>
          <a:stretch>
            <a:fillRect/>
          </a:stretch>
        </p:blipFill>
        <p:spPr>
          <a:xfrm>
            <a:off x="3994834" y="1617839"/>
            <a:ext cx="5036045" cy="4456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8965">
                                            <p:txEl>
                                              <p:pRg st="0" end="0"/>
                                            </p:txEl>
                                          </p:spTgt>
                                        </p:tgtEl>
                                        <p:attrNameLst>
                                          <p:attrName>style.visibility</p:attrName>
                                        </p:attrNameLst>
                                      </p:cBhvr>
                                      <p:to>
                                        <p:strVal val="visible"/>
                                      </p:to>
                                    </p:set>
                                    <p:anim calcmode="lin" valueType="num">
                                      <p:cBhvr additive="base">
                                        <p:cTn id="7" dur="500" fill="hold"/>
                                        <p:tgtEl>
                                          <p:spTgt spid="16896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896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Slide Number Placeholder 5"/>
          <p:cNvSpPr>
            <a:spLocks noGrp="1"/>
          </p:cNvSpPr>
          <p:nvPr>
            <p:ph type="sldNum" sz="quarter" idx="12"/>
          </p:nvPr>
        </p:nvSpPr>
        <p:spPr>
          <a:noFill/>
        </p:spPr>
        <p:txBody>
          <a:bodyPr/>
          <a:lstStyle/>
          <a:p>
            <a:fld id="{E4EF293C-6294-44DD-AF9C-64B5C2D1D1EC}" type="slidenum">
              <a:rPr lang="en-US"/>
              <a:pPr/>
              <a:t>95</a:t>
            </a:fld>
            <a:endParaRPr lang="en-US"/>
          </a:p>
        </p:txBody>
      </p:sp>
      <p:sp>
        <p:nvSpPr>
          <p:cNvPr id="384002" name="Rectangle 2"/>
          <p:cNvSpPr>
            <a:spLocks noGrp="1" noChangeArrowheads="1"/>
          </p:cNvSpPr>
          <p:nvPr>
            <p:ph type="title"/>
          </p:nvPr>
        </p:nvSpPr>
        <p:spPr>
          <a:xfrm>
            <a:off x="685800" y="268288"/>
            <a:ext cx="7772400" cy="838200"/>
          </a:xfrm>
        </p:spPr>
        <p:txBody>
          <a:bodyPr/>
          <a:lstStyle/>
          <a:p>
            <a:pPr eaLnBrk="1" hangingPunct="1">
              <a:defRPr/>
            </a:pPr>
            <a:r>
              <a:rPr lang="en-US"/>
              <a:t>Performing multiple Umras (1) </a:t>
            </a:r>
          </a:p>
        </p:txBody>
      </p:sp>
      <p:sp>
        <p:nvSpPr>
          <p:cNvPr id="384003" name="Rectangle 3"/>
          <p:cNvSpPr>
            <a:spLocks noGrp="1" noChangeArrowheads="1"/>
          </p:cNvSpPr>
          <p:nvPr>
            <p:ph type="body" idx="1"/>
          </p:nvPr>
        </p:nvSpPr>
        <p:spPr>
          <a:xfrm>
            <a:off x="685800" y="1316038"/>
            <a:ext cx="7772400" cy="5210175"/>
          </a:xfrm>
        </p:spPr>
        <p:txBody>
          <a:bodyPr/>
          <a:lstStyle/>
          <a:p>
            <a:pPr eaLnBrk="1" hangingPunct="1"/>
            <a:r>
              <a:rPr lang="en-US" sz="2000" dirty="0">
                <a:effectLst>
                  <a:outerShdw blurRad="38100" dist="38100" dir="2700000" algn="tl">
                    <a:srgbClr val="000000">
                      <a:alpha val="43137"/>
                    </a:srgbClr>
                  </a:outerShdw>
                </a:effectLst>
              </a:rPr>
              <a:t>While staying in Makkah before or after Hajj, some pilgrims decide to perform multiple </a:t>
            </a:r>
            <a:r>
              <a:rPr lang="en-US" sz="2000" dirty="0" err="1">
                <a:effectLst>
                  <a:outerShdw blurRad="38100" dist="38100" dir="2700000" algn="tl">
                    <a:srgbClr val="000000">
                      <a:alpha val="43137"/>
                    </a:srgbClr>
                  </a:outerShdw>
                </a:effectLst>
              </a:rPr>
              <a:t>Umras</a:t>
            </a:r>
            <a:r>
              <a:rPr lang="en-US" sz="2000" dirty="0">
                <a:effectLst>
                  <a:outerShdw blurRad="38100" dist="38100" dir="2700000" algn="tl">
                    <a:srgbClr val="000000">
                      <a:alpha val="43137"/>
                    </a:srgbClr>
                  </a:outerShdw>
                </a:effectLst>
              </a:rPr>
              <a:t>, sometimes in the same day.</a:t>
            </a:r>
          </a:p>
          <a:p>
            <a:pPr eaLnBrk="1" hangingPunct="1"/>
            <a:r>
              <a:rPr lang="en-US" sz="2000" dirty="0">
                <a:effectLst>
                  <a:outerShdw blurRad="38100" dist="38100" dir="2700000" algn="tl">
                    <a:srgbClr val="000000">
                      <a:alpha val="43137"/>
                    </a:srgbClr>
                  </a:outerShdw>
                </a:effectLst>
              </a:rPr>
              <a:t>This practice has no basis in the </a:t>
            </a:r>
            <a:r>
              <a:rPr lang="en-US" sz="2000" dirty="0" err="1">
                <a:effectLst>
                  <a:outerShdw blurRad="38100" dist="38100" dir="2700000" algn="tl">
                    <a:srgbClr val="000000">
                      <a:alpha val="43137"/>
                    </a:srgbClr>
                  </a:outerShdw>
                </a:effectLst>
              </a:rPr>
              <a:t>Sunnah</a:t>
            </a:r>
            <a:r>
              <a:rPr lang="en-US" sz="2000" dirty="0">
                <a:effectLst>
                  <a:outerShdw blurRad="38100" dist="38100" dir="2700000" algn="tl">
                    <a:srgbClr val="000000">
                      <a:alpha val="43137"/>
                    </a:srgbClr>
                  </a:outerShdw>
                </a:effectLst>
              </a:rPr>
              <a:t> of the Prophet (</a:t>
            </a:r>
            <a:r>
              <a:rPr lang="ar-SA" sz="2000" dirty="0">
                <a:effectLst>
                  <a:outerShdw blurRad="38100" dist="38100" dir="2700000" algn="tl">
                    <a:srgbClr val="000000">
                      <a:alpha val="43137"/>
                    </a:srgbClr>
                  </a:outerShdw>
                </a:effectLst>
                <a:ea typeface="Times New Roman (Arabic)"/>
                <a:cs typeface="Times New Roman (Arabic)"/>
              </a:rPr>
              <a:t>صلى الله عليه وسلم</a:t>
            </a:r>
            <a:r>
              <a:rPr lang="en-US" sz="2000" dirty="0">
                <a:effectLst>
                  <a:outerShdw blurRad="38100" dist="38100" dir="2700000" algn="tl">
                    <a:srgbClr val="000000">
                      <a:alpha val="43137"/>
                    </a:srgbClr>
                  </a:outerShdw>
                </a:effectLst>
              </a:rPr>
              <a:t>) or the practice of his companions (</a:t>
            </a:r>
            <a:r>
              <a:rPr lang="ar-SA" sz="2000" dirty="0">
                <a:effectLst>
                  <a:outerShdw blurRad="38100" dist="38100" dir="2700000" algn="tl">
                    <a:srgbClr val="000000">
                      <a:alpha val="43137"/>
                    </a:srgbClr>
                  </a:outerShdw>
                </a:effectLst>
                <a:ea typeface="Times New Roman (Arabic)"/>
                <a:cs typeface="Times New Roman (Arabic)"/>
              </a:rPr>
              <a:t>رضي الله عنه</a:t>
            </a:r>
            <a:r>
              <a:rPr lang="ar-EG" sz="2000" dirty="0">
                <a:effectLst>
                  <a:outerShdw blurRad="38100" dist="38100" dir="2700000" algn="tl">
                    <a:srgbClr val="000000">
                      <a:alpha val="43137"/>
                    </a:srgbClr>
                  </a:outerShdw>
                </a:effectLst>
                <a:ea typeface="Times New Roman (Arabic)"/>
                <a:cs typeface="Times New Roman (Arabic)"/>
              </a:rPr>
              <a:t>م</a:t>
            </a:r>
            <a:r>
              <a:rPr lang="en-US" sz="2000" dirty="0">
                <a:effectLst>
                  <a:outerShdw blurRad="38100" dist="38100" dir="2700000" algn="tl">
                    <a:srgbClr val="000000">
                      <a:alpha val="43137"/>
                    </a:srgbClr>
                  </a:outerShdw>
                </a:effectLst>
              </a:rPr>
              <a:t>). There is no report that the Prophet (</a:t>
            </a:r>
            <a:r>
              <a:rPr lang="ar-SA" sz="2000" dirty="0">
                <a:effectLst>
                  <a:outerShdw blurRad="38100" dist="38100" dir="2700000" algn="tl">
                    <a:srgbClr val="000000">
                      <a:alpha val="43137"/>
                    </a:srgbClr>
                  </a:outerShdw>
                </a:effectLst>
                <a:ea typeface="Times New Roman (Arabic)"/>
                <a:cs typeface="Times New Roman (Arabic)"/>
              </a:rPr>
              <a:t>صلى الله عليه وسلم</a:t>
            </a:r>
            <a:r>
              <a:rPr lang="en-US" sz="2000" dirty="0">
                <a:effectLst>
                  <a:outerShdw blurRad="38100" dist="38100" dir="2700000" algn="tl">
                    <a:srgbClr val="000000">
                      <a:alpha val="43137"/>
                    </a:srgbClr>
                  </a:outerShdw>
                </a:effectLst>
              </a:rPr>
              <a:t>) or the companions after him accumulated multiple </a:t>
            </a:r>
            <a:r>
              <a:rPr lang="en-US" sz="2000" dirty="0" err="1">
                <a:effectLst>
                  <a:outerShdw blurRad="38100" dist="38100" dir="2700000" algn="tl">
                    <a:srgbClr val="000000">
                      <a:alpha val="43137"/>
                    </a:srgbClr>
                  </a:outerShdw>
                </a:effectLst>
              </a:rPr>
              <a:t>Umras</a:t>
            </a:r>
            <a:r>
              <a:rPr lang="en-US" sz="2000" dirty="0">
                <a:effectLst>
                  <a:outerShdw blurRad="38100" dist="38100" dir="2700000" algn="tl">
                    <a:srgbClr val="000000">
                      <a:alpha val="43137"/>
                    </a:srgbClr>
                  </a:outerShdw>
                </a:effectLst>
              </a:rPr>
              <a:t> while staying in Makkah waiting for Hajj.</a:t>
            </a:r>
          </a:p>
          <a:p>
            <a:pPr eaLnBrk="1" hangingPunct="1"/>
            <a:r>
              <a:rPr lang="en-US" sz="2000" dirty="0">
                <a:effectLst>
                  <a:outerShdw blurRad="38100" dist="38100" dir="2700000" algn="tl">
                    <a:srgbClr val="000000">
                      <a:alpha val="43137"/>
                    </a:srgbClr>
                  </a:outerShdw>
                </a:effectLst>
              </a:rPr>
              <a:t>Same can be said for </a:t>
            </a:r>
            <a:r>
              <a:rPr lang="en-US" sz="2000" dirty="0" err="1">
                <a:effectLst>
                  <a:outerShdw blurRad="38100" dist="38100" dir="2700000" algn="tl">
                    <a:srgbClr val="000000">
                      <a:alpha val="43137"/>
                    </a:srgbClr>
                  </a:outerShdw>
                </a:effectLst>
              </a:rPr>
              <a:t>Umras</a:t>
            </a:r>
            <a:r>
              <a:rPr lang="en-US" sz="2000" dirty="0">
                <a:effectLst>
                  <a:outerShdw blurRad="38100" dist="38100" dir="2700000" algn="tl">
                    <a:srgbClr val="000000">
                      <a:alpha val="43137"/>
                    </a:srgbClr>
                  </a:outerShdw>
                </a:effectLst>
              </a:rPr>
              <a:t> after Hajj, if one has already performed his/her </a:t>
            </a:r>
            <a:r>
              <a:rPr lang="en-US" sz="2000" dirty="0" err="1">
                <a:effectLst>
                  <a:outerShdw blurRad="38100" dist="38100" dir="2700000" algn="tl">
                    <a:srgbClr val="000000">
                      <a:alpha val="43137"/>
                    </a:srgbClr>
                  </a:outerShdw>
                </a:effectLst>
              </a:rPr>
              <a:t>Umra</a:t>
            </a:r>
            <a:r>
              <a:rPr lang="en-US" sz="2000" dirty="0">
                <a:effectLst>
                  <a:outerShdw blurRad="38100" dist="38100" dir="2700000" algn="tl">
                    <a:srgbClr val="000000">
                      <a:alpha val="43137"/>
                    </a:srgbClr>
                  </a:outerShdw>
                </a:effectLst>
              </a:rPr>
              <a:t> in that trip.</a:t>
            </a:r>
          </a:p>
          <a:p>
            <a:pPr eaLnBrk="1" hangingPunct="1"/>
            <a:r>
              <a:rPr lang="en-US" sz="2000" dirty="0">
                <a:effectLst>
                  <a:outerShdw blurRad="38100" dist="38100" dir="2700000" algn="tl">
                    <a:srgbClr val="000000">
                      <a:alpha val="43137"/>
                    </a:srgbClr>
                  </a:outerShdw>
                </a:effectLst>
              </a:rPr>
              <a:t>Repeating the </a:t>
            </a:r>
            <a:r>
              <a:rPr lang="en-US" sz="2000" dirty="0" err="1">
                <a:effectLst>
                  <a:outerShdw blurRad="38100" dist="38100" dir="2700000" algn="tl">
                    <a:srgbClr val="000000">
                      <a:alpha val="43137"/>
                    </a:srgbClr>
                  </a:outerShdw>
                </a:effectLst>
              </a:rPr>
              <a:t>Umra</a:t>
            </a:r>
            <a:r>
              <a:rPr lang="en-US" sz="2000" dirty="0">
                <a:effectLst>
                  <a:outerShdw blurRad="38100" dist="38100" dir="2700000" algn="tl">
                    <a:srgbClr val="000000">
                      <a:alpha val="43137"/>
                    </a:srgbClr>
                  </a:outerShdw>
                </a:effectLst>
              </a:rPr>
              <a:t> incurs hardship and causes many pilgrims to miss on </a:t>
            </a:r>
            <a:r>
              <a:rPr lang="en-US" sz="2000" dirty="0" err="1">
                <a:effectLst>
                  <a:outerShdw blurRad="38100" dist="38100" dir="2700000" algn="tl">
                    <a:srgbClr val="000000">
                      <a:alpha val="43137"/>
                    </a:srgbClr>
                  </a:outerShdw>
                </a:effectLst>
              </a:rPr>
              <a:t>Fardh</a:t>
            </a:r>
            <a:r>
              <a:rPr lang="en-US" sz="2000" dirty="0">
                <a:effectLst>
                  <a:outerShdw blurRad="38100" dist="38100" dir="2700000" algn="tl">
                    <a:srgbClr val="000000">
                      <a:alpha val="43137"/>
                    </a:srgbClr>
                  </a:outerShdw>
                </a:effectLst>
              </a:rPr>
              <a:t> prayers because of tiredness.</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84003">
                                            <p:txEl>
                                              <p:pRg st="0" end="0"/>
                                            </p:txEl>
                                          </p:spTgt>
                                        </p:tgtEl>
                                        <p:attrNameLst>
                                          <p:attrName>style.visibility</p:attrName>
                                        </p:attrNameLst>
                                      </p:cBhvr>
                                      <p:to>
                                        <p:strVal val="visible"/>
                                      </p:to>
                                    </p:set>
                                    <p:anim calcmode="lin" valueType="num">
                                      <p:cBhvr additive="base">
                                        <p:cTn id="7" dur="500" fill="hold"/>
                                        <p:tgtEl>
                                          <p:spTgt spid="3840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84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84003">
                                            <p:txEl>
                                              <p:pRg st="1" end="1"/>
                                            </p:txEl>
                                          </p:spTgt>
                                        </p:tgtEl>
                                        <p:attrNameLst>
                                          <p:attrName>style.visibility</p:attrName>
                                        </p:attrNameLst>
                                      </p:cBhvr>
                                      <p:to>
                                        <p:strVal val="visible"/>
                                      </p:to>
                                    </p:set>
                                    <p:anim calcmode="lin" valueType="num">
                                      <p:cBhvr additive="base">
                                        <p:cTn id="13" dur="500" fill="hold"/>
                                        <p:tgtEl>
                                          <p:spTgt spid="38400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84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384003">
                                            <p:txEl>
                                              <p:pRg st="2" end="2"/>
                                            </p:txEl>
                                          </p:spTgt>
                                        </p:tgtEl>
                                        <p:attrNameLst>
                                          <p:attrName>style.visibility</p:attrName>
                                        </p:attrNameLst>
                                      </p:cBhvr>
                                      <p:to>
                                        <p:strVal val="visible"/>
                                      </p:to>
                                    </p:set>
                                    <p:anim calcmode="lin" valueType="num">
                                      <p:cBhvr additive="base">
                                        <p:cTn id="19" dur="500" fill="hold"/>
                                        <p:tgtEl>
                                          <p:spTgt spid="38400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840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384003">
                                            <p:txEl>
                                              <p:pRg st="3" end="3"/>
                                            </p:txEl>
                                          </p:spTgt>
                                        </p:tgtEl>
                                        <p:attrNameLst>
                                          <p:attrName>style.visibility</p:attrName>
                                        </p:attrNameLst>
                                      </p:cBhvr>
                                      <p:to>
                                        <p:strVal val="visible"/>
                                      </p:to>
                                    </p:set>
                                    <p:anim calcmode="lin" valueType="num">
                                      <p:cBhvr additive="base">
                                        <p:cTn id="25" dur="500" fill="hold"/>
                                        <p:tgtEl>
                                          <p:spTgt spid="38400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840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Slide Number Placeholder 5"/>
          <p:cNvSpPr>
            <a:spLocks noGrp="1"/>
          </p:cNvSpPr>
          <p:nvPr>
            <p:ph type="sldNum" sz="quarter" idx="12"/>
          </p:nvPr>
        </p:nvSpPr>
        <p:spPr>
          <a:noFill/>
        </p:spPr>
        <p:txBody>
          <a:bodyPr/>
          <a:lstStyle/>
          <a:p>
            <a:fld id="{572E0F3C-927F-4F36-8442-1E77C6884BC0}" type="slidenum">
              <a:rPr lang="en-US"/>
              <a:pPr/>
              <a:t>96</a:t>
            </a:fld>
            <a:endParaRPr lang="en-US"/>
          </a:p>
        </p:txBody>
      </p:sp>
      <p:sp>
        <p:nvSpPr>
          <p:cNvPr id="386050" name="Rectangle 2"/>
          <p:cNvSpPr>
            <a:spLocks noGrp="1" noChangeArrowheads="1"/>
          </p:cNvSpPr>
          <p:nvPr>
            <p:ph type="title"/>
          </p:nvPr>
        </p:nvSpPr>
        <p:spPr>
          <a:xfrm>
            <a:off x="685800" y="260350"/>
            <a:ext cx="7772400" cy="838200"/>
          </a:xfrm>
        </p:spPr>
        <p:txBody>
          <a:bodyPr/>
          <a:lstStyle/>
          <a:p>
            <a:pPr eaLnBrk="1" hangingPunct="1">
              <a:defRPr/>
            </a:pPr>
            <a:r>
              <a:rPr lang="en-US"/>
              <a:t>Performing multiple Umras (2)</a:t>
            </a:r>
          </a:p>
        </p:txBody>
      </p:sp>
      <p:sp>
        <p:nvSpPr>
          <p:cNvPr id="386051" name="Rectangle 3"/>
          <p:cNvSpPr>
            <a:spLocks noGrp="1" noChangeArrowheads="1"/>
          </p:cNvSpPr>
          <p:nvPr>
            <p:ph type="body" idx="1"/>
          </p:nvPr>
        </p:nvSpPr>
        <p:spPr>
          <a:xfrm>
            <a:off x="685800" y="1381125"/>
            <a:ext cx="7772400" cy="5072063"/>
          </a:xfrm>
        </p:spPr>
        <p:txBody>
          <a:bodyPr/>
          <a:lstStyle/>
          <a:p>
            <a:pPr eaLnBrk="1" hangingPunct="1">
              <a:lnSpc>
                <a:spcPct val="120000"/>
              </a:lnSpc>
            </a:pPr>
            <a:endParaRPr lang="en-US" sz="2000" dirty="0">
              <a:effectLst>
                <a:outerShdw blurRad="38100" dist="38100" dir="2700000" algn="tl">
                  <a:srgbClr val="000000">
                    <a:alpha val="43137"/>
                  </a:srgbClr>
                </a:outerShdw>
              </a:effectLst>
            </a:endParaRPr>
          </a:p>
          <a:p>
            <a:pPr eaLnBrk="1" hangingPunct="1">
              <a:lnSpc>
                <a:spcPct val="120000"/>
              </a:lnSpc>
            </a:pPr>
            <a:r>
              <a:rPr lang="en-US" sz="2000" dirty="0">
                <a:effectLst>
                  <a:outerShdw blurRad="38100" dist="38100" dir="2700000" algn="tl">
                    <a:srgbClr val="000000">
                      <a:alpha val="43137"/>
                    </a:srgbClr>
                  </a:outerShdw>
                </a:effectLst>
              </a:rPr>
              <a:t>the </a:t>
            </a:r>
            <a:r>
              <a:rPr lang="en-US" sz="2000" dirty="0" err="1">
                <a:effectLst>
                  <a:outerShdw blurRad="38100" dist="38100" dir="2700000" algn="tl">
                    <a:srgbClr val="000000">
                      <a:alpha val="43137"/>
                    </a:srgbClr>
                  </a:outerShdw>
                </a:effectLst>
              </a:rPr>
              <a:t>Umra</a:t>
            </a:r>
            <a:r>
              <a:rPr lang="en-US" sz="2000" dirty="0">
                <a:effectLst>
                  <a:outerShdw blurRad="38100" dist="38100" dir="2700000" algn="tl">
                    <a:srgbClr val="000000">
                      <a:alpha val="43137"/>
                    </a:srgbClr>
                  </a:outerShdw>
                </a:effectLst>
              </a:rPr>
              <a:t> which one performs for:</a:t>
            </a:r>
          </a:p>
          <a:p>
            <a:pPr lvl="1" eaLnBrk="1" hangingPunct="1">
              <a:lnSpc>
                <a:spcPct val="120000"/>
              </a:lnSpc>
            </a:pPr>
            <a:r>
              <a:rPr lang="en-US" sz="1800" dirty="0">
                <a:effectLst>
                  <a:outerShdw blurRad="38100" dist="38100" dir="2700000" algn="tl">
                    <a:srgbClr val="000000">
                      <a:alpha val="43137"/>
                    </a:srgbClr>
                  </a:outerShdw>
                </a:effectLst>
              </a:rPr>
              <a:t>A deceased person</a:t>
            </a:r>
          </a:p>
          <a:p>
            <a:pPr lvl="1" eaLnBrk="1" hangingPunct="1">
              <a:lnSpc>
                <a:spcPct val="120000"/>
              </a:lnSpc>
            </a:pPr>
            <a:r>
              <a:rPr lang="en-US" sz="1800" dirty="0">
                <a:effectLst>
                  <a:outerShdw blurRad="38100" dist="38100" dir="2700000" algn="tl">
                    <a:srgbClr val="000000">
                      <a:alpha val="43137"/>
                    </a:srgbClr>
                  </a:outerShdw>
                </a:effectLst>
              </a:rPr>
              <a:t>A sick (permanent sickness) or an old person who is not able to perform </a:t>
            </a:r>
            <a:r>
              <a:rPr lang="en-US" sz="1800" dirty="0" err="1">
                <a:effectLst>
                  <a:outerShdw blurRad="38100" dist="38100" dir="2700000" algn="tl">
                    <a:srgbClr val="000000">
                      <a:alpha val="43137"/>
                    </a:srgbClr>
                  </a:outerShdw>
                </a:effectLst>
              </a:rPr>
              <a:t>Umra</a:t>
            </a:r>
            <a:r>
              <a:rPr lang="en-US" sz="1800" dirty="0">
                <a:effectLst>
                  <a:outerShdw blurRad="38100" dist="38100" dir="2700000" algn="tl">
                    <a:srgbClr val="000000">
                      <a:alpha val="43137"/>
                    </a:srgbClr>
                  </a:outerShdw>
                </a:effectLst>
              </a:rPr>
              <a:t> by himself/herself</a:t>
            </a:r>
          </a:p>
          <a:p>
            <a:pPr lvl="1" eaLnBrk="1" hangingPunct="1">
              <a:lnSpc>
                <a:spcPct val="120000"/>
              </a:lnSpc>
            </a:pPr>
            <a:r>
              <a:rPr lang="en-US" sz="1800" dirty="0">
                <a:effectLst>
                  <a:outerShdw blurRad="38100" dist="38100" dir="2700000" algn="tl">
                    <a:srgbClr val="000000">
                      <a:alpha val="43137"/>
                    </a:srgbClr>
                  </a:outerShdw>
                </a:effectLst>
              </a:rPr>
              <a:t>Fulfillment of a pledge</a:t>
            </a:r>
          </a:p>
          <a:p>
            <a:pPr eaLnBrk="1" hangingPunct="1">
              <a:lnSpc>
                <a:spcPct val="120000"/>
              </a:lnSpc>
            </a:pPr>
            <a:r>
              <a:rPr lang="en-US" sz="2000" dirty="0">
                <a:effectLst>
                  <a:outerShdw blurRad="38100" dist="38100" dir="2700000" algn="tl">
                    <a:srgbClr val="000000">
                      <a:alpha val="43137"/>
                    </a:srgbClr>
                  </a:outerShdw>
                </a:effectLst>
              </a:rPr>
              <a:t>One of the best </a:t>
            </a:r>
            <a:r>
              <a:rPr lang="en-US" sz="2000" dirty="0" err="1">
                <a:effectLst>
                  <a:outerShdw blurRad="38100" dist="38100" dir="2700000" algn="tl">
                    <a:srgbClr val="000000">
                      <a:alpha val="43137"/>
                    </a:srgbClr>
                  </a:outerShdw>
                </a:effectLst>
              </a:rPr>
              <a:t>Ibadat</a:t>
            </a:r>
            <a:r>
              <a:rPr lang="en-US" sz="2000" dirty="0">
                <a:effectLst>
                  <a:outerShdw blurRad="38100" dist="38100" dir="2700000" algn="tl">
                    <a:srgbClr val="000000">
                      <a:alpha val="43137"/>
                    </a:srgbClr>
                  </a:outerShdw>
                </a:effectLst>
              </a:rPr>
              <a:t> while in Makkah, after completing the </a:t>
            </a:r>
            <a:r>
              <a:rPr lang="en-US" sz="2000" dirty="0" err="1">
                <a:effectLst>
                  <a:outerShdw blurRad="38100" dist="38100" dir="2700000" algn="tl">
                    <a:srgbClr val="000000">
                      <a:alpha val="43137"/>
                    </a:srgbClr>
                  </a:outerShdw>
                </a:effectLst>
              </a:rPr>
              <a:t>Umra</a:t>
            </a:r>
            <a:r>
              <a:rPr lang="en-US" sz="2000" dirty="0">
                <a:effectLst>
                  <a:outerShdw blurRad="38100" dist="38100" dir="2700000" algn="tl">
                    <a:srgbClr val="000000">
                      <a:alpha val="43137"/>
                    </a:srgbClr>
                  </a:outerShdw>
                </a:effectLst>
              </a:rPr>
              <a:t>, is </a:t>
            </a:r>
            <a:r>
              <a:rPr lang="en-US" sz="2000" dirty="0" err="1">
                <a:effectLst>
                  <a:outerShdw blurRad="38100" dist="38100" dir="2700000" algn="tl">
                    <a:srgbClr val="000000">
                      <a:alpha val="43137"/>
                    </a:srgbClr>
                  </a:outerShdw>
                </a:effectLst>
              </a:rPr>
              <a:t>Tawaf</a:t>
            </a:r>
            <a:r>
              <a:rPr lang="en-US" sz="2000" dirty="0">
                <a:effectLst>
                  <a:outerShdw blurRad="38100" dist="38100" dir="2700000" algn="tl">
                    <a:srgbClr val="000000">
                      <a:alpha val="43137"/>
                    </a:srgbClr>
                  </a:outerShdw>
                </a:effectLst>
              </a:rPr>
              <a:t>. One can do as many </a:t>
            </a:r>
            <a:r>
              <a:rPr lang="en-US" sz="2000" dirty="0" err="1">
                <a:effectLst>
                  <a:outerShdw blurRad="38100" dist="38100" dir="2700000" algn="tl">
                    <a:srgbClr val="000000">
                      <a:alpha val="43137"/>
                    </a:srgbClr>
                  </a:outerShdw>
                </a:effectLst>
              </a:rPr>
              <a:t>Tawafs</a:t>
            </a:r>
            <a:r>
              <a:rPr lang="en-US" sz="2000" dirty="0">
                <a:effectLst>
                  <a:outerShdw blurRad="38100" dist="38100" dir="2700000" algn="tl">
                    <a:srgbClr val="000000">
                      <a:alpha val="43137"/>
                    </a:srgbClr>
                  </a:outerShdw>
                </a:effectLst>
              </a:rPr>
              <a:t> as one wishes.</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86051">
                                            <p:txEl>
                                              <p:pRg st="1" end="1"/>
                                            </p:txEl>
                                          </p:spTgt>
                                        </p:tgtEl>
                                        <p:attrNameLst>
                                          <p:attrName>style.visibility</p:attrName>
                                        </p:attrNameLst>
                                      </p:cBhvr>
                                      <p:to>
                                        <p:strVal val="visible"/>
                                      </p:to>
                                    </p:set>
                                    <p:anim calcmode="lin" valueType="num">
                                      <p:cBhvr additive="base">
                                        <p:cTn id="7" dur="500" fill="hold"/>
                                        <p:tgtEl>
                                          <p:spTgt spid="386051">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86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86051">
                                            <p:txEl>
                                              <p:pRg st="2" end="2"/>
                                            </p:txEl>
                                          </p:spTgt>
                                        </p:tgtEl>
                                        <p:attrNameLst>
                                          <p:attrName>style.visibility</p:attrName>
                                        </p:attrNameLst>
                                      </p:cBhvr>
                                      <p:to>
                                        <p:strVal val="visible"/>
                                      </p:to>
                                    </p:set>
                                    <p:anim calcmode="lin" valueType="num">
                                      <p:cBhvr additive="base">
                                        <p:cTn id="13" dur="500" fill="hold"/>
                                        <p:tgtEl>
                                          <p:spTgt spid="386051">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86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386051">
                                            <p:txEl>
                                              <p:pRg st="3" end="3"/>
                                            </p:txEl>
                                          </p:spTgt>
                                        </p:tgtEl>
                                        <p:attrNameLst>
                                          <p:attrName>style.visibility</p:attrName>
                                        </p:attrNameLst>
                                      </p:cBhvr>
                                      <p:to>
                                        <p:strVal val="visible"/>
                                      </p:to>
                                    </p:set>
                                    <p:anim calcmode="lin" valueType="num">
                                      <p:cBhvr additive="base">
                                        <p:cTn id="19" dur="500" fill="hold"/>
                                        <p:tgtEl>
                                          <p:spTgt spid="386051">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86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386051">
                                            <p:txEl>
                                              <p:pRg st="4" end="4"/>
                                            </p:txEl>
                                          </p:spTgt>
                                        </p:tgtEl>
                                        <p:attrNameLst>
                                          <p:attrName>style.visibility</p:attrName>
                                        </p:attrNameLst>
                                      </p:cBhvr>
                                      <p:to>
                                        <p:strVal val="visible"/>
                                      </p:to>
                                    </p:set>
                                    <p:anim calcmode="lin" valueType="num">
                                      <p:cBhvr additive="base">
                                        <p:cTn id="25" dur="500" fill="hold"/>
                                        <p:tgtEl>
                                          <p:spTgt spid="386051">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860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86051">
                                            <p:txEl>
                                              <p:pRg st="5" end="5"/>
                                            </p:txEl>
                                          </p:spTgt>
                                        </p:tgtEl>
                                        <p:attrNameLst>
                                          <p:attrName>style.visibility</p:attrName>
                                        </p:attrNameLst>
                                      </p:cBhvr>
                                      <p:to>
                                        <p:strVal val="visible"/>
                                      </p:to>
                                    </p:set>
                                    <p:anim calcmode="lin" valueType="num">
                                      <p:cBhvr additive="base">
                                        <p:cTn id="31" dur="500" fill="hold"/>
                                        <p:tgtEl>
                                          <p:spTgt spid="386051">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860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1" grpId="0" build="p" bldLvl="2"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942B0856-AB19-4899-B571-422FA79819C6}" type="slidenum">
              <a:rPr lang="en-US"/>
              <a:pPr/>
              <a:t>97</a:t>
            </a:fld>
            <a:endParaRPr lang="en-US"/>
          </a:p>
        </p:txBody>
      </p:sp>
      <p:sp>
        <p:nvSpPr>
          <p:cNvPr id="370690" name="Rectangle 2"/>
          <p:cNvSpPr>
            <a:spLocks noGrp="1" noChangeArrowheads="1"/>
          </p:cNvSpPr>
          <p:nvPr>
            <p:ph type="title"/>
          </p:nvPr>
        </p:nvSpPr>
        <p:spPr>
          <a:xfrm>
            <a:off x="685800" y="228600"/>
            <a:ext cx="7772400" cy="838200"/>
          </a:xfrm>
        </p:spPr>
        <p:txBody>
          <a:bodyPr/>
          <a:lstStyle/>
          <a:p>
            <a:pPr eaLnBrk="1" hangingPunct="1">
              <a:defRPr/>
            </a:pPr>
            <a:r>
              <a:rPr lang="en-US" dirty="0"/>
              <a:t>Contents of Part 3</a:t>
            </a:r>
            <a:br>
              <a:rPr lang="en-US" dirty="0"/>
            </a:br>
            <a:r>
              <a:rPr lang="en-US" sz="3200" dirty="0">
                <a:solidFill>
                  <a:srgbClr val="C00000"/>
                </a:solidFill>
              </a:rPr>
              <a:t>Hajj Step by Step</a:t>
            </a:r>
            <a:endParaRPr lang="en-US" dirty="0">
              <a:solidFill>
                <a:srgbClr val="C00000"/>
              </a:solidFill>
            </a:endParaRPr>
          </a:p>
        </p:txBody>
      </p:sp>
      <p:sp>
        <p:nvSpPr>
          <p:cNvPr id="370691" name="Rectangle 3"/>
          <p:cNvSpPr>
            <a:spLocks noGrp="1" noChangeArrowheads="1"/>
          </p:cNvSpPr>
          <p:nvPr>
            <p:ph type="body" idx="1"/>
          </p:nvPr>
        </p:nvSpPr>
        <p:spPr>
          <a:xfrm>
            <a:off x="685800" y="1371600"/>
            <a:ext cx="7772400" cy="5486400"/>
          </a:xfrm>
        </p:spPr>
        <p:txBody>
          <a:bodyPr/>
          <a:lstStyle/>
          <a:p>
            <a:pPr eaLnBrk="1" hangingPunct="1">
              <a:lnSpc>
                <a:spcPct val="120000"/>
              </a:lnSpc>
            </a:pPr>
            <a:r>
              <a:rPr lang="en-US" sz="2000" dirty="0">
                <a:solidFill>
                  <a:srgbClr val="FFC000"/>
                </a:solidFill>
                <a:effectLst>
                  <a:outerShdw blurRad="38100" dist="38100" dir="2700000" algn="tl">
                    <a:srgbClr val="000000">
                      <a:alpha val="43137"/>
                    </a:srgbClr>
                  </a:outerShdw>
                </a:effectLst>
              </a:rPr>
              <a:t>Hajj Step by Step</a:t>
            </a:r>
          </a:p>
          <a:p>
            <a:pPr lvl="1" eaLnBrk="1" hangingPunct="1">
              <a:lnSpc>
                <a:spcPct val="120000"/>
              </a:lnSpc>
            </a:pPr>
            <a:r>
              <a:rPr lang="en-US" sz="1600" dirty="0">
                <a:effectLst>
                  <a:outerShdw blurRad="38100" dist="38100" dir="2700000" algn="tl">
                    <a:srgbClr val="000000">
                      <a:alpha val="43137"/>
                    </a:srgbClr>
                  </a:outerShdw>
                </a:effectLst>
              </a:rPr>
              <a:t>Ihram - </a:t>
            </a:r>
            <a:r>
              <a:rPr lang="ar-SA" sz="1600" dirty="0">
                <a:effectLst>
                  <a:outerShdw blurRad="38100" dist="38100" dir="2700000" algn="tl">
                    <a:srgbClr val="000000">
                      <a:alpha val="43137"/>
                    </a:srgbClr>
                  </a:outerShdw>
                </a:effectLst>
                <a:cs typeface="Times New Roman" pitchFamily="18" charset="0"/>
              </a:rPr>
              <a:t>الإحرام</a:t>
            </a:r>
            <a:r>
              <a:rPr lang="en-US" sz="1600" dirty="0">
                <a:effectLst>
                  <a:outerShdw blurRad="38100" dist="38100" dir="2700000" algn="tl">
                    <a:srgbClr val="000000">
                      <a:alpha val="43137"/>
                    </a:srgbClr>
                  </a:outerShdw>
                </a:effectLst>
              </a:rPr>
              <a:t> </a:t>
            </a:r>
          </a:p>
          <a:p>
            <a:pPr lvl="1" eaLnBrk="1" hangingPunct="1">
              <a:lnSpc>
                <a:spcPct val="120000"/>
              </a:lnSpc>
            </a:pPr>
            <a:r>
              <a:rPr lang="en-US" sz="1600" dirty="0">
                <a:effectLst>
                  <a:outerShdw blurRad="38100" dist="38100" dir="2700000" algn="tl">
                    <a:srgbClr val="000000">
                      <a:alpha val="43137"/>
                    </a:srgbClr>
                  </a:outerShdw>
                </a:effectLst>
              </a:rPr>
              <a:t>Mina (8 </a:t>
            </a:r>
            <a:r>
              <a:rPr lang="en-US" sz="1600" dirty="0" err="1">
                <a:effectLst>
                  <a:outerShdw blurRad="38100" dist="38100" dir="2700000" algn="tl">
                    <a:srgbClr val="000000">
                      <a:alpha val="43137"/>
                    </a:srgbClr>
                  </a:outerShdw>
                </a:effectLst>
              </a:rPr>
              <a:t>Dhul-Hijjah</a:t>
            </a:r>
            <a:r>
              <a:rPr lang="en-US" sz="1600" dirty="0">
                <a:effectLst>
                  <a:outerShdw blurRad="38100" dist="38100" dir="2700000" algn="tl">
                    <a:srgbClr val="000000">
                      <a:alpha val="43137"/>
                    </a:srgbClr>
                  </a:outerShdw>
                </a:effectLst>
              </a:rPr>
              <a:t>) - </a:t>
            </a:r>
            <a:r>
              <a:rPr lang="ar-SA" sz="1600" dirty="0">
                <a:effectLst>
                  <a:outerShdw blurRad="38100" dist="38100" dir="2700000" algn="tl">
                    <a:srgbClr val="000000">
                      <a:alpha val="43137"/>
                    </a:srgbClr>
                  </a:outerShdw>
                </a:effectLst>
                <a:cs typeface="Times New Roman" pitchFamily="18" charset="0"/>
              </a:rPr>
              <a:t>منى</a:t>
            </a:r>
            <a:r>
              <a:rPr lang="en-US" sz="1600" dirty="0">
                <a:effectLst>
                  <a:outerShdw blurRad="38100" dist="38100" dir="2700000" algn="tl">
                    <a:srgbClr val="000000">
                      <a:alpha val="43137"/>
                    </a:srgbClr>
                  </a:outerShdw>
                </a:effectLst>
              </a:rPr>
              <a:t> </a:t>
            </a:r>
          </a:p>
          <a:p>
            <a:pPr lvl="1" eaLnBrk="1" hangingPunct="1">
              <a:lnSpc>
                <a:spcPct val="120000"/>
              </a:lnSpc>
            </a:pPr>
            <a:r>
              <a:rPr lang="en-US" sz="1600" dirty="0" err="1">
                <a:effectLst>
                  <a:outerShdw blurRad="38100" dist="38100" dir="2700000" algn="tl">
                    <a:srgbClr val="000000">
                      <a:alpha val="43137"/>
                    </a:srgbClr>
                  </a:outerShdw>
                </a:effectLst>
              </a:rPr>
              <a:t>Arafah</a:t>
            </a:r>
            <a:r>
              <a:rPr lang="en-US" sz="1600" dirty="0">
                <a:effectLst>
                  <a:outerShdw blurRad="38100" dist="38100" dir="2700000" algn="tl">
                    <a:srgbClr val="000000">
                      <a:alpha val="43137"/>
                    </a:srgbClr>
                  </a:outerShdw>
                </a:effectLst>
              </a:rPr>
              <a:t> (9 </a:t>
            </a:r>
            <a:r>
              <a:rPr lang="en-US" sz="1600" dirty="0" err="1">
                <a:effectLst>
                  <a:outerShdw blurRad="38100" dist="38100" dir="2700000" algn="tl">
                    <a:srgbClr val="000000">
                      <a:alpha val="43137"/>
                    </a:srgbClr>
                  </a:outerShdw>
                </a:effectLst>
              </a:rPr>
              <a:t>Dhul-Hijjah</a:t>
            </a:r>
            <a:r>
              <a:rPr lang="en-US" sz="1600" dirty="0">
                <a:effectLst>
                  <a:outerShdw blurRad="38100" dist="38100" dir="2700000" algn="tl">
                    <a:srgbClr val="000000">
                      <a:alpha val="43137"/>
                    </a:srgbClr>
                  </a:outerShdw>
                </a:effectLst>
              </a:rPr>
              <a:t>) - </a:t>
            </a:r>
            <a:r>
              <a:rPr lang="ar-SA" sz="1600" dirty="0">
                <a:effectLst>
                  <a:outerShdw blurRad="38100" dist="38100" dir="2700000" algn="tl">
                    <a:srgbClr val="000000">
                      <a:alpha val="43137"/>
                    </a:srgbClr>
                  </a:outerShdw>
                </a:effectLst>
                <a:cs typeface="Times New Roman" pitchFamily="18" charset="0"/>
              </a:rPr>
              <a:t>عرفة</a:t>
            </a:r>
            <a:r>
              <a:rPr lang="en-US" sz="1600" dirty="0">
                <a:effectLst>
                  <a:outerShdw blurRad="38100" dist="38100" dir="2700000" algn="tl">
                    <a:srgbClr val="000000">
                      <a:alpha val="43137"/>
                    </a:srgbClr>
                  </a:outerShdw>
                </a:effectLst>
              </a:rPr>
              <a:t> </a:t>
            </a:r>
          </a:p>
          <a:p>
            <a:pPr lvl="1" eaLnBrk="1" hangingPunct="1">
              <a:lnSpc>
                <a:spcPct val="120000"/>
              </a:lnSpc>
            </a:pPr>
            <a:r>
              <a:rPr lang="en-US" sz="1600" dirty="0" err="1">
                <a:effectLst>
                  <a:outerShdw blurRad="38100" dist="38100" dir="2700000" algn="tl">
                    <a:srgbClr val="000000">
                      <a:alpha val="43137"/>
                    </a:srgbClr>
                  </a:outerShdw>
                </a:effectLst>
              </a:rPr>
              <a:t>Muzdalifah</a:t>
            </a:r>
            <a:r>
              <a:rPr lang="en-US" sz="1600" dirty="0">
                <a:effectLst>
                  <a:outerShdw blurRad="38100" dist="38100" dir="2700000" algn="tl">
                    <a:srgbClr val="000000">
                      <a:alpha val="43137"/>
                    </a:srgbClr>
                  </a:outerShdw>
                </a:effectLst>
              </a:rPr>
              <a:t> (9 </a:t>
            </a:r>
            <a:r>
              <a:rPr lang="en-US" sz="1600" dirty="0" err="1">
                <a:effectLst>
                  <a:outerShdw blurRad="38100" dist="38100" dir="2700000" algn="tl">
                    <a:srgbClr val="000000">
                      <a:alpha val="43137"/>
                    </a:srgbClr>
                  </a:outerShdw>
                </a:effectLst>
              </a:rPr>
              <a:t>Dhul-Hijjah</a:t>
            </a:r>
            <a:r>
              <a:rPr lang="en-US" sz="1600" dirty="0">
                <a:effectLst>
                  <a:outerShdw blurRad="38100" dist="38100" dir="2700000" algn="tl">
                    <a:srgbClr val="000000">
                      <a:alpha val="43137"/>
                    </a:srgbClr>
                  </a:outerShdw>
                </a:effectLst>
              </a:rPr>
              <a:t> – night) - </a:t>
            </a:r>
            <a:r>
              <a:rPr lang="ar-SA" sz="1600" dirty="0">
                <a:effectLst>
                  <a:outerShdw blurRad="38100" dist="38100" dir="2700000" algn="tl">
                    <a:srgbClr val="000000">
                      <a:alpha val="43137"/>
                    </a:srgbClr>
                  </a:outerShdw>
                </a:effectLst>
                <a:cs typeface="Times New Roman" pitchFamily="18" charset="0"/>
              </a:rPr>
              <a:t>مزدلفة</a:t>
            </a:r>
            <a:r>
              <a:rPr lang="en-US" sz="1600" dirty="0">
                <a:effectLst>
                  <a:outerShdw blurRad="38100" dist="38100" dir="2700000" algn="tl">
                    <a:srgbClr val="000000">
                      <a:alpha val="43137"/>
                    </a:srgbClr>
                  </a:outerShdw>
                </a:effectLst>
              </a:rPr>
              <a:t> </a:t>
            </a:r>
          </a:p>
          <a:p>
            <a:pPr lvl="1" eaLnBrk="1" hangingPunct="1">
              <a:lnSpc>
                <a:spcPct val="120000"/>
              </a:lnSpc>
            </a:pPr>
            <a:r>
              <a:rPr lang="en-US" sz="1600" dirty="0">
                <a:effectLst>
                  <a:outerShdw blurRad="38100" dist="38100" dir="2700000" algn="tl">
                    <a:srgbClr val="000000">
                      <a:alpha val="43137"/>
                    </a:srgbClr>
                  </a:outerShdw>
                </a:effectLst>
              </a:rPr>
              <a:t>Mina (10 </a:t>
            </a:r>
            <a:r>
              <a:rPr lang="en-US" sz="1600" dirty="0" err="1">
                <a:effectLst>
                  <a:outerShdw blurRad="38100" dist="38100" dir="2700000" algn="tl">
                    <a:srgbClr val="000000">
                      <a:alpha val="43137"/>
                    </a:srgbClr>
                  </a:outerShdw>
                </a:effectLst>
              </a:rPr>
              <a:t>Dhul-Hijjah</a:t>
            </a:r>
            <a:r>
              <a:rPr lang="en-US" sz="1600" dirty="0">
                <a:effectLst>
                  <a:outerShdw blurRad="38100" dist="38100" dir="2700000" algn="tl">
                    <a:srgbClr val="000000">
                      <a:alpha val="43137"/>
                    </a:srgbClr>
                  </a:outerShdw>
                </a:effectLst>
              </a:rPr>
              <a:t>):</a:t>
            </a:r>
          </a:p>
          <a:p>
            <a:pPr lvl="2" eaLnBrk="1" hangingPunct="1">
              <a:lnSpc>
                <a:spcPct val="120000"/>
              </a:lnSpc>
            </a:pPr>
            <a:r>
              <a:rPr lang="en-US" sz="1400" dirty="0" err="1">
                <a:effectLst>
                  <a:outerShdw blurRad="38100" dist="38100" dir="2700000" algn="tl">
                    <a:srgbClr val="000000">
                      <a:alpha val="43137"/>
                    </a:srgbClr>
                  </a:outerShdw>
                </a:effectLst>
              </a:rPr>
              <a:t>Ramy</a:t>
            </a:r>
            <a:r>
              <a:rPr lang="en-US" sz="1400" dirty="0">
                <a:effectLst>
                  <a:outerShdw blurRad="38100" dist="38100" dir="2700000" algn="tl">
                    <a:srgbClr val="000000">
                      <a:alpha val="43137"/>
                    </a:srgbClr>
                  </a:outerShdw>
                </a:effectLst>
              </a:rPr>
              <a:t> (</a:t>
            </a:r>
            <a:r>
              <a:rPr lang="en-US" sz="1400" dirty="0" err="1">
                <a:effectLst>
                  <a:outerShdw blurRad="38100" dist="38100" dir="2700000" algn="tl">
                    <a:srgbClr val="000000">
                      <a:alpha val="43137"/>
                    </a:srgbClr>
                  </a:outerShdw>
                </a:effectLst>
              </a:rPr>
              <a:t>Jamrat</a:t>
            </a:r>
            <a:r>
              <a:rPr lang="en-US" sz="1400" dirty="0">
                <a:effectLst>
                  <a:outerShdw blurRad="38100" dist="38100" dir="2700000" algn="tl">
                    <a:srgbClr val="000000">
                      <a:alpha val="43137"/>
                    </a:srgbClr>
                  </a:outerShdw>
                </a:effectLst>
              </a:rPr>
              <a:t> Al-’</a:t>
            </a:r>
            <a:r>
              <a:rPr lang="en-US" sz="1400" dirty="0" err="1">
                <a:effectLst>
                  <a:outerShdw blurRad="38100" dist="38100" dir="2700000" algn="tl">
                    <a:srgbClr val="000000">
                      <a:alpha val="43137"/>
                    </a:srgbClr>
                  </a:outerShdw>
                </a:effectLst>
              </a:rPr>
              <a:t>Aqabah</a:t>
            </a:r>
            <a:r>
              <a:rPr lang="en-US" sz="1400" dirty="0">
                <a:effectLst>
                  <a:outerShdw blurRad="38100" dist="38100" dir="2700000" algn="tl">
                    <a:srgbClr val="000000">
                      <a:alpha val="43137"/>
                    </a:srgbClr>
                  </a:outerShdw>
                </a:effectLst>
              </a:rPr>
              <a:t>) - </a:t>
            </a:r>
            <a:r>
              <a:rPr lang="ar-SA" sz="1400" dirty="0">
                <a:effectLst>
                  <a:outerShdw blurRad="38100" dist="38100" dir="2700000" algn="tl">
                    <a:srgbClr val="000000">
                      <a:alpha val="43137"/>
                    </a:srgbClr>
                  </a:outerShdw>
                </a:effectLst>
                <a:cs typeface="Times New Roman" pitchFamily="18" charset="0"/>
              </a:rPr>
              <a:t>الرمي</a:t>
            </a:r>
            <a:r>
              <a:rPr lang="en-US" sz="1400" dirty="0">
                <a:effectLst>
                  <a:outerShdw blurRad="38100" dist="38100" dir="2700000" algn="tl">
                    <a:srgbClr val="000000">
                      <a:alpha val="43137"/>
                    </a:srgbClr>
                  </a:outerShdw>
                </a:effectLst>
              </a:rPr>
              <a:t> </a:t>
            </a:r>
          </a:p>
          <a:p>
            <a:pPr lvl="2" eaLnBrk="1" hangingPunct="1">
              <a:lnSpc>
                <a:spcPct val="120000"/>
              </a:lnSpc>
            </a:pPr>
            <a:r>
              <a:rPr lang="en-US" sz="1400" dirty="0" err="1">
                <a:effectLst>
                  <a:outerShdw blurRad="38100" dist="38100" dir="2700000" algn="tl">
                    <a:srgbClr val="000000">
                      <a:alpha val="43137"/>
                    </a:srgbClr>
                  </a:outerShdw>
                </a:effectLst>
              </a:rPr>
              <a:t>NaHr</a:t>
            </a:r>
            <a:r>
              <a:rPr lang="en-US" sz="1400" dirty="0">
                <a:effectLst>
                  <a:outerShdw blurRad="38100" dist="38100" dir="2700000" algn="tl">
                    <a:srgbClr val="000000">
                      <a:alpha val="43137"/>
                    </a:srgbClr>
                  </a:outerShdw>
                </a:effectLst>
              </a:rPr>
              <a:t> (sacrifice) - </a:t>
            </a:r>
            <a:r>
              <a:rPr lang="ar-SA" sz="1400" dirty="0">
                <a:effectLst>
                  <a:outerShdw blurRad="38100" dist="38100" dir="2700000" algn="tl">
                    <a:srgbClr val="000000">
                      <a:alpha val="43137"/>
                    </a:srgbClr>
                  </a:outerShdw>
                </a:effectLst>
                <a:cs typeface="Times New Roman" pitchFamily="18" charset="0"/>
              </a:rPr>
              <a:t>النحر</a:t>
            </a:r>
            <a:r>
              <a:rPr lang="en-US" sz="1400" dirty="0">
                <a:effectLst>
                  <a:outerShdw blurRad="38100" dist="38100" dir="2700000" algn="tl">
                    <a:srgbClr val="000000">
                      <a:alpha val="43137"/>
                    </a:srgbClr>
                  </a:outerShdw>
                </a:effectLst>
              </a:rPr>
              <a:t> </a:t>
            </a:r>
          </a:p>
          <a:p>
            <a:pPr lvl="2" eaLnBrk="1" hangingPunct="1">
              <a:lnSpc>
                <a:spcPct val="120000"/>
              </a:lnSpc>
            </a:pPr>
            <a:r>
              <a:rPr lang="en-US" sz="1400" dirty="0" err="1">
                <a:effectLst>
                  <a:outerShdw blurRad="38100" dist="38100" dir="2700000" algn="tl">
                    <a:srgbClr val="000000">
                      <a:alpha val="43137"/>
                    </a:srgbClr>
                  </a:outerShdw>
                </a:effectLst>
              </a:rPr>
              <a:t>Halq</a:t>
            </a:r>
            <a:r>
              <a:rPr lang="en-US" sz="1400" dirty="0">
                <a:effectLst>
                  <a:outerShdw blurRad="38100" dist="38100" dir="2700000" algn="tl">
                    <a:srgbClr val="000000">
                      <a:alpha val="43137"/>
                    </a:srgbClr>
                  </a:outerShdw>
                </a:effectLst>
              </a:rPr>
              <a:t> (shave hair of the head) - </a:t>
            </a:r>
            <a:r>
              <a:rPr lang="ar-SA" sz="1400" dirty="0">
                <a:effectLst>
                  <a:outerShdw blurRad="38100" dist="38100" dir="2700000" algn="tl">
                    <a:srgbClr val="000000">
                      <a:alpha val="43137"/>
                    </a:srgbClr>
                  </a:outerShdw>
                </a:effectLst>
                <a:cs typeface="Times New Roman" pitchFamily="18" charset="0"/>
              </a:rPr>
              <a:t>الحلق أو التقصير</a:t>
            </a:r>
            <a:r>
              <a:rPr lang="en-US" sz="1400" dirty="0">
                <a:effectLst>
                  <a:outerShdw blurRad="38100" dist="38100" dir="2700000" algn="tl">
                    <a:srgbClr val="000000">
                      <a:alpha val="43137"/>
                    </a:srgbClr>
                  </a:outerShdw>
                </a:effectLst>
              </a:rPr>
              <a:t> </a:t>
            </a:r>
          </a:p>
          <a:p>
            <a:pPr lvl="1" eaLnBrk="1" hangingPunct="1">
              <a:lnSpc>
                <a:spcPct val="120000"/>
              </a:lnSpc>
            </a:pPr>
            <a:r>
              <a:rPr lang="en-US" sz="1600" dirty="0">
                <a:effectLst>
                  <a:outerShdw blurRad="38100" dist="38100" dir="2700000" algn="tl">
                    <a:srgbClr val="000000">
                      <a:alpha val="43137"/>
                    </a:srgbClr>
                  </a:outerShdw>
                </a:effectLst>
              </a:rPr>
              <a:t>Makkah (10 </a:t>
            </a:r>
            <a:r>
              <a:rPr lang="en-US" sz="1600" dirty="0" err="1">
                <a:effectLst>
                  <a:outerShdw blurRad="38100" dist="38100" dir="2700000" algn="tl">
                    <a:srgbClr val="000000">
                      <a:alpha val="43137"/>
                    </a:srgbClr>
                  </a:outerShdw>
                </a:effectLst>
              </a:rPr>
              <a:t>Dhul-Hijjah</a:t>
            </a:r>
            <a:r>
              <a:rPr lang="en-US" sz="1600" dirty="0">
                <a:effectLst>
                  <a:outerShdw blurRad="38100" dist="38100" dir="2700000" algn="tl">
                    <a:srgbClr val="000000">
                      <a:alpha val="43137"/>
                    </a:srgbClr>
                  </a:outerShdw>
                </a:effectLst>
              </a:rPr>
              <a:t>):</a:t>
            </a:r>
          </a:p>
          <a:p>
            <a:pPr lvl="2" eaLnBrk="1" hangingPunct="1">
              <a:lnSpc>
                <a:spcPct val="120000"/>
              </a:lnSpc>
            </a:pPr>
            <a:r>
              <a:rPr lang="en-US" sz="1400" dirty="0" err="1">
                <a:effectLst>
                  <a:outerShdw blurRad="38100" dist="38100" dir="2700000" algn="tl">
                    <a:srgbClr val="000000">
                      <a:alpha val="43137"/>
                    </a:srgbClr>
                  </a:outerShdw>
                </a:effectLst>
              </a:rPr>
              <a:t>Tawaf</a:t>
            </a:r>
            <a:r>
              <a:rPr lang="en-US" sz="1400" dirty="0">
                <a:effectLst>
                  <a:outerShdw blurRad="38100" dist="38100" dir="2700000" algn="tl">
                    <a:srgbClr val="000000">
                      <a:alpha val="43137"/>
                    </a:srgbClr>
                  </a:outerShdw>
                </a:effectLst>
              </a:rPr>
              <a:t> Al-</a:t>
            </a:r>
            <a:r>
              <a:rPr lang="en-US" sz="1400" dirty="0" err="1">
                <a:effectLst>
                  <a:outerShdw blurRad="38100" dist="38100" dir="2700000" algn="tl">
                    <a:srgbClr val="000000">
                      <a:alpha val="43137"/>
                    </a:srgbClr>
                  </a:outerShdw>
                </a:effectLst>
              </a:rPr>
              <a:t>IfaDah</a:t>
            </a:r>
            <a:r>
              <a:rPr lang="en-US" sz="1400" dirty="0">
                <a:effectLst>
                  <a:outerShdw blurRad="38100" dist="38100" dir="2700000" algn="tl">
                    <a:srgbClr val="000000">
                      <a:alpha val="43137"/>
                    </a:srgbClr>
                  </a:outerShdw>
                </a:effectLst>
              </a:rPr>
              <a:t> - </a:t>
            </a:r>
            <a:r>
              <a:rPr lang="ar-SA" sz="1400" dirty="0">
                <a:effectLst>
                  <a:outerShdw blurRad="38100" dist="38100" dir="2700000" algn="tl">
                    <a:srgbClr val="000000">
                      <a:alpha val="43137"/>
                    </a:srgbClr>
                  </a:outerShdw>
                </a:effectLst>
                <a:cs typeface="Times New Roman" pitchFamily="18" charset="0"/>
              </a:rPr>
              <a:t>طواف الإفاضة</a:t>
            </a:r>
            <a:r>
              <a:rPr lang="en-US" sz="1400" dirty="0">
                <a:effectLst>
                  <a:outerShdw blurRad="38100" dist="38100" dir="2700000" algn="tl">
                    <a:srgbClr val="000000">
                      <a:alpha val="43137"/>
                    </a:srgbClr>
                  </a:outerShdw>
                </a:effectLst>
              </a:rPr>
              <a:t> </a:t>
            </a:r>
          </a:p>
          <a:p>
            <a:pPr lvl="2" eaLnBrk="1" hangingPunct="1">
              <a:lnSpc>
                <a:spcPct val="120000"/>
              </a:lnSpc>
            </a:pPr>
            <a:r>
              <a:rPr lang="en-US" sz="1400" dirty="0" err="1">
                <a:effectLst>
                  <a:outerShdw blurRad="38100" dist="38100" dir="2700000" algn="tl">
                    <a:srgbClr val="000000">
                      <a:alpha val="43137"/>
                    </a:srgbClr>
                  </a:outerShdw>
                </a:effectLst>
              </a:rPr>
              <a:t>Sa’y</a:t>
            </a:r>
            <a:r>
              <a:rPr lang="en-US" sz="1400" dirty="0">
                <a:effectLst>
                  <a:outerShdw blurRad="38100" dist="38100" dir="2700000" algn="tl">
                    <a:srgbClr val="000000">
                      <a:alpha val="43137"/>
                    </a:srgbClr>
                  </a:outerShdw>
                </a:effectLst>
              </a:rPr>
              <a:t> between </a:t>
            </a:r>
            <a:r>
              <a:rPr lang="en-US" sz="1400" dirty="0" err="1">
                <a:effectLst>
                  <a:outerShdw blurRad="38100" dist="38100" dir="2700000" algn="tl">
                    <a:srgbClr val="000000">
                      <a:alpha val="43137"/>
                    </a:srgbClr>
                  </a:outerShdw>
                </a:effectLst>
              </a:rPr>
              <a:t>Safa</a:t>
            </a:r>
            <a:r>
              <a:rPr lang="en-US" sz="1400" dirty="0">
                <a:effectLst>
                  <a:outerShdw blurRad="38100" dist="38100" dir="2700000" algn="tl">
                    <a:srgbClr val="000000">
                      <a:alpha val="43137"/>
                    </a:srgbClr>
                  </a:outerShdw>
                </a:effectLst>
              </a:rPr>
              <a:t> and </a:t>
            </a:r>
            <a:r>
              <a:rPr lang="en-US" sz="1400" dirty="0" err="1">
                <a:effectLst>
                  <a:outerShdw blurRad="38100" dist="38100" dir="2700000" algn="tl">
                    <a:srgbClr val="000000">
                      <a:alpha val="43137"/>
                    </a:srgbClr>
                  </a:outerShdw>
                </a:effectLst>
              </a:rPr>
              <a:t>Marwa</a:t>
            </a:r>
            <a:r>
              <a:rPr lang="en-US" sz="1400" dirty="0">
                <a:effectLst>
                  <a:outerShdw blurRad="38100" dist="38100" dir="2700000" algn="tl">
                    <a:srgbClr val="000000">
                      <a:alpha val="43137"/>
                    </a:srgbClr>
                  </a:outerShdw>
                </a:effectLst>
              </a:rPr>
              <a:t> - </a:t>
            </a:r>
            <a:r>
              <a:rPr lang="ar-SA" sz="1400" dirty="0">
                <a:effectLst>
                  <a:outerShdw blurRad="38100" dist="38100" dir="2700000" algn="tl">
                    <a:srgbClr val="000000">
                      <a:alpha val="43137"/>
                    </a:srgbClr>
                  </a:outerShdw>
                </a:effectLst>
                <a:cs typeface="Times New Roman" pitchFamily="18" charset="0"/>
              </a:rPr>
              <a:t>السعي بين الصفا والمروة</a:t>
            </a:r>
            <a:r>
              <a:rPr lang="en-US" sz="1400" dirty="0">
                <a:effectLst>
                  <a:outerShdw blurRad="38100" dist="38100" dir="2700000" algn="tl">
                    <a:srgbClr val="000000">
                      <a:alpha val="43137"/>
                    </a:srgbClr>
                  </a:outerShdw>
                </a:effectLst>
              </a:rPr>
              <a:t> </a:t>
            </a:r>
          </a:p>
          <a:p>
            <a:pPr lvl="1" eaLnBrk="1" hangingPunct="1">
              <a:lnSpc>
                <a:spcPct val="120000"/>
              </a:lnSpc>
            </a:pPr>
            <a:r>
              <a:rPr lang="en-US" sz="1600" dirty="0">
                <a:effectLst>
                  <a:outerShdw blurRad="38100" dist="38100" dir="2700000" algn="tl">
                    <a:srgbClr val="000000">
                      <a:alpha val="43137"/>
                    </a:srgbClr>
                  </a:outerShdw>
                </a:effectLst>
              </a:rPr>
              <a:t>Mina (11, 12 and 13 </a:t>
            </a:r>
            <a:r>
              <a:rPr lang="en-US" sz="1600" dirty="0" err="1">
                <a:effectLst>
                  <a:outerShdw blurRad="38100" dist="38100" dir="2700000" algn="tl">
                    <a:srgbClr val="000000">
                      <a:alpha val="43137"/>
                    </a:srgbClr>
                  </a:outerShdw>
                </a:effectLst>
              </a:rPr>
              <a:t>Dhul-Hijjah</a:t>
            </a:r>
            <a:r>
              <a:rPr lang="en-US" sz="1600" dirty="0">
                <a:effectLst>
                  <a:outerShdw blurRad="38100" dist="38100" dir="2700000" algn="tl">
                    <a:srgbClr val="000000">
                      <a:alpha val="43137"/>
                    </a:srgbClr>
                  </a:outerShdw>
                </a:effectLst>
              </a:rPr>
              <a:t>):</a:t>
            </a:r>
          </a:p>
          <a:p>
            <a:pPr lvl="2" eaLnBrk="1" hangingPunct="1">
              <a:lnSpc>
                <a:spcPct val="120000"/>
              </a:lnSpc>
            </a:pPr>
            <a:r>
              <a:rPr lang="en-US" sz="1400" dirty="0" err="1">
                <a:effectLst>
                  <a:outerShdw blurRad="38100" dist="38100" dir="2700000" algn="tl">
                    <a:srgbClr val="000000">
                      <a:alpha val="43137"/>
                    </a:srgbClr>
                  </a:outerShdw>
                </a:effectLst>
              </a:rPr>
              <a:t>Ramy</a:t>
            </a:r>
            <a:r>
              <a:rPr lang="en-US" sz="1400" dirty="0">
                <a:effectLst>
                  <a:outerShdw blurRad="38100" dist="38100" dir="2700000" algn="tl">
                    <a:srgbClr val="000000">
                      <a:alpha val="43137"/>
                    </a:srgbClr>
                  </a:outerShdw>
                </a:effectLst>
              </a:rPr>
              <a:t> (throw pebbles at the 3 </a:t>
            </a:r>
            <a:r>
              <a:rPr lang="en-US" sz="1400" dirty="0" err="1">
                <a:effectLst>
                  <a:outerShdw blurRad="38100" dist="38100" dir="2700000" algn="tl">
                    <a:srgbClr val="000000">
                      <a:alpha val="43137"/>
                    </a:srgbClr>
                  </a:outerShdw>
                </a:effectLst>
              </a:rPr>
              <a:t>Jamarat</a:t>
            </a:r>
            <a:r>
              <a:rPr lang="en-US" sz="1400" dirty="0">
                <a:effectLst>
                  <a:outerShdw blurRad="38100" dist="38100" dir="2700000" algn="tl">
                    <a:srgbClr val="000000">
                      <a:alpha val="43137"/>
                    </a:srgbClr>
                  </a:outerShdw>
                </a:effectLst>
              </a:rPr>
              <a:t>) - </a:t>
            </a:r>
            <a:r>
              <a:rPr lang="ar-SA" sz="1400" dirty="0">
                <a:effectLst>
                  <a:outerShdw blurRad="38100" dist="38100" dir="2700000" algn="tl">
                    <a:srgbClr val="000000">
                      <a:alpha val="43137"/>
                    </a:srgbClr>
                  </a:outerShdw>
                </a:effectLst>
                <a:cs typeface="Times New Roman" pitchFamily="18" charset="0"/>
              </a:rPr>
              <a:t>الرمي</a:t>
            </a:r>
            <a:r>
              <a:rPr lang="en-US" sz="1400" dirty="0">
                <a:effectLst>
                  <a:outerShdw blurRad="38100" dist="38100" dir="2700000" algn="tl">
                    <a:srgbClr val="000000">
                      <a:alpha val="43137"/>
                    </a:srgbClr>
                  </a:outerShdw>
                </a:effectLst>
              </a:rPr>
              <a:t> </a:t>
            </a:r>
          </a:p>
          <a:p>
            <a:pPr lvl="1" eaLnBrk="1" hangingPunct="1">
              <a:lnSpc>
                <a:spcPct val="120000"/>
              </a:lnSpc>
            </a:pPr>
            <a:r>
              <a:rPr lang="en-US" sz="1600" dirty="0">
                <a:effectLst>
                  <a:outerShdw blurRad="38100" dist="38100" dir="2700000" algn="tl">
                    <a:srgbClr val="000000">
                      <a:alpha val="43137"/>
                    </a:srgbClr>
                  </a:outerShdw>
                </a:effectLst>
              </a:rPr>
              <a:t>Makkah (last day)</a:t>
            </a:r>
          </a:p>
          <a:p>
            <a:pPr lvl="2" eaLnBrk="1" hangingPunct="1">
              <a:lnSpc>
                <a:spcPct val="120000"/>
              </a:lnSpc>
            </a:pPr>
            <a:r>
              <a:rPr lang="en-US" sz="1400" dirty="0" err="1">
                <a:effectLst>
                  <a:outerShdw blurRad="38100" dist="38100" dir="2700000" algn="tl">
                    <a:srgbClr val="000000">
                      <a:alpha val="43137"/>
                    </a:srgbClr>
                  </a:outerShdw>
                </a:effectLst>
              </a:rPr>
              <a:t>Tawaf</a:t>
            </a:r>
            <a:r>
              <a:rPr lang="en-US" sz="1400" dirty="0">
                <a:effectLst>
                  <a:outerShdw blurRad="38100" dist="38100" dir="2700000" algn="tl">
                    <a:srgbClr val="000000">
                      <a:alpha val="43137"/>
                    </a:srgbClr>
                  </a:outerShdw>
                </a:effectLst>
              </a:rPr>
              <a:t> Al-Wada’ (Farewell </a:t>
            </a:r>
            <a:r>
              <a:rPr lang="en-US" sz="1400" dirty="0" err="1">
                <a:effectLst>
                  <a:outerShdw blurRad="38100" dist="38100" dir="2700000" algn="tl">
                    <a:srgbClr val="000000">
                      <a:alpha val="43137"/>
                    </a:srgbClr>
                  </a:outerShdw>
                </a:effectLst>
              </a:rPr>
              <a:t>Tawaf</a:t>
            </a:r>
            <a:r>
              <a:rPr lang="en-US" sz="1400" dirty="0">
                <a:effectLst>
                  <a:outerShdw blurRad="38100" dist="38100" dir="2700000" algn="tl">
                    <a:srgbClr val="000000">
                      <a:alpha val="43137"/>
                    </a:srgbClr>
                  </a:outerShdw>
                </a:effectLst>
              </a:rPr>
              <a:t>) - </a:t>
            </a:r>
            <a:r>
              <a:rPr lang="ar-SA" sz="1400" dirty="0">
                <a:effectLst>
                  <a:outerShdw blurRad="38100" dist="38100" dir="2700000" algn="tl">
                    <a:srgbClr val="000000">
                      <a:alpha val="43137"/>
                    </a:srgbClr>
                  </a:outerShdw>
                </a:effectLst>
                <a:cs typeface="Times New Roman" pitchFamily="18" charset="0"/>
              </a:rPr>
              <a:t>طواف الوداع</a:t>
            </a:r>
            <a:r>
              <a:rPr lang="en-US" sz="1400" dirty="0">
                <a:effectLst>
                  <a:outerShdw blurRad="38100" dist="38100" dir="2700000" algn="tl">
                    <a:srgbClr val="000000">
                      <a:alpha val="43137"/>
                    </a:srgbClr>
                  </a:outerShdw>
                </a:effectLst>
              </a:rPr>
              <a:t> </a:t>
            </a:r>
            <a:endParaRPr lang="en-US" sz="1600" dirty="0">
              <a:effectLst>
                <a:outerShdw blurRad="38100" dist="38100" dir="2700000" algn="tl">
                  <a:srgbClr val="000000">
                    <a:alpha val="43137"/>
                  </a:srgbClr>
                </a:outerShdw>
              </a:effectLst>
            </a:endParaRP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70691">
                                            <p:txEl>
                                              <p:pRg st="0" end="0"/>
                                            </p:txEl>
                                          </p:spTgt>
                                        </p:tgtEl>
                                        <p:attrNameLst>
                                          <p:attrName>style.visibility</p:attrName>
                                        </p:attrNameLst>
                                      </p:cBhvr>
                                      <p:to>
                                        <p:strVal val="visible"/>
                                      </p:to>
                                    </p:set>
                                    <p:anim calcmode="lin" valueType="num">
                                      <p:cBhvr additive="base">
                                        <p:cTn id="7" dur="500" fill="hold"/>
                                        <p:tgtEl>
                                          <p:spTgt spid="3706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069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0691">
                                            <p:txEl>
                                              <p:pRg st="1" end="1"/>
                                            </p:txEl>
                                          </p:spTgt>
                                        </p:tgtEl>
                                        <p:attrNameLst>
                                          <p:attrName>style.visibility</p:attrName>
                                        </p:attrNameLst>
                                      </p:cBhvr>
                                      <p:to>
                                        <p:strVal val="visible"/>
                                      </p:to>
                                    </p:set>
                                    <p:anim calcmode="lin" valueType="num">
                                      <p:cBhvr additive="base">
                                        <p:cTn id="11" dur="500" fill="hold"/>
                                        <p:tgtEl>
                                          <p:spTgt spid="370691">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7069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370691">
                                            <p:txEl>
                                              <p:pRg st="2" end="2"/>
                                            </p:txEl>
                                          </p:spTgt>
                                        </p:tgtEl>
                                        <p:attrNameLst>
                                          <p:attrName>style.visibility</p:attrName>
                                        </p:attrNameLst>
                                      </p:cBhvr>
                                      <p:to>
                                        <p:strVal val="visible"/>
                                      </p:to>
                                    </p:set>
                                    <p:anim calcmode="lin" valueType="num">
                                      <p:cBhvr additive="base">
                                        <p:cTn id="15" dur="500" fill="hold"/>
                                        <p:tgtEl>
                                          <p:spTgt spid="370691">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7069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370691">
                                            <p:txEl>
                                              <p:pRg st="3" end="3"/>
                                            </p:txEl>
                                          </p:spTgt>
                                        </p:tgtEl>
                                        <p:attrNameLst>
                                          <p:attrName>style.visibility</p:attrName>
                                        </p:attrNameLst>
                                      </p:cBhvr>
                                      <p:to>
                                        <p:strVal val="visible"/>
                                      </p:to>
                                    </p:set>
                                    <p:anim calcmode="lin" valueType="num">
                                      <p:cBhvr additive="base">
                                        <p:cTn id="19" dur="500" fill="hold"/>
                                        <p:tgtEl>
                                          <p:spTgt spid="370691">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069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370691">
                                            <p:txEl>
                                              <p:pRg st="4" end="4"/>
                                            </p:txEl>
                                          </p:spTgt>
                                        </p:tgtEl>
                                        <p:attrNameLst>
                                          <p:attrName>style.visibility</p:attrName>
                                        </p:attrNameLst>
                                      </p:cBhvr>
                                      <p:to>
                                        <p:strVal val="visible"/>
                                      </p:to>
                                    </p:set>
                                    <p:anim calcmode="lin" valueType="num">
                                      <p:cBhvr additive="base">
                                        <p:cTn id="23" dur="500" fill="hold"/>
                                        <p:tgtEl>
                                          <p:spTgt spid="370691">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7069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370691">
                                            <p:txEl>
                                              <p:pRg st="5" end="5"/>
                                            </p:txEl>
                                          </p:spTgt>
                                        </p:tgtEl>
                                        <p:attrNameLst>
                                          <p:attrName>style.visibility</p:attrName>
                                        </p:attrNameLst>
                                      </p:cBhvr>
                                      <p:to>
                                        <p:strVal val="visible"/>
                                      </p:to>
                                    </p:set>
                                    <p:anim calcmode="lin" valueType="num">
                                      <p:cBhvr additive="base">
                                        <p:cTn id="27" dur="500" fill="hold"/>
                                        <p:tgtEl>
                                          <p:spTgt spid="370691">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70691">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370691">
                                            <p:txEl>
                                              <p:pRg st="6" end="6"/>
                                            </p:txEl>
                                          </p:spTgt>
                                        </p:tgtEl>
                                        <p:attrNameLst>
                                          <p:attrName>style.visibility</p:attrName>
                                        </p:attrNameLst>
                                      </p:cBhvr>
                                      <p:to>
                                        <p:strVal val="visible"/>
                                      </p:to>
                                    </p:set>
                                    <p:anim calcmode="lin" valueType="num">
                                      <p:cBhvr additive="base">
                                        <p:cTn id="31" dur="500" fill="hold"/>
                                        <p:tgtEl>
                                          <p:spTgt spid="370691">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70691">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370691">
                                            <p:txEl>
                                              <p:pRg st="7" end="7"/>
                                            </p:txEl>
                                          </p:spTgt>
                                        </p:tgtEl>
                                        <p:attrNameLst>
                                          <p:attrName>style.visibility</p:attrName>
                                        </p:attrNameLst>
                                      </p:cBhvr>
                                      <p:to>
                                        <p:strVal val="visible"/>
                                      </p:to>
                                    </p:set>
                                    <p:anim calcmode="lin" valueType="num">
                                      <p:cBhvr additive="base">
                                        <p:cTn id="35" dur="500" fill="hold"/>
                                        <p:tgtEl>
                                          <p:spTgt spid="370691">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70691">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370691">
                                            <p:txEl>
                                              <p:pRg st="8" end="8"/>
                                            </p:txEl>
                                          </p:spTgt>
                                        </p:tgtEl>
                                        <p:attrNameLst>
                                          <p:attrName>style.visibility</p:attrName>
                                        </p:attrNameLst>
                                      </p:cBhvr>
                                      <p:to>
                                        <p:strVal val="visible"/>
                                      </p:to>
                                    </p:set>
                                    <p:anim calcmode="lin" valueType="num">
                                      <p:cBhvr additive="base">
                                        <p:cTn id="39" dur="500" fill="hold"/>
                                        <p:tgtEl>
                                          <p:spTgt spid="370691">
                                            <p:txEl>
                                              <p:pRg st="8" end="8"/>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70691">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370691">
                                            <p:txEl>
                                              <p:pRg st="9" end="9"/>
                                            </p:txEl>
                                          </p:spTgt>
                                        </p:tgtEl>
                                        <p:attrNameLst>
                                          <p:attrName>style.visibility</p:attrName>
                                        </p:attrNameLst>
                                      </p:cBhvr>
                                      <p:to>
                                        <p:strVal val="visible"/>
                                      </p:to>
                                    </p:set>
                                    <p:anim calcmode="lin" valueType="num">
                                      <p:cBhvr additive="base">
                                        <p:cTn id="43" dur="500" fill="hold"/>
                                        <p:tgtEl>
                                          <p:spTgt spid="370691">
                                            <p:txEl>
                                              <p:pRg st="9" end="9"/>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70691">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370691">
                                            <p:txEl>
                                              <p:pRg st="10" end="10"/>
                                            </p:txEl>
                                          </p:spTgt>
                                        </p:tgtEl>
                                        <p:attrNameLst>
                                          <p:attrName>style.visibility</p:attrName>
                                        </p:attrNameLst>
                                      </p:cBhvr>
                                      <p:to>
                                        <p:strVal val="visible"/>
                                      </p:to>
                                    </p:set>
                                    <p:anim calcmode="lin" valueType="num">
                                      <p:cBhvr additive="base">
                                        <p:cTn id="47" dur="500" fill="hold"/>
                                        <p:tgtEl>
                                          <p:spTgt spid="370691">
                                            <p:txEl>
                                              <p:pRg st="10" end="1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70691">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370691">
                                            <p:txEl>
                                              <p:pRg st="11" end="11"/>
                                            </p:txEl>
                                          </p:spTgt>
                                        </p:tgtEl>
                                        <p:attrNameLst>
                                          <p:attrName>style.visibility</p:attrName>
                                        </p:attrNameLst>
                                      </p:cBhvr>
                                      <p:to>
                                        <p:strVal val="visible"/>
                                      </p:to>
                                    </p:set>
                                    <p:anim calcmode="lin" valueType="num">
                                      <p:cBhvr additive="base">
                                        <p:cTn id="51" dur="500" fill="hold"/>
                                        <p:tgtEl>
                                          <p:spTgt spid="370691">
                                            <p:txEl>
                                              <p:pRg st="11" end="11"/>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70691">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370691">
                                            <p:txEl>
                                              <p:pRg st="12" end="12"/>
                                            </p:txEl>
                                          </p:spTgt>
                                        </p:tgtEl>
                                        <p:attrNameLst>
                                          <p:attrName>style.visibility</p:attrName>
                                        </p:attrNameLst>
                                      </p:cBhvr>
                                      <p:to>
                                        <p:strVal val="visible"/>
                                      </p:to>
                                    </p:set>
                                    <p:anim calcmode="lin" valueType="num">
                                      <p:cBhvr additive="base">
                                        <p:cTn id="55" dur="500" fill="hold"/>
                                        <p:tgtEl>
                                          <p:spTgt spid="370691">
                                            <p:txEl>
                                              <p:pRg st="12" end="12"/>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70691">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370691">
                                            <p:txEl>
                                              <p:pRg st="13" end="13"/>
                                            </p:txEl>
                                          </p:spTgt>
                                        </p:tgtEl>
                                        <p:attrNameLst>
                                          <p:attrName>style.visibility</p:attrName>
                                        </p:attrNameLst>
                                      </p:cBhvr>
                                      <p:to>
                                        <p:strVal val="visible"/>
                                      </p:to>
                                    </p:set>
                                    <p:anim calcmode="lin" valueType="num">
                                      <p:cBhvr additive="base">
                                        <p:cTn id="59" dur="500" fill="hold"/>
                                        <p:tgtEl>
                                          <p:spTgt spid="370691">
                                            <p:txEl>
                                              <p:pRg st="13" end="13"/>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370691">
                                            <p:txEl>
                                              <p:pRg st="13" end="13"/>
                                            </p:txEl>
                                          </p:spTgt>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370691">
                                            <p:txEl>
                                              <p:pRg st="14" end="14"/>
                                            </p:txEl>
                                          </p:spTgt>
                                        </p:tgtEl>
                                        <p:attrNameLst>
                                          <p:attrName>style.visibility</p:attrName>
                                        </p:attrNameLst>
                                      </p:cBhvr>
                                      <p:to>
                                        <p:strVal val="visible"/>
                                      </p:to>
                                    </p:set>
                                    <p:anim calcmode="lin" valueType="num">
                                      <p:cBhvr additive="base">
                                        <p:cTn id="63" dur="500" fill="hold"/>
                                        <p:tgtEl>
                                          <p:spTgt spid="370691">
                                            <p:txEl>
                                              <p:pRg st="14" end="14"/>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70691">
                                            <p:txEl>
                                              <p:pRg st="14" end="14"/>
                                            </p:txEl>
                                          </p:spTgt>
                                        </p:tgtEl>
                                        <p:attrNameLst>
                                          <p:attrName>ppt_y</p:attrName>
                                        </p:attrNameLst>
                                      </p:cBhvr>
                                      <p:tavLst>
                                        <p:tav tm="0">
                                          <p:val>
                                            <p:strVal val="1+#ppt_h/2"/>
                                          </p:val>
                                        </p:tav>
                                        <p:tav tm="100000">
                                          <p:val>
                                            <p:strVal val="#ppt_y"/>
                                          </p:val>
                                        </p:tav>
                                      </p:tavLst>
                                    </p:anim>
                                  </p:childTnLst>
                                </p:cTn>
                              </p:par>
                              <p:par>
                                <p:cTn id="65" presetID="2" presetClass="entr" presetSubtype="6" fill="hold" grpId="0" nodeType="withEffect">
                                  <p:stCondLst>
                                    <p:cond delay="0"/>
                                  </p:stCondLst>
                                  <p:childTnLst>
                                    <p:set>
                                      <p:cBhvr>
                                        <p:cTn id="66" dur="1" fill="hold">
                                          <p:stCondLst>
                                            <p:cond delay="0"/>
                                          </p:stCondLst>
                                        </p:cTn>
                                        <p:tgtEl>
                                          <p:spTgt spid="370691">
                                            <p:txEl>
                                              <p:pRg st="15" end="15"/>
                                            </p:txEl>
                                          </p:spTgt>
                                        </p:tgtEl>
                                        <p:attrNameLst>
                                          <p:attrName>style.visibility</p:attrName>
                                        </p:attrNameLst>
                                      </p:cBhvr>
                                      <p:to>
                                        <p:strVal val="visible"/>
                                      </p:to>
                                    </p:set>
                                    <p:anim calcmode="lin" valueType="num">
                                      <p:cBhvr additive="base">
                                        <p:cTn id="67" dur="500" fill="hold"/>
                                        <p:tgtEl>
                                          <p:spTgt spid="370691">
                                            <p:txEl>
                                              <p:pRg st="15" end="15"/>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370691">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Slide Number Placeholder 5"/>
          <p:cNvSpPr>
            <a:spLocks noGrp="1"/>
          </p:cNvSpPr>
          <p:nvPr>
            <p:ph type="sldNum" sz="quarter" idx="12"/>
          </p:nvPr>
        </p:nvSpPr>
        <p:spPr>
          <a:noFill/>
        </p:spPr>
        <p:txBody>
          <a:bodyPr/>
          <a:lstStyle/>
          <a:p>
            <a:fld id="{45178606-08BD-409D-9849-B29217C56CD9}" type="slidenum">
              <a:rPr lang="en-US"/>
              <a:pPr/>
              <a:t>98</a:t>
            </a:fld>
            <a:endParaRPr lang="en-US"/>
          </a:p>
        </p:txBody>
      </p:sp>
      <p:sp>
        <p:nvSpPr>
          <p:cNvPr id="169986" name="Rectangle 2"/>
          <p:cNvSpPr>
            <a:spLocks noGrp="1" noChangeArrowheads="1"/>
          </p:cNvSpPr>
          <p:nvPr>
            <p:ph type="title"/>
          </p:nvPr>
        </p:nvSpPr>
        <p:spPr>
          <a:xfrm>
            <a:off x="685800" y="228600"/>
            <a:ext cx="7772400" cy="501650"/>
          </a:xfrm>
        </p:spPr>
        <p:txBody>
          <a:bodyPr/>
          <a:lstStyle/>
          <a:p>
            <a:pPr eaLnBrk="1" hangingPunct="1">
              <a:defRPr/>
            </a:pPr>
            <a:r>
              <a:rPr lang="en-US"/>
              <a:t>Hajj Step by Step - </a:t>
            </a:r>
            <a:r>
              <a:rPr lang="en-US">
                <a:solidFill>
                  <a:schemeClr val="hlink"/>
                </a:solidFill>
              </a:rPr>
              <a:t>Summary</a:t>
            </a:r>
          </a:p>
        </p:txBody>
      </p:sp>
      <p:sp>
        <p:nvSpPr>
          <p:cNvPr id="169987" name="Rectangle 3"/>
          <p:cNvSpPr>
            <a:spLocks noGrp="1" noChangeArrowheads="1"/>
          </p:cNvSpPr>
          <p:nvPr>
            <p:ph type="body" idx="1"/>
          </p:nvPr>
        </p:nvSpPr>
        <p:spPr>
          <a:xfrm>
            <a:off x="609600" y="990600"/>
            <a:ext cx="7772400" cy="5680075"/>
          </a:xfrm>
        </p:spPr>
        <p:txBody>
          <a:bodyPr/>
          <a:lstStyle/>
          <a:p>
            <a:pPr eaLnBrk="1" hangingPunct="1">
              <a:lnSpc>
                <a:spcPct val="120000"/>
              </a:lnSpc>
            </a:pPr>
            <a:r>
              <a:rPr lang="en-US" sz="1800" dirty="0">
                <a:effectLst>
                  <a:outerShdw blurRad="38100" dist="38100" dir="2700000" algn="tl">
                    <a:srgbClr val="000000">
                      <a:alpha val="43137"/>
                    </a:srgbClr>
                  </a:outerShdw>
                </a:effectLst>
              </a:rPr>
              <a:t>Ihram - </a:t>
            </a:r>
            <a:r>
              <a:rPr lang="ar-SA" sz="1800" dirty="0">
                <a:effectLst>
                  <a:outerShdw blurRad="38100" dist="38100" dir="2700000" algn="tl">
                    <a:srgbClr val="000000">
                      <a:alpha val="43137"/>
                    </a:srgbClr>
                  </a:outerShdw>
                </a:effectLst>
                <a:cs typeface="Times New Roman" pitchFamily="18" charset="0"/>
              </a:rPr>
              <a:t>الإحرام</a:t>
            </a:r>
            <a:r>
              <a:rPr lang="en-US" sz="1800" dirty="0">
                <a:effectLst>
                  <a:outerShdw blurRad="38100" dist="38100" dir="2700000" algn="tl">
                    <a:srgbClr val="000000">
                      <a:alpha val="43137"/>
                    </a:srgbClr>
                  </a:outerShdw>
                </a:effectLst>
              </a:rPr>
              <a:t> </a:t>
            </a:r>
          </a:p>
          <a:p>
            <a:pPr eaLnBrk="1" hangingPunct="1">
              <a:lnSpc>
                <a:spcPct val="120000"/>
              </a:lnSpc>
            </a:pPr>
            <a:r>
              <a:rPr lang="en-US" sz="1800" dirty="0">
                <a:effectLst>
                  <a:outerShdw blurRad="38100" dist="38100" dir="2700000" algn="tl">
                    <a:srgbClr val="000000">
                      <a:alpha val="43137"/>
                    </a:srgbClr>
                  </a:outerShdw>
                </a:effectLst>
              </a:rPr>
              <a:t>Mina (8 </a:t>
            </a:r>
            <a:r>
              <a:rPr lang="en-US" sz="1800" dirty="0" err="1">
                <a:effectLst>
                  <a:outerShdw blurRad="38100" dist="38100" dir="2700000" algn="tl">
                    <a:srgbClr val="000000">
                      <a:alpha val="43137"/>
                    </a:srgbClr>
                  </a:outerShdw>
                </a:effectLst>
              </a:rPr>
              <a:t>Dhul-Hijjah</a:t>
            </a:r>
            <a:r>
              <a:rPr lang="en-US" sz="1800" dirty="0">
                <a:effectLst>
                  <a:outerShdw blurRad="38100" dist="38100" dir="2700000" algn="tl">
                    <a:srgbClr val="000000">
                      <a:alpha val="43137"/>
                    </a:srgbClr>
                  </a:outerShdw>
                </a:effectLst>
              </a:rPr>
              <a:t>) - </a:t>
            </a:r>
            <a:r>
              <a:rPr lang="ar-SA" sz="1800" dirty="0">
                <a:effectLst>
                  <a:outerShdw blurRad="38100" dist="38100" dir="2700000" algn="tl">
                    <a:srgbClr val="000000">
                      <a:alpha val="43137"/>
                    </a:srgbClr>
                  </a:outerShdw>
                </a:effectLst>
                <a:cs typeface="Times New Roman" pitchFamily="18" charset="0"/>
              </a:rPr>
              <a:t>منى</a:t>
            </a:r>
            <a:r>
              <a:rPr lang="en-US" sz="1800" dirty="0">
                <a:effectLst>
                  <a:outerShdw blurRad="38100" dist="38100" dir="2700000" algn="tl">
                    <a:srgbClr val="000000">
                      <a:alpha val="43137"/>
                    </a:srgbClr>
                  </a:outerShdw>
                </a:effectLst>
              </a:rPr>
              <a:t> </a:t>
            </a:r>
          </a:p>
          <a:p>
            <a:pPr eaLnBrk="1" hangingPunct="1">
              <a:lnSpc>
                <a:spcPct val="120000"/>
              </a:lnSpc>
            </a:pPr>
            <a:r>
              <a:rPr lang="en-US" sz="1800" dirty="0" err="1">
                <a:effectLst>
                  <a:outerShdw blurRad="38100" dist="38100" dir="2700000" algn="tl">
                    <a:srgbClr val="000000">
                      <a:alpha val="43137"/>
                    </a:srgbClr>
                  </a:outerShdw>
                </a:effectLst>
              </a:rPr>
              <a:t>Arafah</a:t>
            </a:r>
            <a:r>
              <a:rPr lang="en-US" sz="1800" dirty="0">
                <a:effectLst>
                  <a:outerShdw blurRad="38100" dist="38100" dir="2700000" algn="tl">
                    <a:srgbClr val="000000">
                      <a:alpha val="43137"/>
                    </a:srgbClr>
                  </a:outerShdw>
                </a:effectLst>
              </a:rPr>
              <a:t> (9 </a:t>
            </a:r>
            <a:r>
              <a:rPr lang="en-US" sz="1800" dirty="0" err="1">
                <a:effectLst>
                  <a:outerShdw blurRad="38100" dist="38100" dir="2700000" algn="tl">
                    <a:srgbClr val="000000">
                      <a:alpha val="43137"/>
                    </a:srgbClr>
                  </a:outerShdw>
                </a:effectLst>
              </a:rPr>
              <a:t>Dhul-Hijjah</a:t>
            </a:r>
            <a:r>
              <a:rPr lang="en-US" sz="1800" dirty="0">
                <a:effectLst>
                  <a:outerShdw blurRad="38100" dist="38100" dir="2700000" algn="tl">
                    <a:srgbClr val="000000">
                      <a:alpha val="43137"/>
                    </a:srgbClr>
                  </a:outerShdw>
                </a:effectLst>
              </a:rPr>
              <a:t>) - </a:t>
            </a:r>
            <a:r>
              <a:rPr lang="ar-SA" sz="1800" dirty="0">
                <a:effectLst>
                  <a:outerShdw blurRad="38100" dist="38100" dir="2700000" algn="tl">
                    <a:srgbClr val="000000">
                      <a:alpha val="43137"/>
                    </a:srgbClr>
                  </a:outerShdw>
                </a:effectLst>
                <a:cs typeface="Times New Roman" pitchFamily="18" charset="0"/>
              </a:rPr>
              <a:t>عرفة</a:t>
            </a:r>
            <a:r>
              <a:rPr lang="en-US" sz="1800" dirty="0">
                <a:effectLst>
                  <a:outerShdw blurRad="38100" dist="38100" dir="2700000" algn="tl">
                    <a:srgbClr val="000000">
                      <a:alpha val="43137"/>
                    </a:srgbClr>
                  </a:outerShdw>
                </a:effectLst>
              </a:rPr>
              <a:t> </a:t>
            </a:r>
          </a:p>
          <a:p>
            <a:pPr eaLnBrk="1" hangingPunct="1">
              <a:lnSpc>
                <a:spcPct val="120000"/>
              </a:lnSpc>
            </a:pPr>
            <a:r>
              <a:rPr lang="en-US" sz="1800" dirty="0" err="1">
                <a:effectLst>
                  <a:outerShdw blurRad="38100" dist="38100" dir="2700000" algn="tl">
                    <a:srgbClr val="000000">
                      <a:alpha val="43137"/>
                    </a:srgbClr>
                  </a:outerShdw>
                </a:effectLst>
              </a:rPr>
              <a:t>Muzdalifah</a:t>
            </a:r>
            <a:r>
              <a:rPr lang="en-US" sz="1800" dirty="0">
                <a:effectLst>
                  <a:outerShdw blurRad="38100" dist="38100" dir="2700000" algn="tl">
                    <a:srgbClr val="000000">
                      <a:alpha val="43137"/>
                    </a:srgbClr>
                  </a:outerShdw>
                </a:effectLst>
              </a:rPr>
              <a:t> (9 </a:t>
            </a:r>
            <a:r>
              <a:rPr lang="en-US" sz="1800" dirty="0" err="1">
                <a:effectLst>
                  <a:outerShdw blurRad="38100" dist="38100" dir="2700000" algn="tl">
                    <a:srgbClr val="000000">
                      <a:alpha val="43137"/>
                    </a:srgbClr>
                  </a:outerShdw>
                </a:effectLst>
              </a:rPr>
              <a:t>Dhul-Hijjah</a:t>
            </a:r>
            <a:r>
              <a:rPr lang="en-US" sz="1800" dirty="0">
                <a:effectLst>
                  <a:outerShdw blurRad="38100" dist="38100" dir="2700000" algn="tl">
                    <a:srgbClr val="000000">
                      <a:alpha val="43137"/>
                    </a:srgbClr>
                  </a:outerShdw>
                </a:effectLst>
              </a:rPr>
              <a:t> – night) - </a:t>
            </a:r>
            <a:r>
              <a:rPr lang="ar-SA" sz="1800" dirty="0">
                <a:effectLst>
                  <a:outerShdw blurRad="38100" dist="38100" dir="2700000" algn="tl">
                    <a:srgbClr val="000000">
                      <a:alpha val="43137"/>
                    </a:srgbClr>
                  </a:outerShdw>
                </a:effectLst>
                <a:cs typeface="Times New Roman" pitchFamily="18" charset="0"/>
              </a:rPr>
              <a:t>مزدلفة</a:t>
            </a:r>
            <a:r>
              <a:rPr lang="en-US" sz="1800" dirty="0">
                <a:effectLst>
                  <a:outerShdw blurRad="38100" dist="38100" dir="2700000" algn="tl">
                    <a:srgbClr val="000000">
                      <a:alpha val="43137"/>
                    </a:srgbClr>
                  </a:outerShdw>
                </a:effectLst>
              </a:rPr>
              <a:t> </a:t>
            </a:r>
          </a:p>
          <a:p>
            <a:pPr eaLnBrk="1" hangingPunct="1">
              <a:lnSpc>
                <a:spcPct val="120000"/>
              </a:lnSpc>
            </a:pPr>
            <a:r>
              <a:rPr lang="en-US" sz="1800" dirty="0">
                <a:effectLst>
                  <a:outerShdw blurRad="38100" dist="38100" dir="2700000" algn="tl">
                    <a:srgbClr val="000000">
                      <a:alpha val="43137"/>
                    </a:srgbClr>
                  </a:outerShdw>
                </a:effectLst>
              </a:rPr>
              <a:t>Mina (10 </a:t>
            </a:r>
            <a:r>
              <a:rPr lang="en-US" sz="1800" dirty="0" err="1">
                <a:effectLst>
                  <a:outerShdw blurRad="38100" dist="38100" dir="2700000" algn="tl">
                    <a:srgbClr val="000000">
                      <a:alpha val="43137"/>
                    </a:srgbClr>
                  </a:outerShdw>
                </a:effectLst>
              </a:rPr>
              <a:t>Dhul-Hijjah</a:t>
            </a:r>
            <a:r>
              <a:rPr lang="en-US" sz="1800" dirty="0">
                <a:effectLst>
                  <a:outerShdw blurRad="38100" dist="38100" dir="2700000" algn="tl">
                    <a:srgbClr val="000000">
                      <a:alpha val="43137"/>
                    </a:srgbClr>
                  </a:outerShdw>
                </a:effectLst>
              </a:rPr>
              <a:t>):</a:t>
            </a:r>
          </a:p>
          <a:p>
            <a:pPr lvl="1" eaLnBrk="1" hangingPunct="1">
              <a:lnSpc>
                <a:spcPct val="120000"/>
              </a:lnSpc>
            </a:pPr>
            <a:r>
              <a:rPr lang="en-US" sz="1600" dirty="0" err="1">
                <a:effectLst>
                  <a:outerShdw blurRad="38100" dist="38100" dir="2700000" algn="tl">
                    <a:srgbClr val="000000">
                      <a:alpha val="43137"/>
                    </a:srgbClr>
                  </a:outerShdw>
                </a:effectLst>
              </a:rPr>
              <a:t>Ramy</a:t>
            </a:r>
            <a:r>
              <a:rPr lang="en-US" sz="1600" dirty="0">
                <a:effectLst>
                  <a:outerShdw blurRad="38100" dist="38100" dir="2700000" algn="tl">
                    <a:srgbClr val="000000">
                      <a:alpha val="43137"/>
                    </a:srgbClr>
                  </a:outerShdw>
                </a:effectLst>
              </a:rPr>
              <a:t> (throw pebbles at </a:t>
            </a:r>
            <a:r>
              <a:rPr lang="en-US" sz="1600" dirty="0" err="1">
                <a:effectLst>
                  <a:outerShdw blurRad="38100" dist="38100" dir="2700000" algn="tl">
                    <a:srgbClr val="000000">
                      <a:alpha val="43137"/>
                    </a:srgbClr>
                  </a:outerShdw>
                </a:effectLst>
              </a:rPr>
              <a:t>Jamrat</a:t>
            </a:r>
            <a:r>
              <a:rPr lang="en-US" sz="1600" dirty="0">
                <a:effectLst>
                  <a:outerShdw blurRad="38100" dist="38100" dir="2700000" algn="tl">
                    <a:srgbClr val="000000">
                      <a:alpha val="43137"/>
                    </a:srgbClr>
                  </a:outerShdw>
                </a:effectLst>
              </a:rPr>
              <a:t> Al-’</a:t>
            </a:r>
            <a:r>
              <a:rPr lang="en-US" sz="1600" dirty="0" err="1">
                <a:effectLst>
                  <a:outerShdw blurRad="38100" dist="38100" dir="2700000" algn="tl">
                    <a:srgbClr val="000000">
                      <a:alpha val="43137"/>
                    </a:srgbClr>
                  </a:outerShdw>
                </a:effectLst>
              </a:rPr>
              <a:t>Aqabah</a:t>
            </a:r>
            <a:r>
              <a:rPr lang="en-US" sz="1600" dirty="0">
                <a:effectLst>
                  <a:outerShdw blurRad="38100" dist="38100" dir="2700000" algn="tl">
                    <a:srgbClr val="000000">
                      <a:alpha val="43137"/>
                    </a:srgbClr>
                  </a:outerShdw>
                </a:effectLst>
              </a:rPr>
              <a:t>) - </a:t>
            </a:r>
            <a:r>
              <a:rPr lang="ar-SA" sz="1600" dirty="0">
                <a:effectLst>
                  <a:outerShdw blurRad="38100" dist="38100" dir="2700000" algn="tl">
                    <a:srgbClr val="000000">
                      <a:alpha val="43137"/>
                    </a:srgbClr>
                  </a:outerShdw>
                </a:effectLst>
                <a:cs typeface="Times New Roman" pitchFamily="18" charset="0"/>
              </a:rPr>
              <a:t>الرمي</a:t>
            </a:r>
            <a:r>
              <a:rPr lang="en-US" sz="1600" dirty="0">
                <a:effectLst>
                  <a:outerShdw blurRad="38100" dist="38100" dir="2700000" algn="tl">
                    <a:srgbClr val="000000">
                      <a:alpha val="43137"/>
                    </a:srgbClr>
                  </a:outerShdw>
                </a:effectLst>
              </a:rPr>
              <a:t> </a:t>
            </a:r>
          </a:p>
          <a:p>
            <a:pPr lvl="1" eaLnBrk="1" hangingPunct="1">
              <a:lnSpc>
                <a:spcPct val="120000"/>
              </a:lnSpc>
            </a:pPr>
            <a:r>
              <a:rPr lang="en-US" sz="1600" dirty="0" err="1">
                <a:effectLst>
                  <a:outerShdw blurRad="38100" dist="38100" dir="2700000" algn="tl">
                    <a:srgbClr val="000000">
                      <a:alpha val="43137"/>
                    </a:srgbClr>
                  </a:outerShdw>
                </a:effectLst>
              </a:rPr>
              <a:t>NaHr</a:t>
            </a:r>
            <a:r>
              <a:rPr lang="en-US" sz="1600" dirty="0">
                <a:effectLst>
                  <a:outerShdw blurRad="38100" dist="38100" dir="2700000" algn="tl">
                    <a:srgbClr val="000000">
                      <a:alpha val="43137"/>
                    </a:srgbClr>
                  </a:outerShdw>
                </a:effectLst>
              </a:rPr>
              <a:t> (sacrifice) - </a:t>
            </a:r>
            <a:r>
              <a:rPr lang="ar-SA" sz="1600" dirty="0">
                <a:effectLst>
                  <a:outerShdw blurRad="38100" dist="38100" dir="2700000" algn="tl">
                    <a:srgbClr val="000000">
                      <a:alpha val="43137"/>
                    </a:srgbClr>
                  </a:outerShdw>
                </a:effectLst>
                <a:cs typeface="Times New Roman" pitchFamily="18" charset="0"/>
              </a:rPr>
              <a:t>النحر</a:t>
            </a:r>
            <a:r>
              <a:rPr lang="en-US" sz="1600" dirty="0">
                <a:effectLst>
                  <a:outerShdw blurRad="38100" dist="38100" dir="2700000" algn="tl">
                    <a:srgbClr val="000000">
                      <a:alpha val="43137"/>
                    </a:srgbClr>
                  </a:outerShdw>
                </a:effectLst>
              </a:rPr>
              <a:t> </a:t>
            </a:r>
          </a:p>
          <a:p>
            <a:pPr lvl="1" eaLnBrk="1" hangingPunct="1">
              <a:lnSpc>
                <a:spcPct val="120000"/>
              </a:lnSpc>
            </a:pPr>
            <a:r>
              <a:rPr lang="en-US" sz="1600" dirty="0" err="1">
                <a:effectLst>
                  <a:outerShdw blurRad="38100" dist="38100" dir="2700000" algn="tl">
                    <a:srgbClr val="000000">
                      <a:alpha val="43137"/>
                    </a:srgbClr>
                  </a:outerShdw>
                </a:effectLst>
              </a:rPr>
              <a:t>Halq</a:t>
            </a:r>
            <a:r>
              <a:rPr lang="en-US" sz="1600" dirty="0">
                <a:effectLst>
                  <a:outerShdw blurRad="38100" dist="38100" dir="2700000" algn="tl">
                    <a:srgbClr val="000000">
                      <a:alpha val="43137"/>
                    </a:srgbClr>
                  </a:outerShdw>
                </a:effectLst>
              </a:rPr>
              <a:t> (shave hair of the head) - </a:t>
            </a:r>
            <a:r>
              <a:rPr lang="ar-SA" sz="1600" dirty="0">
                <a:effectLst>
                  <a:outerShdw blurRad="38100" dist="38100" dir="2700000" algn="tl">
                    <a:srgbClr val="000000">
                      <a:alpha val="43137"/>
                    </a:srgbClr>
                  </a:outerShdw>
                </a:effectLst>
                <a:cs typeface="Times New Roman" pitchFamily="18" charset="0"/>
              </a:rPr>
              <a:t>الحلق أو التقصير</a:t>
            </a:r>
            <a:r>
              <a:rPr lang="en-US" sz="1600" dirty="0">
                <a:effectLst>
                  <a:outerShdw blurRad="38100" dist="38100" dir="2700000" algn="tl">
                    <a:srgbClr val="000000">
                      <a:alpha val="43137"/>
                    </a:srgbClr>
                  </a:outerShdw>
                </a:effectLst>
              </a:rPr>
              <a:t> </a:t>
            </a:r>
          </a:p>
          <a:p>
            <a:pPr eaLnBrk="1" hangingPunct="1">
              <a:lnSpc>
                <a:spcPct val="120000"/>
              </a:lnSpc>
            </a:pPr>
            <a:r>
              <a:rPr lang="en-US" sz="1800" dirty="0">
                <a:effectLst>
                  <a:outerShdw blurRad="38100" dist="38100" dir="2700000" algn="tl">
                    <a:srgbClr val="000000">
                      <a:alpha val="43137"/>
                    </a:srgbClr>
                  </a:outerShdw>
                </a:effectLst>
              </a:rPr>
              <a:t>Makkah (10 </a:t>
            </a:r>
            <a:r>
              <a:rPr lang="en-US" sz="1800" dirty="0" err="1">
                <a:effectLst>
                  <a:outerShdw blurRad="38100" dist="38100" dir="2700000" algn="tl">
                    <a:srgbClr val="000000">
                      <a:alpha val="43137"/>
                    </a:srgbClr>
                  </a:outerShdw>
                </a:effectLst>
              </a:rPr>
              <a:t>Dhul-Hijjah</a:t>
            </a:r>
            <a:r>
              <a:rPr lang="en-US" sz="1800" dirty="0">
                <a:effectLst>
                  <a:outerShdw blurRad="38100" dist="38100" dir="2700000" algn="tl">
                    <a:srgbClr val="000000">
                      <a:alpha val="43137"/>
                    </a:srgbClr>
                  </a:outerShdw>
                </a:effectLst>
              </a:rPr>
              <a:t>):</a:t>
            </a:r>
          </a:p>
          <a:p>
            <a:pPr lvl="1" eaLnBrk="1" hangingPunct="1">
              <a:lnSpc>
                <a:spcPct val="120000"/>
              </a:lnSpc>
            </a:pPr>
            <a:r>
              <a:rPr lang="en-US" sz="1600" dirty="0" err="1">
                <a:effectLst>
                  <a:outerShdw blurRad="38100" dist="38100" dir="2700000" algn="tl">
                    <a:srgbClr val="000000">
                      <a:alpha val="43137"/>
                    </a:srgbClr>
                  </a:outerShdw>
                </a:effectLst>
              </a:rPr>
              <a:t>Tawaf</a:t>
            </a:r>
            <a:r>
              <a:rPr lang="en-US" sz="1600" dirty="0">
                <a:effectLst>
                  <a:outerShdw blurRad="38100" dist="38100" dir="2700000" algn="tl">
                    <a:srgbClr val="000000">
                      <a:alpha val="43137"/>
                    </a:srgbClr>
                  </a:outerShdw>
                </a:effectLst>
              </a:rPr>
              <a:t> Al-</a:t>
            </a:r>
            <a:r>
              <a:rPr lang="en-US" sz="1600" dirty="0" err="1">
                <a:effectLst>
                  <a:outerShdw blurRad="38100" dist="38100" dir="2700000" algn="tl">
                    <a:srgbClr val="000000">
                      <a:alpha val="43137"/>
                    </a:srgbClr>
                  </a:outerShdw>
                </a:effectLst>
              </a:rPr>
              <a:t>IfaDah</a:t>
            </a:r>
            <a:r>
              <a:rPr lang="en-US" sz="1600" dirty="0">
                <a:effectLst>
                  <a:outerShdw blurRad="38100" dist="38100" dir="2700000" algn="tl">
                    <a:srgbClr val="000000">
                      <a:alpha val="43137"/>
                    </a:srgbClr>
                  </a:outerShdw>
                </a:effectLst>
              </a:rPr>
              <a:t> - </a:t>
            </a:r>
            <a:r>
              <a:rPr lang="ar-SA" sz="1600" dirty="0">
                <a:effectLst>
                  <a:outerShdw blurRad="38100" dist="38100" dir="2700000" algn="tl">
                    <a:srgbClr val="000000">
                      <a:alpha val="43137"/>
                    </a:srgbClr>
                  </a:outerShdw>
                </a:effectLst>
                <a:cs typeface="Times New Roman" pitchFamily="18" charset="0"/>
              </a:rPr>
              <a:t>طواف الإفاضة</a:t>
            </a:r>
            <a:r>
              <a:rPr lang="en-US" sz="1600" dirty="0">
                <a:effectLst>
                  <a:outerShdw blurRad="38100" dist="38100" dir="2700000" algn="tl">
                    <a:srgbClr val="000000">
                      <a:alpha val="43137"/>
                    </a:srgbClr>
                  </a:outerShdw>
                </a:effectLst>
              </a:rPr>
              <a:t> </a:t>
            </a:r>
          </a:p>
          <a:p>
            <a:pPr lvl="1" eaLnBrk="1" hangingPunct="1">
              <a:lnSpc>
                <a:spcPct val="120000"/>
              </a:lnSpc>
            </a:pPr>
            <a:r>
              <a:rPr lang="en-US" sz="1600" dirty="0" err="1">
                <a:effectLst>
                  <a:outerShdw blurRad="38100" dist="38100" dir="2700000" algn="tl">
                    <a:srgbClr val="000000">
                      <a:alpha val="43137"/>
                    </a:srgbClr>
                  </a:outerShdw>
                </a:effectLst>
              </a:rPr>
              <a:t>Sa’y</a:t>
            </a:r>
            <a:r>
              <a:rPr lang="en-US" sz="1600" dirty="0">
                <a:effectLst>
                  <a:outerShdw blurRad="38100" dist="38100" dir="2700000" algn="tl">
                    <a:srgbClr val="000000">
                      <a:alpha val="43137"/>
                    </a:srgbClr>
                  </a:outerShdw>
                </a:effectLst>
              </a:rPr>
              <a:t> between </a:t>
            </a:r>
            <a:r>
              <a:rPr lang="en-US" sz="1600" dirty="0" err="1">
                <a:effectLst>
                  <a:outerShdw blurRad="38100" dist="38100" dir="2700000" algn="tl">
                    <a:srgbClr val="000000">
                      <a:alpha val="43137"/>
                    </a:srgbClr>
                  </a:outerShdw>
                </a:effectLst>
              </a:rPr>
              <a:t>Safa</a:t>
            </a:r>
            <a:r>
              <a:rPr lang="en-US" sz="1600" dirty="0">
                <a:effectLst>
                  <a:outerShdw blurRad="38100" dist="38100" dir="2700000" algn="tl">
                    <a:srgbClr val="000000">
                      <a:alpha val="43137"/>
                    </a:srgbClr>
                  </a:outerShdw>
                </a:effectLst>
              </a:rPr>
              <a:t> and </a:t>
            </a:r>
            <a:r>
              <a:rPr lang="en-US" sz="1600" dirty="0" err="1">
                <a:effectLst>
                  <a:outerShdw blurRad="38100" dist="38100" dir="2700000" algn="tl">
                    <a:srgbClr val="000000">
                      <a:alpha val="43137"/>
                    </a:srgbClr>
                  </a:outerShdw>
                </a:effectLst>
              </a:rPr>
              <a:t>Marwa</a:t>
            </a:r>
            <a:r>
              <a:rPr lang="en-US" sz="1600" dirty="0">
                <a:effectLst>
                  <a:outerShdw blurRad="38100" dist="38100" dir="2700000" algn="tl">
                    <a:srgbClr val="000000">
                      <a:alpha val="43137"/>
                    </a:srgbClr>
                  </a:outerShdw>
                </a:effectLst>
              </a:rPr>
              <a:t> - </a:t>
            </a:r>
            <a:r>
              <a:rPr lang="ar-SA" sz="1600" dirty="0">
                <a:effectLst>
                  <a:outerShdw blurRad="38100" dist="38100" dir="2700000" algn="tl">
                    <a:srgbClr val="000000">
                      <a:alpha val="43137"/>
                    </a:srgbClr>
                  </a:outerShdw>
                </a:effectLst>
                <a:cs typeface="Times New Roman" pitchFamily="18" charset="0"/>
              </a:rPr>
              <a:t>السعي بين الصفا و المروة</a:t>
            </a:r>
            <a:r>
              <a:rPr lang="en-US" sz="1600" dirty="0">
                <a:effectLst>
                  <a:outerShdw blurRad="38100" dist="38100" dir="2700000" algn="tl">
                    <a:srgbClr val="000000">
                      <a:alpha val="43137"/>
                    </a:srgbClr>
                  </a:outerShdw>
                </a:effectLst>
              </a:rPr>
              <a:t> </a:t>
            </a:r>
          </a:p>
          <a:p>
            <a:pPr eaLnBrk="1" hangingPunct="1">
              <a:lnSpc>
                <a:spcPct val="120000"/>
              </a:lnSpc>
            </a:pPr>
            <a:r>
              <a:rPr lang="en-US" sz="1800" dirty="0">
                <a:effectLst>
                  <a:outerShdw blurRad="38100" dist="38100" dir="2700000" algn="tl">
                    <a:srgbClr val="000000">
                      <a:alpha val="43137"/>
                    </a:srgbClr>
                  </a:outerShdw>
                </a:effectLst>
              </a:rPr>
              <a:t>Mina (11, 12 and 13 </a:t>
            </a:r>
            <a:r>
              <a:rPr lang="en-US" sz="1800" dirty="0" err="1">
                <a:effectLst>
                  <a:outerShdw blurRad="38100" dist="38100" dir="2700000" algn="tl">
                    <a:srgbClr val="000000">
                      <a:alpha val="43137"/>
                    </a:srgbClr>
                  </a:outerShdw>
                </a:effectLst>
              </a:rPr>
              <a:t>Dhul-Hijjah</a:t>
            </a:r>
            <a:r>
              <a:rPr lang="en-US" sz="1800" dirty="0">
                <a:effectLst>
                  <a:outerShdw blurRad="38100" dist="38100" dir="2700000" algn="tl">
                    <a:srgbClr val="000000">
                      <a:alpha val="43137"/>
                    </a:srgbClr>
                  </a:outerShdw>
                </a:effectLst>
              </a:rPr>
              <a:t>):</a:t>
            </a:r>
          </a:p>
          <a:p>
            <a:pPr lvl="1" eaLnBrk="1" hangingPunct="1">
              <a:lnSpc>
                <a:spcPct val="120000"/>
              </a:lnSpc>
            </a:pPr>
            <a:r>
              <a:rPr lang="en-US" sz="1600" dirty="0" err="1">
                <a:effectLst>
                  <a:outerShdw blurRad="38100" dist="38100" dir="2700000" algn="tl">
                    <a:srgbClr val="000000">
                      <a:alpha val="43137"/>
                    </a:srgbClr>
                  </a:outerShdw>
                </a:effectLst>
              </a:rPr>
              <a:t>Ramy</a:t>
            </a:r>
            <a:r>
              <a:rPr lang="en-US" sz="1600" dirty="0">
                <a:effectLst>
                  <a:outerShdw blurRad="38100" dist="38100" dir="2700000" algn="tl">
                    <a:srgbClr val="000000">
                      <a:alpha val="43137"/>
                    </a:srgbClr>
                  </a:outerShdw>
                </a:effectLst>
              </a:rPr>
              <a:t> (throw pebbles at all the three </a:t>
            </a:r>
            <a:r>
              <a:rPr lang="en-US" sz="1600" dirty="0" err="1">
                <a:effectLst>
                  <a:outerShdw blurRad="38100" dist="38100" dir="2700000" algn="tl">
                    <a:srgbClr val="000000">
                      <a:alpha val="43137"/>
                    </a:srgbClr>
                  </a:outerShdw>
                </a:effectLst>
              </a:rPr>
              <a:t>Jamarat</a:t>
            </a:r>
            <a:r>
              <a:rPr lang="en-US" sz="1600" dirty="0">
                <a:effectLst>
                  <a:outerShdw blurRad="38100" dist="38100" dir="2700000" algn="tl">
                    <a:srgbClr val="000000">
                      <a:alpha val="43137"/>
                    </a:srgbClr>
                  </a:outerShdw>
                </a:effectLst>
              </a:rPr>
              <a:t>) - </a:t>
            </a:r>
            <a:r>
              <a:rPr lang="ar-SA" sz="1600" dirty="0">
                <a:effectLst>
                  <a:outerShdw blurRad="38100" dist="38100" dir="2700000" algn="tl">
                    <a:srgbClr val="000000">
                      <a:alpha val="43137"/>
                    </a:srgbClr>
                  </a:outerShdw>
                </a:effectLst>
                <a:cs typeface="Times New Roman" pitchFamily="18" charset="0"/>
              </a:rPr>
              <a:t>الرمي</a:t>
            </a:r>
            <a:r>
              <a:rPr lang="en-US" sz="1600" dirty="0">
                <a:effectLst>
                  <a:outerShdw blurRad="38100" dist="38100" dir="2700000" algn="tl">
                    <a:srgbClr val="000000">
                      <a:alpha val="43137"/>
                    </a:srgbClr>
                  </a:outerShdw>
                </a:effectLst>
              </a:rPr>
              <a:t> </a:t>
            </a:r>
          </a:p>
          <a:p>
            <a:pPr eaLnBrk="1" hangingPunct="1">
              <a:lnSpc>
                <a:spcPct val="120000"/>
              </a:lnSpc>
            </a:pPr>
            <a:r>
              <a:rPr lang="en-US" sz="1800" dirty="0">
                <a:effectLst>
                  <a:outerShdw blurRad="38100" dist="38100" dir="2700000" algn="tl">
                    <a:srgbClr val="000000">
                      <a:alpha val="43137"/>
                    </a:srgbClr>
                  </a:outerShdw>
                </a:effectLst>
              </a:rPr>
              <a:t>Makkah (last day)</a:t>
            </a:r>
          </a:p>
          <a:p>
            <a:pPr lvl="1" eaLnBrk="1" hangingPunct="1">
              <a:lnSpc>
                <a:spcPct val="120000"/>
              </a:lnSpc>
            </a:pPr>
            <a:r>
              <a:rPr lang="en-US" sz="1600" dirty="0" err="1">
                <a:effectLst>
                  <a:outerShdw blurRad="38100" dist="38100" dir="2700000" algn="tl">
                    <a:srgbClr val="000000">
                      <a:alpha val="43137"/>
                    </a:srgbClr>
                  </a:outerShdw>
                </a:effectLst>
              </a:rPr>
              <a:t>Tawaf</a:t>
            </a:r>
            <a:r>
              <a:rPr lang="en-US" sz="1600" dirty="0">
                <a:effectLst>
                  <a:outerShdw blurRad="38100" dist="38100" dir="2700000" algn="tl">
                    <a:srgbClr val="000000">
                      <a:alpha val="43137"/>
                    </a:srgbClr>
                  </a:outerShdw>
                </a:effectLst>
              </a:rPr>
              <a:t> Al-Wada’ (Farewell </a:t>
            </a:r>
            <a:r>
              <a:rPr lang="en-US" sz="1600" dirty="0" err="1">
                <a:effectLst>
                  <a:outerShdw blurRad="38100" dist="38100" dir="2700000" algn="tl">
                    <a:srgbClr val="000000">
                      <a:alpha val="43137"/>
                    </a:srgbClr>
                  </a:outerShdw>
                </a:effectLst>
              </a:rPr>
              <a:t>Tawaf</a:t>
            </a:r>
            <a:r>
              <a:rPr lang="en-US" sz="1600" dirty="0">
                <a:effectLst>
                  <a:outerShdw blurRad="38100" dist="38100" dir="2700000" algn="tl">
                    <a:srgbClr val="000000">
                      <a:alpha val="43137"/>
                    </a:srgbClr>
                  </a:outerShdw>
                </a:effectLst>
              </a:rPr>
              <a:t>) - </a:t>
            </a:r>
            <a:r>
              <a:rPr lang="ar-SA" sz="1600" dirty="0">
                <a:effectLst>
                  <a:outerShdw blurRad="38100" dist="38100" dir="2700000" algn="tl">
                    <a:srgbClr val="000000">
                      <a:alpha val="43137"/>
                    </a:srgbClr>
                  </a:outerShdw>
                </a:effectLst>
                <a:cs typeface="Times New Roman" pitchFamily="18" charset="0"/>
              </a:rPr>
              <a:t>طواف الوداع</a:t>
            </a:r>
            <a:r>
              <a:rPr lang="en-US" sz="1600" dirty="0">
                <a:effectLst>
                  <a:outerShdw blurRad="38100" dist="38100" dir="2700000" algn="tl">
                    <a:srgbClr val="000000">
                      <a:alpha val="43137"/>
                    </a:srgbClr>
                  </a:outerShdw>
                </a:effectLst>
              </a:rPr>
              <a:t> </a:t>
            </a:r>
          </a:p>
        </p:txBody>
      </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69987">
                                            <p:txEl>
                                              <p:pRg st="0" end="0"/>
                                            </p:txEl>
                                          </p:spTgt>
                                        </p:tgtEl>
                                        <p:attrNameLst>
                                          <p:attrName>style.visibility</p:attrName>
                                        </p:attrNameLst>
                                      </p:cBhvr>
                                      <p:to>
                                        <p:strVal val="visible"/>
                                      </p:to>
                                    </p:set>
                                    <p:anim calcmode="lin" valueType="num">
                                      <p:cBhvr additive="base">
                                        <p:cTn id="7" dur="500" fill="hold"/>
                                        <p:tgtEl>
                                          <p:spTgt spid="1699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9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69987">
                                            <p:txEl>
                                              <p:pRg st="1" end="1"/>
                                            </p:txEl>
                                          </p:spTgt>
                                        </p:tgtEl>
                                        <p:attrNameLst>
                                          <p:attrName>style.visibility</p:attrName>
                                        </p:attrNameLst>
                                      </p:cBhvr>
                                      <p:to>
                                        <p:strVal val="visible"/>
                                      </p:to>
                                    </p:set>
                                    <p:anim calcmode="lin" valueType="num">
                                      <p:cBhvr additive="base">
                                        <p:cTn id="13" dur="500" fill="hold"/>
                                        <p:tgtEl>
                                          <p:spTgt spid="16998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9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69987">
                                            <p:txEl>
                                              <p:pRg st="2" end="2"/>
                                            </p:txEl>
                                          </p:spTgt>
                                        </p:tgtEl>
                                        <p:attrNameLst>
                                          <p:attrName>style.visibility</p:attrName>
                                        </p:attrNameLst>
                                      </p:cBhvr>
                                      <p:to>
                                        <p:strVal val="visible"/>
                                      </p:to>
                                    </p:set>
                                    <p:anim calcmode="lin" valueType="num">
                                      <p:cBhvr additive="base">
                                        <p:cTn id="19" dur="500" fill="hold"/>
                                        <p:tgtEl>
                                          <p:spTgt spid="16998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99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69987">
                                            <p:txEl>
                                              <p:pRg st="3" end="3"/>
                                            </p:txEl>
                                          </p:spTgt>
                                        </p:tgtEl>
                                        <p:attrNameLst>
                                          <p:attrName>style.visibility</p:attrName>
                                        </p:attrNameLst>
                                      </p:cBhvr>
                                      <p:to>
                                        <p:strVal val="visible"/>
                                      </p:to>
                                    </p:set>
                                    <p:anim calcmode="lin" valueType="num">
                                      <p:cBhvr additive="base">
                                        <p:cTn id="25" dur="500" fill="hold"/>
                                        <p:tgtEl>
                                          <p:spTgt spid="16998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99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69987">
                                            <p:txEl>
                                              <p:pRg st="4" end="4"/>
                                            </p:txEl>
                                          </p:spTgt>
                                        </p:tgtEl>
                                        <p:attrNameLst>
                                          <p:attrName>style.visibility</p:attrName>
                                        </p:attrNameLst>
                                      </p:cBhvr>
                                      <p:to>
                                        <p:strVal val="visible"/>
                                      </p:to>
                                    </p:set>
                                    <p:anim calcmode="lin" valueType="num">
                                      <p:cBhvr additive="base">
                                        <p:cTn id="31" dur="500" fill="hold"/>
                                        <p:tgtEl>
                                          <p:spTgt spid="16998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99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69987">
                                            <p:txEl>
                                              <p:pRg st="5" end="5"/>
                                            </p:txEl>
                                          </p:spTgt>
                                        </p:tgtEl>
                                        <p:attrNameLst>
                                          <p:attrName>style.visibility</p:attrName>
                                        </p:attrNameLst>
                                      </p:cBhvr>
                                      <p:to>
                                        <p:strVal val="visible"/>
                                      </p:to>
                                    </p:set>
                                    <p:anim calcmode="lin" valueType="num">
                                      <p:cBhvr additive="base">
                                        <p:cTn id="37" dur="500" fill="hold"/>
                                        <p:tgtEl>
                                          <p:spTgt spid="16998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99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169987">
                                            <p:txEl>
                                              <p:pRg st="6" end="6"/>
                                            </p:txEl>
                                          </p:spTgt>
                                        </p:tgtEl>
                                        <p:attrNameLst>
                                          <p:attrName>style.visibility</p:attrName>
                                        </p:attrNameLst>
                                      </p:cBhvr>
                                      <p:to>
                                        <p:strVal val="visible"/>
                                      </p:to>
                                    </p:set>
                                    <p:anim calcmode="lin" valueType="num">
                                      <p:cBhvr additive="base">
                                        <p:cTn id="43" dur="500" fill="hold"/>
                                        <p:tgtEl>
                                          <p:spTgt spid="16998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699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169987">
                                            <p:txEl>
                                              <p:pRg st="7" end="7"/>
                                            </p:txEl>
                                          </p:spTgt>
                                        </p:tgtEl>
                                        <p:attrNameLst>
                                          <p:attrName>style.visibility</p:attrName>
                                        </p:attrNameLst>
                                      </p:cBhvr>
                                      <p:to>
                                        <p:strVal val="visible"/>
                                      </p:to>
                                    </p:set>
                                    <p:anim calcmode="lin" valueType="num">
                                      <p:cBhvr additive="base">
                                        <p:cTn id="49" dur="500" fill="hold"/>
                                        <p:tgtEl>
                                          <p:spTgt spid="169987">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6998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6" fill="hold" grpId="0" nodeType="clickEffect">
                                  <p:stCondLst>
                                    <p:cond delay="0"/>
                                  </p:stCondLst>
                                  <p:childTnLst>
                                    <p:set>
                                      <p:cBhvr>
                                        <p:cTn id="54" dur="1" fill="hold">
                                          <p:stCondLst>
                                            <p:cond delay="0"/>
                                          </p:stCondLst>
                                        </p:cTn>
                                        <p:tgtEl>
                                          <p:spTgt spid="169987">
                                            <p:txEl>
                                              <p:pRg st="8" end="8"/>
                                            </p:txEl>
                                          </p:spTgt>
                                        </p:tgtEl>
                                        <p:attrNameLst>
                                          <p:attrName>style.visibility</p:attrName>
                                        </p:attrNameLst>
                                      </p:cBhvr>
                                      <p:to>
                                        <p:strVal val="visible"/>
                                      </p:to>
                                    </p:set>
                                    <p:anim calcmode="lin" valueType="num">
                                      <p:cBhvr additive="base">
                                        <p:cTn id="55" dur="500" fill="hold"/>
                                        <p:tgtEl>
                                          <p:spTgt spid="169987">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6998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6" fill="hold" grpId="0" nodeType="clickEffect">
                                  <p:stCondLst>
                                    <p:cond delay="0"/>
                                  </p:stCondLst>
                                  <p:childTnLst>
                                    <p:set>
                                      <p:cBhvr>
                                        <p:cTn id="60" dur="1" fill="hold">
                                          <p:stCondLst>
                                            <p:cond delay="0"/>
                                          </p:stCondLst>
                                        </p:cTn>
                                        <p:tgtEl>
                                          <p:spTgt spid="169987">
                                            <p:txEl>
                                              <p:pRg st="9" end="9"/>
                                            </p:txEl>
                                          </p:spTgt>
                                        </p:tgtEl>
                                        <p:attrNameLst>
                                          <p:attrName>style.visibility</p:attrName>
                                        </p:attrNameLst>
                                      </p:cBhvr>
                                      <p:to>
                                        <p:strVal val="visible"/>
                                      </p:to>
                                    </p:set>
                                    <p:anim calcmode="lin" valueType="num">
                                      <p:cBhvr additive="base">
                                        <p:cTn id="61" dur="500" fill="hold"/>
                                        <p:tgtEl>
                                          <p:spTgt spid="169987">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6998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6" fill="hold" grpId="0" nodeType="clickEffect">
                                  <p:stCondLst>
                                    <p:cond delay="0"/>
                                  </p:stCondLst>
                                  <p:childTnLst>
                                    <p:set>
                                      <p:cBhvr>
                                        <p:cTn id="66" dur="1" fill="hold">
                                          <p:stCondLst>
                                            <p:cond delay="0"/>
                                          </p:stCondLst>
                                        </p:cTn>
                                        <p:tgtEl>
                                          <p:spTgt spid="169987">
                                            <p:txEl>
                                              <p:pRg st="10" end="10"/>
                                            </p:txEl>
                                          </p:spTgt>
                                        </p:tgtEl>
                                        <p:attrNameLst>
                                          <p:attrName>style.visibility</p:attrName>
                                        </p:attrNameLst>
                                      </p:cBhvr>
                                      <p:to>
                                        <p:strVal val="visible"/>
                                      </p:to>
                                    </p:set>
                                    <p:anim calcmode="lin" valueType="num">
                                      <p:cBhvr additive="base">
                                        <p:cTn id="67" dur="500" fill="hold"/>
                                        <p:tgtEl>
                                          <p:spTgt spid="169987">
                                            <p:txEl>
                                              <p:pRg st="10" end="1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6998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6" fill="hold" grpId="0" nodeType="clickEffect">
                                  <p:stCondLst>
                                    <p:cond delay="0"/>
                                  </p:stCondLst>
                                  <p:childTnLst>
                                    <p:set>
                                      <p:cBhvr>
                                        <p:cTn id="72" dur="1" fill="hold">
                                          <p:stCondLst>
                                            <p:cond delay="0"/>
                                          </p:stCondLst>
                                        </p:cTn>
                                        <p:tgtEl>
                                          <p:spTgt spid="169987">
                                            <p:txEl>
                                              <p:pRg st="11" end="11"/>
                                            </p:txEl>
                                          </p:spTgt>
                                        </p:tgtEl>
                                        <p:attrNameLst>
                                          <p:attrName>style.visibility</p:attrName>
                                        </p:attrNameLst>
                                      </p:cBhvr>
                                      <p:to>
                                        <p:strVal val="visible"/>
                                      </p:to>
                                    </p:set>
                                    <p:anim calcmode="lin" valueType="num">
                                      <p:cBhvr additive="base">
                                        <p:cTn id="73" dur="500" fill="hold"/>
                                        <p:tgtEl>
                                          <p:spTgt spid="169987">
                                            <p:txEl>
                                              <p:pRg st="11" end="11"/>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6998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6" fill="hold" grpId="0" nodeType="clickEffect">
                                  <p:stCondLst>
                                    <p:cond delay="0"/>
                                  </p:stCondLst>
                                  <p:childTnLst>
                                    <p:set>
                                      <p:cBhvr>
                                        <p:cTn id="78" dur="1" fill="hold">
                                          <p:stCondLst>
                                            <p:cond delay="0"/>
                                          </p:stCondLst>
                                        </p:cTn>
                                        <p:tgtEl>
                                          <p:spTgt spid="169987">
                                            <p:txEl>
                                              <p:pRg st="12" end="12"/>
                                            </p:txEl>
                                          </p:spTgt>
                                        </p:tgtEl>
                                        <p:attrNameLst>
                                          <p:attrName>style.visibility</p:attrName>
                                        </p:attrNameLst>
                                      </p:cBhvr>
                                      <p:to>
                                        <p:strVal val="visible"/>
                                      </p:to>
                                    </p:set>
                                    <p:anim calcmode="lin" valueType="num">
                                      <p:cBhvr additive="base">
                                        <p:cTn id="79" dur="500" fill="hold"/>
                                        <p:tgtEl>
                                          <p:spTgt spid="169987">
                                            <p:txEl>
                                              <p:pRg st="12" end="12"/>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6998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6" fill="hold" grpId="0" nodeType="clickEffect">
                                  <p:stCondLst>
                                    <p:cond delay="0"/>
                                  </p:stCondLst>
                                  <p:childTnLst>
                                    <p:set>
                                      <p:cBhvr>
                                        <p:cTn id="84" dur="1" fill="hold">
                                          <p:stCondLst>
                                            <p:cond delay="0"/>
                                          </p:stCondLst>
                                        </p:cTn>
                                        <p:tgtEl>
                                          <p:spTgt spid="169987">
                                            <p:txEl>
                                              <p:pRg st="13" end="13"/>
                                            </p:txEl>
                                          </p:spTgt>
                                        </p:tgtEl>
                                        <p:attrNameLst>
                                          <p:attrName>style.visibility</p:attrName>
                                        </p:attrNameLst>
                                      </p:cBhvr>
                                      <p:to>
                                        <p:strVal val="visible"/>
                                      </p:to>
                                    </p:set>
                                    <p:anim calcmode="lin" valueType="num">
                                      <p:cBhvr additive="base">
                                        <p:cTn id="85" dur="500" fill="hold"/>
                                        <p:tgtEl>
                                          <p:spTgt spid="169987">
                                            <p:txEl>
                                              <p:pRg st="13" end="13"/>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16998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6" fill="hold" grpId="0" nodeType="clickEffect">
                                  <p:stCondLst>
                                    <p:cond delay="0"/>
                                  </p:stCondLst>
                                  <p:childTnLst>
                                    <p:set>
                                      <p:cBhvr>
                                        <p:cTn id="90" dur="1" fill="hold">
                                          <p:stCondLst>
                                            <p:cond delay="0"/>
                                          </p:stCondLst>
                                        </p:cTn>
                                        <p:tgtEl>
                                          <p:spTgt spid="169987">
                                            <p:txEl>
                                              <p:pRg st="14" end="14"/>
                                            </p:txEl>
                                          </p:spTgt>
                                        </p:tgtEl>
                                        <p:attrNameLst>
                                          <p:attrName>style.visibility</p:attrName>
                                        </p:attrNameLst>
                                      </p:cBhvr>
                                      <p:to>
                                        <p:strVal val="visible"/>
                                      </p:to>
                                    </p:set>
                                    <p:anim calcmode="lin" valueType="num">
                                      <p:cBhvr additive="base">
                                        <p:cTn id="91" dur="500" fill="hold"/>
                                        <p:tgtEl>
                                          <p:spTgt spid="169987">
                                            <p:txEl>
                                              <p:pRg st="14" end="14"/>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6998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bldLvl="2"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4"/>
          <p:cNvSpPr>
            <a:spLocks noGrp="1"/>
          </p:cNvSpPr>
          <p:nvPr>
            <p:ph type="sldNum" sz="quarter" idx="12"/>
          </p:nvPr>
        </p:nvSpPr>
        <p:spPr>
          <a:noFill/>
        </p:spPr>
        <p:txBody>
          <a:bodyPr/>
          <a:lstStyle/>
          <a:p>
            <a:fld id="{4993D7B8-1B7E-45CD-9F5A-03135C7584DB}" type="slidenum">
              <a:rPr lang="en-US"/>
              <a:pPr/>
              <a:t>99</a:t>
            </a:fld>
            <a:endParaRPr lang="en-US"/>
          </a:p>
        </p:txBody>
      </p:sp>
      <p:sp>
        <p:nvSpPr>
          <p:cNvPr id="432130" name="Rectangle 2"/>
          <p:cNvSpPr>
            <a:spLocks noGrp="1" noChangeArrowheads="1"/>
          </p:cNvSpPr>
          <p:nvPr>
            <p:ph type="title"/>
          </p:nvPr>
        </p:nvSpPr>
        <p:spPr/>
        <p:txBody>
          <a:bodyPr/>
          <a:lstStyle/>
          <a:p>
            <a:pPr eaLnBrk="1" hangingPunct="1">
              <a:defRPr/>
            </a:pPr>
            <a:r>
              <a:rPr lang="en-US"/>
              <a:t>Hajj Sites – Satellite Picture</a:t>
            </a:r>
          </a:p>
        </p:txBody>
      </p:sp>
      <p:pic>
        <p:nvPicPr>
          <p:cNvPr id="123908" name="Picture 3" descr="C:\Documents and Settings\obellal\My Documents\Hajj\presentation pictures\HajjSitesGoogleSatellite2008.jpg"/>
          <p:cNvPicPr>
            <a:picLocks noChangeAspect="1" noChangeArrowheads="1"/>
          </p:cNvPicPr>
          <p:nvPr/>
        </p:nvPicPr>
        <p:blipFill>
          <a:blip r:embed="rId3" cstate="print"/>
          <a:srcRect/>
          <a:stretch>
            <a:fillRect/>
          </a:stretch>
        </p:blipFill>
        <p:spPr bwMode="auto">
          <a:xfrm>
            <a:off x="0" y="222250"/>
            <a:ext cx="9144000" cy="6264275"/>
          </a:xfrm>
          <a:prstGeom prst="rect">
            <a:avLst/>
          </a:prstGeom>
          <a:noFill/>
          <a:ln w="9525">
            <a:noFill/>
            <a:miter lim="800000"/>
            <a:headEnd/>
            <a:tailEnd/>
          </a:ln>
        </p:spPr>
      </p:pic>
      <p:sp>
        <p:nvSpPr>
          <p:cNvPr id="432139" name="Freeform 11"/>
          <p:cNvSpPr>
            <a:spLocks/>
          </p:cNvSpPr>
          <p:nvPr/>
        </p:nvSpPr>
        <p:spPr bwMode="auto">
          <a:xfrm>
            <a:off x="2293938" y="836613"/>
            <a:ext cx="1735137" cy="1604962"/>
          </a:xfrm>
          <a:custGeom>
            <a:avLst/>
            <a:gdLst>
              <a:gd name="T0" fmla="*/ 17 w 1093"/>
              <a:gd name="T1" fmla="*/ 60 h 1011"/>
              <a:gd name="T2" fmla="*/ 71 w 1093"/>
              <a:gd name="T3" fmla="*/ 33 h 1011"/>
              <a:gd name="T4" fmla="*/ 115 w 1093"/>
              <a:gd name="T5" fmla="*/ 44 h 1011"/>
              <a:gd name="T6" fmla="*/ 180 w 1093"/>
              <a:gd name="T7" fmla="*/ 44 h 1011"/>
              <a:gd name="T8" fmla="*/ 207 w 1093"/>
              <a:gd name="T9" fmla="*/ 27 h 1011"/>
              <a:gd name="T10" fmla="*/ 299 w 1093"/>
              <a:gd name="T11" fmla="*/ 22 h 1011"/>
              <a:gd name="T12" fmla="*/ 348 w 1093"/>
              <a:gd name="T13" fmla="*/ 16 h 1011"/>
              <a:gd name="T14" fmla="*/ 403 w 1093"/>
              <a:gd name="T15" fmla="*/ 33 h 1011"/>
              <a:gd name="T16" fmla="*/ 451 w 1093"/>
              <a:gd name="T17" fmla="*/ 0 h 1011"/>
              <a:gd name="T18" fmla="*/ 489 w 1093"/>
              <a:gd name="T19" fmla="*/ 11 h 1011"/>
              <a:gd name="T20" fmla="*/ 533 w 1093"/>
              <a:gd name="T21" fmla="*/ 33 h 1011"/>
              <a:gd name="T22" fmla="*/ 604 w 1093"/>
              <a:gd name="T23" fmla="*/ 16 h 1011"/>
              <a:gd name="T24" fmla="*/ 658 w 1093"/>
              <a:gd name="T25" fmla="*/ 6 h 1011"/>
              <a:gd name="T26" fmla="*/ 718 w 1093"/>
              <a:gd name="T27" fmla="*/ 22 h 1011"/>
              <a:gd name="T28" fmla="*/ 756 w 1093"/>
              <a:gd name="T29" fmla="*/ 38 h 1011"/>
              <a:gd name="T30" fmla="*/ 832 w 1093"/>
              <a:gd name="T31" fmla="*/ 16 h 1011"/>
              <a:gd name="T32" fmla="*/ 875 w 1093"/>
              <a:gd name="T33" fmla="*/ 0 h 1011"/>
              <a:gd name="T34" fmla="*/ 919 w 1093"/>
              <a:gd name="T35" fmla="*/ 65 h 1011"/>
              <a:gd name="T36" fmla="*/ 962 w 1093"/>
              <a:gd name="T37" fmla="*/ 87 h 1011"/>
              <a:gd name="T38" fmla="*/ 1017 w 1093"/>
              <a:gd name="T39" fmla="*/ 82 h 1011"/>
              <a:gd name="T40" fmla="*/ 1076 w 1093"/>
              <a:gd name="T41" fmla="*/ 49 h 1011"/>
              <a:gd name="T42" fmla="*/ 1093 w 1093"/>
              <a:gd name="T43" fmla="*/ 147 h 1011"/>
              <a:gd name="T44" fmla="*/ 1076 w 1093"/>
              <a:gd name="T45" fmla="*/ 239 h 1011"/>
              <a:gd name="T46" fmla="*/ 1071 w 1093"/>
              <a:gd name="T47" fmla="*/ 391 h 1011"/>
              <a:gd name="T48" fmla="*/ 1055 w 1093"/>
              <a:gd name="T49" fmla="*/ 511 h 1011"/>
              <a:gd name="T50" fmla="*/ 1087 w 1093"/>
              <a:gd name="T51" fmla="*/ 543 h 1011"/>
              <a:gd name="T52" fmla="*/ 1065 w 1093"/>
              <a:gd name="T53" fmla="*/ 614 h 1011"/>
              <a:gd name="T54" fmla="*/ 1065 w 1093"/>
              <a:gd name="T55" fmla="*/ 674 h 1011"/>
              <a:gd name="T56" fmla="*/ 946 w 1093"/>
              <a:gd name="T57" fmla="*/ 924 h 1011"/>
              <a:gd name="T58" fmla="*/ 902 w 1093"/>
              <a:gd name="T59" fmla="*/ 1011 h 1011"/>
              <a:gd name="T60" fmla="*/ 870 w 1093"/>
              <a:gd name="T61" fmla="*/ 1011 h 1011"/>
              <a:gd name="T62" fmla="*/ 767 w 1093"/>
              <a:gd name="T63" fmla="*/ 973 h 1011"/>
              <a:gd name="T64" fmla="*/ 696 w 1093"/>
              <a:gd name="T65" fmla="*/ 967 h 1011"/>
              <a:gd name="T66" fmla="*/ 653 w 1093"/>
              <a:gd name="T67" fmla="*/ 924 h 1011"/>
              <a:gd name="T68" fmla="*/ 576 w 1093"/>
              <a:gd name="T69" fmla="*/ 821 h 1011"/>
              <a:gd name="T70" fmla="*/ 528 w 1093"/>
              <a:gd name="T71" fmla="*/ 777 h 1011"/>
              <a:gd name="T72" fmla="*/ 441 w 1093"/>
              <a:gd name="T73" fmla="*/ 723 h 1011"/>
              <a:gd name="T74" fmla="*/ 354 w 1093"/>
              <a:gd name="T75" fmla="*/ 668 h 1011"/>
              <a:gd name="T76" fmla="*/ 288 w 1093"/>
              <a:gd name="T77" fmla="*/ 641 h 1011"/>
              <a:gd name="T78" fmla="*/ 261 w 1093"/>
              <a:gd name="T79" fmla="*/ 609 h 1011"/>
              <a:gd name="T80" fmla="*/ 212 w 1093"/>
              <a:gd name="T81" fmla="*/ 549 h 1011"/>
              <a:gd name="T82" fmla="*/ 174 w 1093"/>
              <a:gd name="T83" fmla="*/ 505 h 1011"/>
              <a:gd name="T84" fmla="*/ 115 w 1093"/>
              <a:gd name="T85" fmla="*/ 457 h 1011"/>
              <a:gd name="T86" fmla="*/ 109 w 1093"/>
              <a:gd name="T87" fmla="*/ 359 h 1011"/>
              <a:gd name="T88" fmla="*/ 136 w 1093"/>
              <a:gd name="T89" fmla="*/ 288 h 1011"/>
              <a:gd name="T90" fmla="*/ 120 w 1093"/>
              <a:gd name="T91" fmla="*/ 261 h 1011"/>
              <a:gd name="T92" fmla="*/ 66 w 1093"/>
              <a:gd name="T93" fmla="*/ 212 h 1011"/>
              <a:gd name="T94" fmla="*/ 17 w 1093"/>
              <a:gd name="T95" fmla="*/ 163 h 1011"/>
              <a:gd name="T96" fmla="*/ 0 w 1093"/>
              <a:gd name="T97" fmla="*/ 87 h 1011"/>
              <a:gd name="T98" fmla="*/ 17 w 1093"/>
              <a:gd name="T99" fmla="*/ 60 h 101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93"/>
              <a:gd name="T151" fmla="*/ 0 h 1011"/>
              <a:gd name="T152" fmla="*/ 1093 w 1093"/>
              <a:gd name="T153" fmla="*/ 1011 h 101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93" h="1011">
                <a:moveTo>
                  <a:pt x="17" y="60"/>
                </a:moveTo>
                <a:lnTo>
                  <a:pt x="71" y="33"/>
                </a:lnTo>
                <a:lnTo>
                  <a:pt x="115" y="44"/>
                </a:lnTo>
                <a:lnTo>
                  <a:pt x="180" y="44"/>
                </a:lnTo>
                <a:lnTo>
                  <a:pt x="207" y="27"/>
                </a:lnTo>
                <a:lnTo>
                  <a:pt x="299" y="22"/>
                </a:lnTo>
                <a:lnTo>
                  <a:pt x="348" y="16"/>
                </a:lnTo>
                <a:lnTo>
                  <a:pt x="403" y="33"/>
                </a:lnTo>
                <a:lnTo>
                  <a:pt x="451" y="0"/>
                </a:lnTo>
                <a:lnTo>
                  <a:pt x="489" y="11"/>
                </a:lnTo>
                <a:lnTo>
                  <a:pt x="533" y="33"/>
                </a:lnTo>
                <a:lnTo>
                  <a:pt x="604" y="16"/>
                </a:lnTo>
                <a:lnTo>
                  <a:pt x="658" y="6"/>
                </a:lnTo>
                <a:lnTo>
                  <a:pt x="718" y="22"/>
                </a:lnTo>
                <a:lnTo>
                  <a:pt x="756" y="38"/>
                </a:lnTo>
                <a:lnTo>
                  <a:pt x="832" y="16"/>
                </a:lnTo>
                <a:lnTo>
                  <a:pt x="875" y="0"/>
                </a:lnTo>
                <a:lnTo>
                  <a:pt x="919" y="65"/>
                </a:lnTo>
                <a:lnTo>
                  <a:pt x="962" y="87"/>
                </a:lnTo>
                <a:lnTo>
                  <a:pt x="1017" y="82"/>
                </a:lnTo>
                <a:lnTo>
                  <a:pt x="1076" y="49"/>
                </a:lnTo>
                <a:lnTo>
                  <a:pt x="1093" y="147"/>
                </a:lnTo>
                <a:lnTo>
                  <a:pt x="1076" y="239"/>
                </a:lnTo>
                <a:lnTo>
                  <a:pt x="1071" y="391"/>
                </a:lnTo>
                <a:lnTo>
                  <a:pt x="1055" y="511"/>
                </a:lnTo>
                <a:lnTo>
                  <a:pt x="1087" y="543"/>
                </a:lnTo>
                <a:lnTo>
                  <a:pt x="1065" y="614"/>
                </a:lnTo>
                <a:lnTo>
                  <a:pt x="1065" y="674"/>
                </a:lnTo>
                <a:lnTo>
                  <a:pt x="946" y="924"/>
                </a:lnTo>
                <a:lnTo>
                  <a:pt x="902" y="1011"/>
                </a:lnTo>
                <a:lnTo>
                  <a:pt x="870" y="1011"/>
                </a:lnTo>
                <a:lnTo>
                  <a:pt x="767" y="973"/>
                </a:lnTo>
                <a:lnTo>
                  <a:pt x="696" y="967"/>
                </a:lnTo>
                <a:lnTo>
                  <a:pt x="653" y="924"/>
                </a:lnTo>
                <a:lnTo>
                  <a:pt x="576" y="821"/>
                </a:lnTo>
                <a:lnTo>
                  <a:pt x="528" y="777"/>
                </a:lnTo>
                <a:lnTo>
                  <a:pt x="441" y="723"/>
                </a:lnTo>
                <a:lnTo>
                  <a:pt x="354" y="668"/>
                </a:lnTo>
                <a:lnTo>
                  <a:pt x="288" y="641"/>
                </a:lnTo>
                <a:lnTo>
                  <a:pt x="261" y="609"/>
                </a:lnTo>
                <a:lnTo>
                  <a:pt x="212" y="549"/>
                </a:lnTo>
                <a:lnTo>
                  <a:pt x="174" y="505"/>
                </a:lnTo>
                <a:lnTo>
                  <a:pt x="115" y="457"/>
                </a:lnTo>
                <a:lnTo>
                  <a:pt x="109" y="359"/>
                </a:lnTo>
                <a:lnTo>
                  <a:pt x="136" y="288"/>
                </a:lnTo>
                <a:lnTo>
                  <a:pt x="120" y="261"/>
                </a:lnTo>
                <a:lnTo>
                  <a:pt x="66" y="212"/>
                </a:lnTo>
                <a:lnTo>
                  <a:pt x="17" y="163"/>
                </a:lnTo>
                <a:lnTo>
                  <a:pt x="0" y="87"/>
                </a:lnTo>
                <a:lnTo>
                  <a:pt x="17" y="60"/>
                </a:lnTo>
                <a:close/>
              </a:path>
            </a:pathLst>
          </a:custGeom>
          <a:noFill/>
          <a:ln w="38100">
            <a:solidFill>
              <a:srgbClr val="FFFF00"/>
            </a:solidFill>
            <a:prstDash val="sysDot"/>
            <a:round/>
            <a:headEnd/>
            <a:tailEnd/>
          </a:ln>
        </p:spPr>
        <p:txBody>
          <a:bodyPr>
            <a:spAutoFit/>
          </a:bodyPr>
          <a:lstStyle/>
          <a:p>
            <a:endParaRPr lang="en-US"/>
          </a:p>
        </p:txBody>
      </p:sp>
      <p:sp>
        <p:nvSpPr>
          <p:cNvPr id="432143" name="Freeform 15"/>
          <p:cNvSpPr>
            <a:spLocks/>
          </p:cNvSpPr>
          <p:nvPr/>
        </p:nvSpPr>
        <p:spPr bwMode="auto">
          <a:xfrm>
            <a:off x="3702050" y="1873250"/>
            <a:ext cx="2008188" cy="1974850"/>
          </a:xfrm>
          <a:custGeom>
            <a:avLst/>
            <a:gdLst>
              <a:gd name="T0" fmla="*/ 788 w 1265"/>
              <a:gd name="T1" fmla="*/ 1182 h 1244"/>
              <a:gd name="T2" fmla="*/ 843 w 1265"/>
              <a:gd name="T3" fmla="*/ 1103 h 1244"/>
              <a:gd name="T4" fmla="*/ 864 w 1265"/>
              <a:gd name="T5" fmla="*/ 1023 h 1244"/>
              <a:gd name="T6" fmla="*/ 818 w 1265"/>
              <a:gd name="T7" fmla="*/ 974 h 1244"/>
              <a:gd name="T8" fmla="*/ 903 w 1265"/>
              <a:gd name="T9" fmla="*/ 928 h 1244"/>
              <a:gd name="T10" fmla="*/ 1057 w 1265"/>
              <a:gd name="T11" fmla="*/ 924 h 1244"/>
              <a:gd name="T12" fmla="*/ 1168 w 1265"/>
              <a:gd name="T13" fmla="*/ 827 h 1244"/>
              <a:gd name="T14" fmla="*/ 1182 w 1265"/>
              <a:gd name="T15" fmla="*/ 661 h 1244"/>
              <a:gd name="T16" fmla="*/ 1205 w 1265"/>
              <a:gd name="T17" fmla="*/ 613 h 1244"/>
              <a:gd name="T18" fmla="*/ 1172 w 1265"/>
              <a:gd name="T19" fmla="*/ 368 h 1244"/>
              <a:gd name="T20" fmla="*/ 1182 w 1265"/>
              <a:gd name="T21" fmla="*/ 329 h 1244"/>
              <a:gd name="T22" fmla="*/ 1255 w 1265"/>
              <a:gd name="T23" fmla="*/ 138 h 1244"/>
              <a:gd name="T24" fmla="*/ 1265 w 1265"/>
              <a:gd name="T25" fmla="*/ 101 h 1244"/>
              <a:gd name="T26" fmla="*/ 1237 w 1265"/>
              <a:gd name="T27" fmla="*/ 16 h 1244"/>
              <a:gd name="T28" fmla="*/ 548 w 1265"/>
              <a:gd name="T29" fmla="*/ 39 h 1244"/>
              <a:gd name="T30" fmla="*/ 516 w 1265"/>
              <a:gd name="T31" fmla="*/ 96 h 1244"/>
              <a:gd name="T32" fmla="*/ 329 w 1265"/>
              <a:gd name="T33" fmla="*/ 80 h 1244"/>
              <a:gd name="T34" fmla="*/ 297 w 1265"/>
              <a:gd name="T35" fmla="*/ 34 h 1244"/>
              <a:gd name="T36" fmla="*/ 200 w 1265"/>
              <a:gd name="T37" fmla="*/ 0 h 1244"/>
              <a:gd name="T38" fmla="*/ 94 w 1265"/>
              <a:gd name="T39" fmla="*/ 214 h 1244"/>
              <a:gd name="T40" fmla="*/ 96 w 1265"/>
              <a:gd name="T41" fmla="*/ 352 h 1244"/>
              <a:gd name="T42" fmla="*/ 50 w 1265"/>
              <a:gd name="T43" fmla="*/ 407 h 1244"/>
              <a:gd name="T44" fmla="*/ 126 w 1265"/>
              <a:gd name="T45" fmla="*/ 509 h 1244"/>
              <a:gd name="T46" fmla="*/ 159 w 1265"/>
              <a:gd name="T47" fmla="*/ 562 h 1244"/>
              <a:gd name="T48" fmla="*/ 172 w 1265"/>
              <a:gd name="T49" fmla="*/ 601 h 1244"/>
              <a:gd name="T50" fmla="*/ 177 w 1265"/>
              <a:gd name="T51" fmla="*/ 624 h 1244"/>
              <a:gd name="T52" fmla="*/ 177 w 1265"/>
              <a:gd name="T53" fmla="*/ 652 h 1244"/>
              <a:gd name="T54" fmla="*/ 0 w 1265"/>
              <a:gd name="T55" fmla="*/ 769 h 1244"/>
              <a:gd name="T56" fmla="*/ 41 w 1265"/>
              <a:gd name="T57" fmla="*/ 1069 h 1244"/>
              <a:gd name="T58" fmla="*/ 122 w 1265"/>
              <a:gd name="T59" fmla="*/ 1108 h 1244"/>
              <a:gd name="T60" fmla="*/ 191 w 1265"/>
              <a:gd name="T61" fmla="*/ 1096 h 1244"/>
              <a:gd name="T62" fmla="*/ 219 w 1265"/>
              <a:gd name="T63" fmla="*/ 1110 h 1244"/>
              <a:gd name="T64" fmla="*/ 345 w 1265"/>
              <a:gd name="T65" fmla="*/ 1085 h 1244"/>
              <a:gd name="T66" fmla="*/ 350 w 1265"/>
              <a:gd name="T67" fmla="*/ 1066 h 1244"/>
              <a:gd name="T68" fmla="*/ 350 w 1265"/>
              <a:gd name="T69" fmla="*/ 1041 h 1244"/>
              <a:gd name="T70" fmla="*/ 589 w 1265"/>
              <a:gd name="T71" fmla="*/ 1244 h 1244"/>
              <a:gd name="T72" fmla="*/ 624 w 1265"/>
              <a:gd name="T73" fmla="*/ 1202 h 1244"/>
              <a:gd name="T74" fmla="*/ 629 w 1265"/>
              <a:gd name="T75" fmla="*/ 1159 h 1244"/>
              <a:gd name="T76" fmla="*/ 735 w 1265"/>
              <a:gd name="T77" fmla="*/ 1200 h 1244"/>
              <a:gd name="T78" fmla="*/ 735 w 1265"/>
              <a:gd name="T79" fmla="*/ 1179 h 1244"/>
              <a:gd name="T80" fmla="*/ 748 w 1265"/>
              <a:gd name="T81" fmla="*/ 1170 h 1244"/>
              <a:gd name="T82" fmla="*/ 769 w 1265"/>
              <a:gd name="T83" fmla="*/ 1170 h 1244"/>
              <a:gd name="T84" fmla="*/ 788 w 1265"/>
              <a:gd name="T85" fmla="*/ 1182 h 12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65"/>
              <a:gd name="T130" fmla="*/ 0 h 1244"/>
              <a:gd name="T131" fmla="*/ 1265 w 1265"/>
              <a:gd name="T132" fmla="*/ 1244 h 12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65" h="1244">
                <a:moveTo>
                  <a:pt x="788" y="1182"/>
                </a:moveTo>
                <a:lnTo>
                  <a:pt x="843" y="1103"/>
                </a:lnTo>
                <a:lnTo>
                  <a:pt x="864" y="1023"/>
                </a:lnTo>
                <a:lnTo>
                  <a:pt x="818" y="974"/>
                </a:lnTo>
                <a:lnTo>
                  <a:pt x="903" y="928"/>
                </a:lnTo>
                <a:lnTo>
                  <a:pt x="1057" y="924"/>
                </a:lnTo>
                <a:lnTo>
                  <a:pt x="1168" y="827"/>
                </a:lnTo>
                <a:lnTo>
                  <a:pt x="1182" y="661"/>
                </a:lnTo>
                <a:lnTo>
                  <a:pt x="1205" y="613"/>
                </a:lnTo>
                <a:lnTo>
                  <a:pt x="1172" y="368"/>
                </a:lnTo>
                <a:lnTo>
                  <a:pt x="1182" y="329"/>
                </a:lnTo>
                <a:lnTo>
                  <a:pt x="1255" y="138"/>
                </a:lnTo>
                <a:lnTo>
                  <a:pt x="1265" y="101"/>
                </a:lnTo>
                <a:lnTo>
                  <a:pt x="1237" y="16"/>
                </a:lnTo>
                <a:lnTo>
                  <a:pt x="548" y="39"/>
                </a:lnTo>
                <a:lnTo>
                  <a:pt x="516" y="96"/>
                </a:lnTo>
                <a:lnTo>
                  <a:pt x="329" y="80"/>
                </a:lnTo>
                <a:lnTo>
                  <a:pt x="297" y="34"/>
                </a:lnTo>
                <a:lnTo>
                  <a:pt x="200" y="0"/>
                </a:lnTo>
                <a:lnTo>
                  <a:pt x="94" y="214"/>
                </a:lnTo>
                <a:lnTo>
                  <a:pt x="96" y="352"/>
                </a:lnTo>
                <a:lnTo>
                  <a:pt x="50" y="407"/>
                </a:lnTo>
                <a:lnTo>
                  <a:pt x="126" y="509"/>
                </a:lnTo>
                <a:lnTo>
                  <a:pt x="159" y="562"/>
                </a:lnTo>
                <a:lnTo>
                  <a:pt x="172" y="601"/>
                </a:lnTo>
                <a:lnTo>
                  <a:pt x="177" y="624"/>
                </a:lnTo>
                <a:lnTo>
                  <a:pt x="177" y="652"/>
                </a:lnTo>
                <a:lnTo>
                  <a:pt x="0" y="769"/>
                </a:lnTo>
                <a:lnTo>
                  <a:pt x="41" y="1069"/>
                </a:lnTo>
                <a:lnTo>
                  <a:pt x="122" y="1108"/>
                </a:lnTo>
                <a:lnTo>
                  <a:pt x="191" y="1096"/>
                </a:lnTo>
                <a:lnTo>
                  <a:pt x="219" y="1110"/>
                </a:lnTo>
                <a:lnTo>
                  <a:pt x="345" y="1085"/>
                </a:lnTo>
                <a:lnTo>
                  <a:pt x="350" y="1066"/>
                </a:lnTo>
                <a:lnTo>
                  <a:pt x="350" y="1041"/>
                </a:lnTo>
                <a:lnTo>
                  <a:pt x="589" y="1244"/>
                </a:lnTo>
                <a:lnTo>
                  <a:pt x="624" y="1202"/>
                </a:lnTo>
                <a:lnTo>
                  <a:pt x="629" y="1159"/>
                </a:lnTo>
                <a:lnTo>
                  <a:pt x="735" y="1200"/>
                </a:lnTo>
                <a:lnTo>
                  <a:pt x="735" y="1179"/>
                </a:lnTo>
                <a:lnTo>
                  <a:pt x="748" y="1170"/>
                </a:lnTo>
                <a:lnTo>
                  <a:pt x="769" y="1170"/>
                </a:lnTo>
                <a:lnTo>
                  <a:pt x="788" y="1182"/>
                </a:lnTo>
                <a:close/>
              </a:path>
            </a:pathLst>
          </a:custGeom>
          <a:noFill/>
          <a:ln w="38100">
            <a:solidFill>
              <a:srgbClr val="FFFF00"/>
            </a:solidFill>
            <a:prstDash val="sysDot"/>
            <a:round/>
            <a:headEnd/>
            <a:tailEnd/>
          </a:ln>
        </p:spPr>
        <p:txBody>
          <a:bodyPr>
            <a:spAutoFit/>
          </a:bodyPr>
          <a:lstStyle/>
          <a:p>
            <a:endParaRPr lang="en-US"/>
          </a:p>
        </p:txBody>
      </p:sp>
      <p:sp>
        <p:nvSpPr>
          <p:cNvPr id="432146" name="Freeform 18"/>
          <p:cNvSpPr>
            <a:spLocks/>
          </p:cNvSpPr>
          <p:nvPr/>
        </p:nvSpPr>
        <p:spPr bwMode="auto">
          <a:xfrm>
            <a:off x="6759575" y="3654425"/>
            <a:ext cx="2260600" cy="2476500"/>
          </a:xfrm>
          <a:custGeom>
            <a:avLst/>
            <a:gdLst>
              <a:gd name="T0" fmla="*/ 7 w 1424"/>
              <a:gd name="T1" fmla="*/ 1149 h 1560"/>
              <a:gd name="T2" fmla="*/ 147 w 1424"/>
              <a:gd name="T3" fmla="*/ 1244 h 1560"/>
              <a:gd name="T4" fmla="*/ 228 w 1424"/>
              <a:gd name="T5" fmla="*/ 1359 h 1560"/>
              <a:gd name="T6" fmla="*/ 251 w 1424"/>
              <a:gd name="T7" fmla="*/ 1444 h 1560"/>
              <a:gd name="T8" fmla="*/ 449 w 1424"/>
              <a:gd name="T9" fmla="*/ 1560 h 1560"/>
              <a:gd name="T10" fmla="*/ 949 w 1424"/>
              <a:gd name="T11" fmla="*/ 1465 h 1560"/>
              <a:gd name="T12" fmla="*/ 1177 w 1424"/>
              <a:gd name="T13" fmla="*/ 1486 h 1560"/>
              <a:gd name="T14" fmla="*/ 1315 w 1424"/>
              <a:gd name="T15" fmla="*/ 1311 h 1560"/>
              <a:gd name="T16" fmla="*/ 1424 w 1424"/>
              <a:gd name="T17" fmla="*/ 1032 h 1560"/>
              <a:gd name="T18" fmla="*/ 1269 w 1424"/>
              <a:gd name="T19" fmla="*/ 997 h 1560"/>
              <a:gd name="T20" fmla="*/ 1228 w 1424"/>
              <a:gd name="T21" fmla="*/ 788 h 1560"/>
              <a:gd name="T22" fmla="*/ 1080 w 1424"/>
              <a:gd name="T23" fmla="*/ 626 h 1560"/>
              <a:gd name="T24" fmla="*/ 1007 w 1424"/>
              <a:gd name="T25" fmla="*/ 477 h 1560"/>
              <a:gd name="T26" fmla="*/ 1032 w 1424"/>
              <a:gd name="T27" fmla="*/ 408 h 1560"/>
              <a:gd name="T28" fmla="*/ 1083 w 1424"/>
              <a:gd name="T29" fmla="*/ 410 h 1560"/>
              <a:gd name="T30" fmla="*/ 1048 w 1424"/>
              <a:gd name="T31" fmla="*/ 336 h 1560"/>
              <a:gd name="T32" fmla="*/ 1044 w 1424"/>
              <a:gd name="T33" fmla="*/ 292 h 1560"/>
              <a:gd name="T34" fmla="*/ 1044 w 1424"/>
              <a:gd name="T35" fmla="*/ 249 h 1560"/>
              <a:gd name="T36" fmla="*/ 1048 w 1424"/>
              <a:gd name="T37" fmla="*/ 172 h 1560"/>
              <a:gd name="T38" fmla="*/ 1062 w 1424"/>
              <a:gd name="T39" fmla="*/ 85 h 1560"/>
              <a:gd name="T40" fmla="*/ 949 w 1424"/>
              <a:gd name="T41" fmla="*/ 0 h 1560"/>
              <a:gd name="T42" fmla="*/ 818 w 1424"/>
              <a:gd name="T43" fmla="*/ 110 h 1560"/>
              <a:gd name="T44" fmla="*/ 769 w 1424"/>
              <a:gd name="T45" fmla="*/ 152 h 1560"/>
              <a:gd name="T46" fmla="*/ 666 w 1424"/>
              <a:gd name="T47" fmla="*/ 302 h 1560"/>
              <a:gd name="T48" fmla="*/ 610 w 1424"/>
              <a:gd name="T49" fmla="*/ 458 h 1560"/>
              <a:gd name="T50" fmla="*/ 534 w 1424"/>
              <a:gd name="T51" fmla="*/ 636 h 1560"/>
              <a:gd name="T52" fmla="*/ 502 w 1424"/>
              <a:gd name="T53" fmla="*/ 659 h 1560"/>
              <a:gd name="T54" fmla="*/ 530 w 1424"/>
              <a:gd name="T55" fmla="*/ 712 h 1560"/>
              <a:gd name="T56" fmla="*/ 454 w 1424"/>
              <a:gd name="T57" fmla="*/ 831 h 1560"/>
              <a:gd name="T58" fmla="*/ 242 w 1424"/>
              <a:gd name="T59" fmla="*/ 910 h 1560"/>
              <a:gd name="T60" fmla="*/ 106 w 1424"/>
              <a:gd name="T61" fmla="*/ 1018 h 1560"/>
              <a:gd name="T62" fmla="*/ 76 w 1424"/>
              <a:gd name="T63" fmla="*/ 1013 h 1560"/>
              <a:gd name="T64" fmla="*/ 69 w 1424"/>
              <a:gd name="T65" fmla="*/ 1048 h 1560"/>
              <a:gd name="T66" fmla="*/ 53 w 1424"/>
              <a:gd name="T67" fmla="*/ 1080 h 1560"/>
              <a:gd name="T68" fmla="*/ 9 w 1424"/>
              <a:gd name="T69" fmla="*/ 1117 h 1560"/>
              <a:gd name="T70" fmla="*/ 0 w 1424"/>
              <a:gd name="T71" fmla="*/ 1136 h 1560"/>
              <a:gd name="T72" fmla="*/ 7 w 1424"/>
              <a:gd name="T73" fmla="*/ 1149 h 15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24"/>
              <a:gd name="T112" fmla="*/ 0 h 1560"/>
              <a:gd name="T113" fmla="*/ 1424 w 1424"/>
              <a:gd name="T114" fmla="*/ 1560 h 15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24" h="1560">
                <a:moveTo>
                  <a:pt x="7" y="1149"/>
                </a:moveTo>
                <a:lnTo>
                  <a:pt x="147" y="1244"/>
                </a:lnTo>
                <a:lnTo>
                  <a:pt x="228" y="1359"/>
                </a:lnTo>
                <a:lnTo>
                  <a:pt x="251" y="1444"/>
                </a:lnTo>
                <a:lnTo>
                  <a:pt x="449" y="1560"/>
                </a:lnTo>
                <a:lnTo>
                  <a:pt x="949" y="1465"/>
                </a:lnTo>
                <a:lnTo>
                  <a:pt x="1177" y="1486"/>
                </a:lnTo>
                <a:lnTo>
                  <a:pt x="1315" y="1311"/>
                </a:lnTo>
                <a:lnTo>
                  <a:pt x="1424" y="1032"/>
                </a:lnTo>
                <a:lnTo>
                  <a:pt x="1269" y="997"/>
                </a:lnTo>
                <a:lnTo>
                  <a:pt x="1228" y="788"/>
                </a:lnTo>
                <a:lnTo>
                  <a:pt x="1080" y="626"/>
                </a:lnTo>
                <a:lnTo>
                  <a:pt x="1007" y="477"/>
                </a:lnTo>
                <a:lnTo>
                  <a:pt x="1032" y="408"/>
                </a:lnTo>
                <a:lnTo>
                  <a:pt x="1083" y="410"/>
                </a:lnTo>
                <a:lnTo>
                  <a:pt x="1048" y="336"/>
                </a:lnTo>
                <a:lnTo>
                  <a:pt x="1044" y="292"/>
                </a:lnTo>
                <a:lnTo>
                  <a:pt x="1044" y="249"/>
                </a:lnTo>
                <a:lnTo>
                  <a:pt x="1048" y="172"/>
                </a:lnTo>
                <a:lnTo>
                  <a:pt x="1062" y="85"/>
                </a:lnTo>
                <a:lnTo>
                  <a:pt x="949" y="0"/>
                </a:lnTo>
                <a:lnTo>
                  <a:pt x="818" y="110"/>
                </a:lnTo>
                <a:lnTo>
                  <a:pt x="769" y="152"/>
                </a:lnTo>
                <a:lnTo>
                  <a:pt x="666" y="302"/>
                </a:lnTo>
                <a:lnTo>
                  <a:pt x="610" y="458"/>
                </a:lnTo>
                <a:lnTo>
                  <a:pt x="534" y="636"/>
                </a:lnTo>
                <a:lnTo>
                  <a:pt x="502" y="659"/>
                </a:lnTo>
                <a:lnTo>
                  <a:pt x="530" y="712"/>
                </a:lnTo>
                <a:lnTo>
                  <a:pt x="454" y="831"/>
                </a:lnTo>
                <a:lnTo>
                  <a:pt x="242" y="910"/>
                </a:lnTo>
                <a:lnTo>
                  <a:pt x="106" y="1018"/>
                </a:lnTo>
                <a:lnTo>
                  <a:pt x="76" y="1013"/>
                </a:lnTo>
                <a:lnTo>
                  <a:pt x="69" y="1048"/>
                </a:lnTo>
                <a:lnTo>
                  <a:pt x="53" y="1080"/>
                </a:lnTo>
                <a:lnTo>
                  <a:pt x="9" y="1117"/>
                </a:lnTo>
                <a:lnTo>
                  <a:pt x="0" y="1136"/>
                </a:lnTo>
                <a:lnTo>
                  <a:pt x="7" y="1149"/>
                </a:lnTo>
                <a:close/>
              </a:path>
            </a:pathLst>
          </a:custGeom>
          <a:noFill/>
          <a:ln w="38100">
            <a:solidFill>
              <a:srgbClr val="FFFF00"/>
            </a:solidFill>
            <a:prstDash val="sysDot"/>
            <a:round/>
            <a:headEnd/>
            <a:tailEnd/>
          </a:ln>
        </p:spPr>
        <p:txBody>
          <a:bodyPr>
            <a:spAutoFit/>
          </a:bodyPr>
          <a:lstStyle/>
          <a:p>
            <a:endParaRPr lang="en-US"/>
          </a:p>
        </p:txBody>
      </p:sp>
      <p:grpSp>
        <p:nvGrpSpPr>
          <p:cNvPr id="2" name="Group 45"/>
          <p:cNvGrpSpPr>
            <a:grpSpLocks/>
          </p:cNvGrpSpPr>
          <p:nvPr/>
        </p:nvGrpSpPr>
        <p:grpSpPr bwMode="auto">
          <a:xfrm>
            <a:off x="69850" y="1441450"/>
            <a:ext cx="1230313" cy="3016250"/>
            <a:chOff x="44" y="908"/>
            <a:chExt cx="775" cy="1900"/>
          </a:xfrm>
        </p:grpSpPr>
        <p:sp>
          <p:nvSpPr>
            <p:cNvPr id="123932" name="Line 20"/>
            <p:cNvSpPr>
              <a:spLocks noChangeShapeType="1"/>
            </p:cNvSpPr>
            <p:nvPr/>
          </p:nvSpPr>
          <p:spPr bwMode="auto">
            <a:xfrm flipH="1" flipV="1">
              <a:off x="188" y="908"/>
              <a:ext cx="218" cy="1409"/>
            </a:xfrm>
            <a:prstGeom prst="line">
              <a:avLst/>
            </a:prstGeom>
            <a:noFill/>
            <a:ln w="38100">
              <a:solidFill>
                <a:schemeClr val="hlink"/>
              </a:solidFill>
              <a:round/>
              <a:headEnd/>
              <a:tailEnd type="stealth" w="med" len="med"/>
            </a:ln>
          </p:spPr>
          <p:txBody>
            <a:bodyPr wrap="none"/>
            <a:lstStyle/>
            <a:p>
              <a:endParaRPr lang="en-US"/>
            </a:p>
          </p:txBody>
        </p:sp>
        <p:sp>
          <p:nvSpPr>
            <p:cNvPr id="123933" name="Text Box 21"/>
            <p:cNvSpPr txBox="1">
              <a:spLocks noChangeArrowheads="1"/>
            </p:cNvSpPr>
            <p:nvPr/>
          </p:nvSpPr>
          <p:spPr bwMode="auto">
            <a:xfrm>
              <a:off x="44" y="2322"/>
              <a:ext cx="775" cy="486"/>
            </a:xfrm>
            <a:prstGeom prst="rect">
              <a:avLst/>
            </a:prstGeom>
            <a:solidFill>
              <a:schemeClr val="accent2"/>
            </a:solidFill>
            <a:ln w="38100">
              <a:noFill/>
              <a:miter lim="800000"/>
              <a:headEnd/>
              <a:tailEnd/>
            </a:ln>
          </p:spPr>
          <p:txBody>
            <a:bodyPr wrap="none" lIns="45720" tIns="18288" rIns="45720" bIns="18288">
              <a:spAutoFit/>
            </a:bodyPr>
            <a:lstStyle/>
            <a:p>
              <a:pPr algn="l">
                <a:lnSpc>
                  <a:spcPct val="100000"/>
                </a:lnSpc>
                <a:spcBef>
                  <a:spcPct val="0"/>
                </a:spcBef>
                <a:buClrTx/>
                <a:buSzTx/>
              </a:pPr>
              <a:r>
                <a:rPr lang="en-US" sz="1600" dirty="0">
                  <a:solidFill>
                    <a:srgbClr val="F1FE76"/>
                  </a:solidFill>
                  <a:latin typeface="Verdana" pitchFamily="34" charset="0"/>
                </a:rPr>
                <a:t>Al-</a:t>
              </a:r>
              <a:r>
                <a:rPr lang="en-US" sz="1600" dirty="0" err="1">
                  <a:solidFill>
                    <a:srgbClr val="F1FE76"/>
                  </a:solidFill>
                  <a:latin typeface="Verdana" pitchFamily="34" charset="0"/>
                </a:rPr>
                <a:t>Masjid</a:t>
              </a:r>
              <a:r>
                <a:rPr lang="en-US" sz="1600" dirty="0">
                  <a:solidFill>
                    <a:srgbClr val="F1FE76"/>
                  </a:solidFill>
                  <a:latin typeface="Verdana" pitchFamily="34" charset="0"/>
                </a:rPr>
                <a:t> </a:t>
              </a:r>
            </a:p>
            <a:p>
              <a:pPr algn="l">
                <a:lnSpc>
                  <a:spcPct val="100000"/>
                </a:lnSpc>
                <a:spcBef>
                  <a:spcPct val="0"/>
                </a:spcBef>
                <a:buClrTx/>
                <a:buSzTx/>
              </a:pPr>
              <a:r>
                <a:rPr lang="en-US" sz="1600" dirty="0">
                  <a:solidFill>
                    <a:srgbClr val="F1FE76"/>
                  </a:solidFill>
                  <a:latin typeface="Verdana" pitchFamily="34" charset="0"/>
                </a:rPr>
                <a:t>Al-</a:t>
              </a:r>
              <a:r>
                <a:rPr lang="en-US" sz="1600" dirty="0" err="1">
                  <a:solidFill>
                    <a:srgbClr val="F1FE76"/>
                  </a:solidFill>
                  <a:latin typeface="Verdana" pitchFamily="34" charset="0"/>
                </a:rPr>
                <a:t>Haram</a:t>
              </a:r>
              <a:endParaRPr lang="en-US" sz="1600" dirty="0">
                <a:solidFill>
                  <a:srgbClr val="F1FE76"/>
                </a:solidFill>
                <a:latin typeface="Verdana" pitchFamily="34" charset="0"/>
              </a:endParaRPr>
            </a:p>
            <a:p>
              <a:pPr algn="l">
                <a:lnSpc>
                  <a:spcPct val="100000"/>
                </a:lnSpc>
                <a:spcBef>
                  <a:spcPct val="0"/>
                </a:spcBef>
                <a:buClrTx/>
                <a:buSzTx/>
              </a:pPr>
              <a:r>
                <a:rPr lang="en-US" sz="1600" dirty="0">
                  <a:solidFill>
                    <a:srgbClr val="F1FE76"/>
                  </a:solidFill>
                  <a:latin typeface="Verdana" pitchFamily="34" charset="0"/>
                </a:rPr>
                <a:t>(Makkah)</a:t>
              </a:r>
            </a:p>
          </p:txBody>
        </p:sp>
      </p:grpSp>
      <p:sp>
        <p:nvSpPr>
          <p:cNvPr id="432152" name="Text Box 24"/>
          <p:cNvSpPr txBox="1">
            <a:spLocks noChangeArrowheads="1"/>
          </p:cNvSpPr>
          <p:nvPr/>
        </p:nvSpPr>
        <p:spPr bwMode="auto">
          <a:xfrm>
            <a:off x="3009900" y="1382713"/>
            <a:ext cx="635000" cy="282575"/>
          </a:xfrm>
          <a:prstGeom prst="rect">
            <a:avLst/>
          </a:prstGeom>
          <a:solidFill>
            <a:schemeClr val="accent2"/>
          </a:solidFill>
          <a:ln w="38100">
            <a:noFill/>
            <a:miter lim="800000"/>
            <a:headEnd/>
            <a:tailEnd/>
          </a:ln>
        </p:spPr>
        <p:txBody>
          <a:bodyPr wrap="none" lIns="45720" tIns="18288" rIns="45720" bIns="18288">
            <a:spAutoFit/>
          </a:bodyPr>
          <a:lstStyle/>
          <a:p>
            <a:pPr algn="r" rtl="1">
              <a:lnSpc>
                <a:spcPct val="100000"/>
              </a:lnSpc>
              <a:spcBef>
                <a:spcPct val="0"/>
              </a:spcBef>
              <a:buClrTx/>
              <a:buSzTx/>
            </a:pPr>
            <a:r>
              <a:rPr lang="en-US" sz="1600">
                <a:solidFill>
                  <a:srgbClr val="F1FE76"/>
                </a:solidFill>
                <a:latin typeface="Verdana" pitchFamily="34" charset="0"/>
              </a:rPr>
              <a:t>Mina</a:t>
            </a:r>
          </a:p>
        </p:txBody>
      </p:sp>
      <p:sp>
        <p:nvSpPr>
          <p:cNvPr id="432155" name="Text Box 27"/>
          <p:cNvSpPr txBox="1">
            <a:spLocks noChangeArrowheads="1"/>
          </p:cNvSpPr>
          <p:nvPr/>
        </p:nvSpPr>
        <p:spPr bwMode="auto">
          <a:xfrm>
            <a:off x="4086225" y="2608263"/>
            <a:ext cx="1335088" cy="282575"/>
          </a:xfrm>
          <a:prstGeom prst="rect">
            <a:avLst/>
          </a:prstGeom>
          <a:solidFill>
            <a:schemeClr val="accent2"/>
          </a:solidFill>
          <a:ln w="38100">
            <a:noFill/>
            <a:miter lim="800000"/>
            <a:headEnd/>
            <a:tailEnd/>
          </a:ln>
        </p:spPr>
        <p:txBody>
          <a:bodyPr wrap="none" lIns="45720" tIns="18288" rIns="45720" bIns="18288">
            <a:spAutoFit/>
          </a:bodyPr>
          <a:lstStyle/>
          <a:p>
            <a:pPr algn="l">
              <a:lnSpc>
                <a:spcPct val="100000"/>
              </a:lnSpc>
              <a:spcBef>
                <a:spcPct val="0"/>
              </a:spcBef>
              <a:buClrTx/>
              <a:buSzTx/>
            </a:pPr>
            <a:r>
              <a:rPr lang="en-US" sz="1600">
                <a:solidFill>
                  <a:srgbClr val="F1FE76"/>
                </a:solidFill>
                <a:latin typeface="Verdana" pitchFamily="34" charset="0"/>
              </a:rPr>
              <a:t>Muzdalifah</a:t>
            </a:r>
          </a:p>
        </p:txBody>
      </p:sp>
      <p:sp>
        <p:nvSpPr>
          <p:cNvPr id="432158" name="Text Box 30"/>
          <p:cNvSpPr txBox="1">
            <a:spLocks noChangeArrowheads="1"/>
          </p:cNvSpPr>
          <p:nvPr/>
        </p:nvSpPr>
        <p:spPr bwMode="auto">
          <a:xfrm>
            <a:off x="7632700" y="5233988"/>
            <a:ext cx="854075" cy="282575"/>
          </a:xfrm>
          <a:prstGeom prst="rect">
            <a:avLst/>
          </a:prstGeom>
          <a:solidFill>
            <a:schemeClr val="accent2"/>
          </a:solidFill>
          <a:ln w="38100">
            <a:noFill/>
            <a:miter lim="800000"/>
            <a:headEnd/>
            <a:tailEnd/>
          </a:ln>
        </p:spPr>
        <p:txBody>
          <a:bodyPr wrap="none" lIns="45720" tIns="18288" rIns="45720" bIns="18288">
            <a:spAutoFit/>
          </a:bodyPr>
          <a:lstStyle/>
          <a:p>
            <a:pPr algn="l">
              <a:lnSpc>
                <a:spcPct val="100000"/>
              </a:lnSpc>
              <a:spcBef>
                <a:spcPct val="0"/>
              </a:spcBef>
              <a:buClrTx/>
              <a:buSzTx/>
            </a:pPr>
            <a:r>
              <a:rPr lang="en-US" sz="1600">
                <a:solidFill>
                  <a:srgbClr val="F1FE76"/>
                </a:solidFill>
                <a:latin typeface="Verdana" pitchFamily="34" charset="0"/>
              </a:rPr>
              <a:t>Arafah</a:t>
            </a:r>
          </a:p>
        </p:txBody>
      </p:sp>
      <p:sp>
        <p:nvSpPr>
          <p:cNvPr id="432161" name="Text Box 33"/>
          <p:cNvSpPr txBox="1">
            <a:spLocks noChangeArrowheads="1"/>
          </p:cNvSpPr>
          <p:nvPr/>
        </p:nvSpPr>
        <p:spPr bwMode="auto">
          <a:xfrm rot="2778945">
            <a:off x="1904207" y="2166144"/>
            <a:ext cx="1042987" cy="282575"/>
          </a:xfrm>
          <a:prstGeom prst="rect">
            <a:avLst/>
          </a:prstGeom>
          <a:solidFill>
            <a:srgbClr val="CC9900"/>
          </a:solidFill>
          <a:ln w="38100">
            <a:noFill/>
            <a:miter lim="800000"/>
            <a:headEnd/>
            <a:tailEnd/>
          </a:ln>
        </p:spPr>
        <p:txBody>
          <a:bodyPr wrap="none" lIns="45720" tIns="18288" rIns="45720" bIns="18288">
            <a:spAutoFit/>
          </a:bodyPr>
          <a:lstStyle/>
          <a:p>
            <a:pPr>
              <a:lnSpc>
                <a:spcPct val="100000"/>
              </a:lnSpc>
              <a:spcBef>
                <a:spcPct val="0"/>
              </a:spcBef>
              <a:buClrTx/>
              <a:buSzTx/>
            </a:pPr>
            <a:r>
              <a:rPr lang="en-US" sz="1600">
                <a:latin typeface="Verdana" pitchFamily="34" charset="0"/>
              </a:rPr>
              <a:t>Aziziyah</a:t>
            </a:r>
          </a:p>
        </p:txBody>
      </p:sp>
      <p:grpSp>
        <p:nvGrpSpPr>
          <p:cNvPr id="3" name="Group 47"/>
          <p:cNvGrpSpPr>
            <a:grpSpLocks/>
          </p:cNvGrpSpPr>
          <p:nvPr/>
        </p:nvGrpSpPr>
        <p:grpSpPr bwMode="auto">
          <a:xfrm>
            <a:off x="2633663" y="511175"/>
            <a:ext cx="3063875" cy="936625"/>
            <a:chOff x="1659" y="322"/>
            <a:chExt cx="1930" cy="590"/>
          </a:xfrm>
        </p:grpSpPr>
        <p:sp>
          <p:nvSpPr>
            <p:cNvPr id="123930" name="Line 34"/>
            <p:cNvSpPr>
              <a:spLocks noChangeShapeType="1"/>
            </p:cNvSpPr>
            <p:nvPr/>
          </p:nvSpPr>
          <p:spPr bwMode="auto">
            <a:xfrm flipH="1">
              <a:off x="1659" y="408"/>
              <a:ext cx="1196" cy="504"/>
            </a:xfrm>
            <a:prstGeom prst="line">
              <a:avLst/>
            </a:prstGeom>
            <a:noFill/>
            <a:ln w="38100">
              <a:solidFill>
                <a:schemeClr val="hlink"/>
              </a:solidFill>
              <a:round/>
              <a:headEnd/>
              <a:tailEnd type="stealth" w="med" len="med"/>
            </a:ln>
          </p:spPr>
          <p:txBody>
            <a:bodyPr wrap="none"/>
            <a:lstStyle/>
            <a:p>
              <a:endParaRPr lang="en-US"/>
            </a:p>
          </p:txBody>
        </p:sp>
        <p:sp>
          <p:nvSpPr>
            <p:cNvPr id="123931" name="Text Box 41"/>
            <p:cNvSpPr txBox="1">
              <a:spLocks noChangeArrowheads="1"/>
            </p:cNvSpPr>
            <p:nvPr/>
          </p:nvSpPr>
          <p:spPr bwMode="auto">
            <a:xfrm>
              <a:off x="2850" y="322"/>
              <a:ext cx="739" cy="178"/>
            </a:xfrm>
            <a:prstGeom prst="rect">
              <a:avLst/>
            </a:prstGeom>
            <a:solidFill>
              <a:srgbClr val="0099FF"/>
            </a:solidFill>
            <a:ln w="38100">
              <a:noFill/>
              <a:miter lim="800000"/>
              <a:headEnd/>
              <a:tailEnd/>
            </a:ln>
          </p:spPr>
          <p:txBody>
            <a:bodyPr wrap="none" lIns="45720" tIns="18288" rIns="45720" bIns="18288">
              <a:spAutoFit/>
            </a:bodyPr>
            <a:lstStyle/>
            <a:p>
              <a:pPr algn="l">
                <a:lnSpc>
                  <a:spcPct val="100000"/>
                </a:lnSpc>
                <a:spcBef>
                  <a:spcPct val="0"/>
                </a:spcBef>
                <a:buClrTx/>
                <a:buSzTx/>
              </a:pPr>
              <a:r>
                <a:rPr lang="en-US" sz="1600" b="0">
                  <a:solidFill>
                    <a:srgbClr val="F1FE76"/>
                  </a:solidFill>
                </a:rPr>
                <a:t>Jamarat Area</a:t>
              </a:r>
            </a:p>
          </p:txBody>
        </p:sp>
      </p:grpSp>
      <p:grpSp>
        <p:nvGrpSpPr>
          <p:cNvPr id="4" name="Group 49"/>
          <p:cNvGrpSpPr>
            <a:grpSpLocks/>
          </p:cNvGrpSpPr>
          <p:nvPr/>
        </p:nvGrpSpPr>
        <p:grpSpPr bwMode="auto">
          <a:xfrm>
            <a:off x="6265863" y="3497263"/>
            <a:ext cx="1320800" cy="1514475"/>
            <a:chOff x="3957" y="2233"/>
            <a:chExt cx="832" cy="954"/>
          </a:xfrm>
        </p:grpSpPr>
        <p:sp>
          <p:nvSpPr>
            <p:cNvPr id="123928" name="Line 35"/>
            <p:cNvSpPr>
              <a:spLocks noChangeShapeType="1"/>
            </p:cNvSpPr>
            <p:nvPr/>
          </p:nvSpPr>
          <p:spPr bwMode="auto">
            <a:xfrm>
              <a:off x="4447" y="2406"/>
              <a:ext cx="116" cy="781"/>
            </a:xfrm>
            <a:prstGeom prst="line">
              <a:avLst/>
            </a:prstGeom>
            <a:noFill/>
            <a:ln w="38100">
              <a:solidFill>
                <a:schemeClr val="hlink"/>
              </a:solidFill>
              <a:round/>
              <a:headEnd/>
              <a:tailEnd type="stealth" w="med" len="med"/>
            </a:ln>
          </p:spPr>
          <p:txBody>
            <a:bodyPr wrap="none"/>
            <a:lstStyle/>
            <a:p>
              <a:endParaRPr lang="en-US"/>
            </a:p>
          </p:txBody>
        </p:sp>
        <p:sp>
          <p:nvSpPr>
            <p:cNvPr id="123929" name="Text Box 42"/>
            <p:cNvSpPr txBox="1">
              <a:spLocks noChangeArrowheads="1"/>
            </p:cNvSpPr>
            <p:nvPr/>
          </p:nvSpPr>
          <p:spPr bwMode="auto">
            <a:xfrm>
              <a:off x="3957" y="2233"/>
              <a:ext cx="832" cy="178"/>
            </a:xfrm>
            <a:prstGeom prst="rect">
              <a:avLst/>
            </a:prstGeom>
            <a:solidFill>
              <a:srgbClr val="0099FF"/>
            </a:solidFill>
            <a:ln w="38100">
              <a:noFill/>
              <a:miter lim="800000"/>
              <a:headEnd/>
              <a:tailEnd/>
            </a:ln>
          </p:spPr>
          <p:txBody>
            <a:bodyPr wrap="none" lIns="45720" tIns="18288" rIns="45720" bIns="18288">
              <a:spAutoFit/>
            </a:bodyPr>
            <a:lstStyle/>
            <a:p>
              <a:pPr algn="l">
                <a:lnSpc>
                  <a:spcPct val="100000"/>
                </a:lnSpc>
                <a:spcBef>
                  <a:spcPct val="0"/>
                </a:spcBef>
                <a:buClrTx/>
                <a:buSzTx/>
              </a:pPr>
              <a:r>
                <a:rPr lang="en-US" sz="1600" b="0">
                  <a:solidFill>
                    <a:srgbClr val="F1FE76"/>
                  </a:solidFill>
                </a:rPr>
                <a:t>Masjid Namira</a:t>
              </a:r>
            </a:p>
          </p:txBody>
        </p:sp>
      </p:grpSp>
      <p:grpSp>
        <p:nvGrpSpPr>
          <p:cNvPr id="5" name="Group 46"/>
          <p:cNvGrpSpPr>
            <a:grpSpLocks/>
          </p:cNvGrpSpPr>
          <p:nvPr/>
        </p:nvGrpSpPr>
        <p:grpSpPr bwMode="auto">
          <a:xfrm>
            <a:off x="1914525" y="1760538"/>
            <a:ext cx="1444625" cy="1887537"/>
            <a:chOff x="1206" y="1109"/>
            <a:chExt cx="910" cy="1189"/>
          </a:xfrm>
        </p:grpSpPr>
        <p:sp>
          <p:nvSpPr>
            <p:cNvPr id="123926" name="Line 44"/>
            <p:cNvSpPr>
              <a:spLocks noChangeShapeType="1"/>
            </p:cNvSpPr>
            <p:nvPr/>
          </p:nvSpPr>
          <p:spPr bwMode="auto">
            <a:xfrm flipV="1">
              <a:off x="1771" y="1109"/>
              <a:ext cx="41" cy="1010"/>
            </a:xfrm>
            <a:prstGeom prst="line">
              <a:avLst/>
            </a:prstGeom>
            <a:noFill/>
            <a:ln w="38100">
              <a:solidFill>
                <a:schemeClr val="hlink"/>
              </a:solidFill>
              <a:round/>
              <a:headEnd/>
              <a:tailEnd type="stealth" w="med" len="med"/>
            </a:ln>
          </p:spPr>
          <p:txBody>
            <a:bodyPr wrap="none"/>
            <a:lstStyle/>
            <a:p>
              <a:endParaRPr lang="en-US"/>
            </a:p>
          </p:txBody>
        </p:sp>
        <p:sp>
          <p:nvSpPr>
            <p:cNvPr id="123927" name="Text Box 43"/>
            <p:cNvSpPr txBox="1">
              <a:spLocks noChangeArrowheads="1"/>
            </p:cNvSpPr>
            <p:nvPr/>
          </p:nvSpPr>
          <p:spPr bwMode="auto">
            <a:xfrm>
              <a:off x="1206" y="2120"/>
              <a:ext cx="910" cy="178"/>
            </a:xfrm>
            <a:prstGeom prst="rect">
              <a:avLst/>
            </a:prstGeom>
            <a:solidFill>
              <a:srgbClr val="0099FF"/>
            </a:solidFill>
            <a:ln w="38100">
              <a:noFill/>
              <a:miter lim="800000"/>
              <a:headEnd/>
              <a:tailEnd/>
            </a:ln>
          </p:spPr>
          <p:txBody>
            <a:bodyPr wrap="none" lIns="45720" tIns="18288" rIns="45720" bIns="18288">
              <a:spAutoFit/>
            </a:bodyPr>
            <a:lstStyle/>
            <a:p>
              <a:pPr algn="l">
                <a:lnSpc>
                  <a:spcPct val="100000"/>
                </a:lnSpc>
                <a:spcBef>
                  <a:spcPct val="0"/>
                </a:spcBef>
                <a:buClrTx/>
                <a:buSzTx/>
              </a:pPr>
              <a:r>
                <a:rPr lang="en-US" sz="1600" b="0">
                  <a:solidFill>
                    <a:srgbClr val="F1FE76"/>
                  </a:solidFill>
                </a:rPr>
                <a:t>Masjid Al-Khaif</a:t>
              </a:r>
            </a:p>
          </p:txBody>
        </p:sp>
      </p:grpSp>
      <p:grpSp>
        <p:nvGrpSpPr>
          <p:cNvPr id="6" name="Group 48"/>
          <p:cNvGrpSpPr>
            <a:grpSpLocks/>
          </p:cNvGrpSpPr>
          <p:nvPr/>
        </p:nvGrpSpPr>
        <p:grpSpPr bwMode="auto">
          <a:xfrm>
            <a:off x="2905125" y="3295650"/>
            <a:ext cx="1919288" cy="1276350"/>
            <a:chOff x="1830" y="2076"/>
            <a:chExt cx="1209" cy="804"/>
          </a:xfrm>
        </p:grpSpPr>
        <p:sp>
          <p:nvSpPr>
            <p:cNvPr id="123924" name="Line 36"/>
            <p:cNvSpPr>
              <a:spLocks noChangeShapeType="1"/>
            </p:cNvSpPr>
            <p:nvPr/>
          </p:nvSpPr>
          <p:spPr bwMode="auto">
            <a:xfrm flipV="1">
              <a:off x="2517" y="2076"/>
              <a:ext cx="360" cy="620"/>
            </a:xfrm>
            <a:prstGeom prst="line">
              <a:avLst/>
            </a:prstGeom>
            <a:noFill/>
            <a:ln w="38100">
              <a:solidFill>
                <a:schemeClr val="hlink"/>
              </a:solidFill>
              <a:round/>
              <a:headEnd/>
              <a:tailEnd type="stealth" w="med" len="med"/>
            </a:ln>
          </p:spPr>
          <p:txBody>
            <a:bodyPr wrap="none"/>
            <a:lstStyle/>
            <a:p>
              <a:endParaRPr lang="en-US"/>
            </a:p>
          </p:txBody>
        </p:sp>
        <p:sp>
          <p:nvSpPr>
            <p:cNvPr id="123925" name="Text Box 40"/>
            <p:cNvSpPr txBox="1">
              <a:spLocks noChangeArrowheads="1"/>
            </p:cNvSpPr>
            <p:nvPr/>
          </p:nvSpPr>
          <p:spPr bwMode="auto">
            <a:xfrm>
              <a:off x="1830" y="2702"/>
              <a:ext cx="1209" cy="178"/>
            </a:xfrm>
            <a:prstGeom prst="rect">
              <a:avLst/>
            </a:prstGeom>
            <a:solidFill>
              <a:srgbClr val="0099FF"/>
            </a:solidFill>
            <a:ln w="38100">
              <a:noFill/>
              <a:miter lim="800000"/>
              <a:headEnd/>
              <a:tailEnd/>
            </a:ln>
          </p:spPr>
          <p:txBody>
            <a:bodyPr wrap="none" lIns="45720" tIns="18288" rIns="45720" bIns="18288">
              <a:spAutoFit/>
            </a:bodyPr>
            <a:lstStyle/>
            <a:p>
              <a:pPr algn="l">
                <a:lnSpc>
                  <a:spcPct val="100000"/>
                </a:lnSpc>
                <a:spcBef>
                  <a:spcPct val="0"/>
                </a:spcBef>
                <a:buClrTx/>
                <a:buSzTx/>
              </a:pPr>
              <a:r>
                <a:rPr lang="en-US" sz="1600" b="0">
                  <a:solidFill>
                    <a:srgbClr val="F1FE76"/>
                  </a:solidFill>
                </a:rPr>
                <a:t>Al-Mash’ar Al-Haram</a:t>
              </a:r>
            </a:p>
          </p:txBody>
        </p:sp>
      </p:grpSp>
      <p:grpSp>
        <p:nvGrpSpPr>
          <p:cNvPr id="7" name="Group 53"/>
          <p:cNvGrpSpPr>
            <a:grpSpLocks/>
          </p:cNvGrpSpPr>
          <p:nvPr/>
        </p:nvGrpSpPr>
        <p:grpSpPr bwMode="auto">
          <a:xfrm>
            <a:off x="7402513" y="2682875"/>
            <a:ext cx="1438275" cy="2259013"/>
            <a:chOff x="4663" y="1690"/>
            <a:chExt cx="906" cy="1423"/>
          </a:xfrm>
        </p:grpSpPr>
        <p:sp>
          <p:nvSpPr>
            <p:cNvPr id="123922" name="Line 51"/>
            <p:cNvSpPr>
              <a:spLocks noChangeShapeType="1"/>
            </p:cNvSpPr>
            <p:nvPr/>
          </p:nvSpPr>
          <p:spPr bwMode="auto">
            <a:xfrm flipH="1">
              <a:off x="5124" y="1864"/>
              <a:ext cx="26" cy="1249"/>
            </a:xfrm>
            <a:prstGeom prst="line">
              <a:avLst/>
            </a:prstGeom>
            <a:noFill/>
            <a:ln w="38100">
              <a:solidFill>
                <a:schemeClr val="hlink"/>
              </a:solidFill>
              <a:round/>
              <a:headEnd/>
              <a:tailEnd type="stealth" w="med" len="med"/>
            </a:ln>
          </p:spPr>
          <p:txBody>
            <a:bodyPr wrap="none"/>
            <a:lstStyle/>
            <a:p>
              <a:endParaRPr lang="en-US"/>
            </a:p>
          </p:txBody>
        </p:sp>
        <p:sp>
          <p:nvSpPr>
            <p:cNvPr id="123923" name="Text Box 52"/>
            <p:cNvSpPr txBox="1">
              <a:spLocks noChangeArrowheads="1"/>
            </p:cNvSpPr>
            <p:nvPr/>
          </p:nvSpPr>
          <p:spPr bwMode="auto">
            <a:xfrm>
              <a:off x="4663" y="1690"/>
              <a:ext cx="906" cy="178"/>
            </a:xfrm>
            <a:prstGeom prst="rect">
              <a:avLst/>
            </a:prstGeom>
            <a:solidFill>
              <a:srgbClr val="0099FF"/>
            </a:solidFill>
            <a:ln w="38100">
              <a:noFill/>
              <a:miter lim="800000"/>
              <a:headEnd/>
              <a:tailEnd/>
            </a:ln>
          </p:spPr>
          <p:txBody>
            <a:bodyPr wrap="none" lIns="45720" tIns="18288" rIns="45720" bIns="18288">
              <a:spAutoFit/>
            </a:bodyPr>
            <a:lstStyle/>
            <a:p>
              <a:pPr algn="l">
                <a:lnSpc>
                  <a:spcPct val="100000"/>
                </a:lnSpc>
                <a:spcBef>
                  <a:spcPct val="0"/>
                </a:spcBef>
                <a:buClrTx/>
                <a:buSzTx/>
              </a:pPr>
              <a:r>
                <a:rPr lang="en-US" sz="1600" b="0">
                  <a:solidFill>
                    <a:srgbClr val="F1FE76"/>
                  </a:solidFill>
                </a:rPr>
                <a:t>Mount of Mercy</a:t>
              </a:r>
            </a:p>
          </p:txBody>
        </p:sp>
      </p:grpSp>
    </p:spTree>
  </p:cSld>
  <p:clrMapOvr>
    <a:masterClrMapping/>
  </p:clrMapOvr>
  <p:transition advTm="2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32" fill="hold" grpId="0" nodeType="clickEffect">
                                  <p:stCondLst>
                                    <p:cond delay="0"/>
                                  </p:stCondLst>
                                  <p:childTnLst>
                                    <p:set>
                                      <p:cBhvr>
                                        <p:cTn id="14" dur="1" fill="hold">
                                          <p:stCondLst>
                                            <p:cond delay="0"/>
                                          </p:stCondLst>
                                        </p:cTn>
                                        <p:tgtEl>
                                          <p:spTgt spid="432139"/>
                                        </p:tgtEl>
                                        <p:attrNameLst>
                                          <p:attrName>style.visibility</p:attrName>
                                        </p:attrNameLst>
                                      </p:cBhvr>
                                      <p:to>
                                        <p:strVal val="visible"/>
                                      </p:to>
                                    </p:set>
                                    <p:anim calcmode="lin" valueType="num">
                                      <p:cBhvr>
                                        <p:cTn id="15" dur="500" fill="hold"/>
                                        <p:tgtEl>
                                          <p:spTgt spid="432139"/>
                                        </p:tgtEl>
                                        <p:attrNameLst>
                                          <p:attrName>ppt_w</p:attrName>
                                        </p:attrNameLst>
                                      </p:cBhvr>
                                      <p:tavLst>
                                        <p:tav tm="0">
                                          <p:val>
                                            <p:strVal val="4*#ppt_w"/>
                                          </p:val>
                                        </p:tav>
                                        <p:tav tm="100000">
                                          <p:val>
                                            <p:strVal val="#ppt_w"/>
                                          </p:val>
                                        </p:tav>
                                      </p:tavLst>
                                    </p:anim>
                                    <p:anim calcmode="lin" valueType="num">
                                      <p:cBhvr>
                                        <p:cTn id="16" dur="500" fill="hold"/>
                                        <p:tgtEl>
                                          <p:spTgt spid="432139"/>
                                        </p:tgtEl>
                                        <p:attrNameLst>
                                          <p:attrName>ppt_h</p:attrName>
                                        </p:attrNameLst>
                                      </p:cBhvr>
                                      <p:tavLst>
                                        <p:tav tm="0">
                                          <p:val>
                                            <p:strVal val="4*#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grpId="0" nodeType="clickEffect">
                                  <p:stCondLst>
                                    <p:cond delay="0"/>
                                  </p:stCondLst>
                                  <p:childTnLst>
                                    <p:set>
                                      <p:cBhvr>
                                        <p:cTn id="20" dur="1" fill="hold">
                                          <p:stCondLst>
                                            <p:cond delay="0"/>
                                          </p:stCondLst>
                                        </p:cTn>
                                        <p:tgtEl>
                                          <p:spTgt spid="432152"/>
                                        </p:tgtEl>
                                        <p:attrNameLst>
                                          <p:attrName>style.visibility</p:attrName>
                                        </p:attrNameLst>
                                      </p:cBhvr>
                                      <p:to>
                                        <p:strVal val="visible"/>
                                      </p:to>
                                    </p:set>
                                    <p:anim calcmode="lin" valueType="num">
                                      <p:cBhvr>
                                        <p:cTn id="21" dur="500" fill="hold"/>
                                        <p:tgtEl>
                                          <p:spTgt spid="432152"/>
                                        </p:tgtEl>
                                        <p:attrNameLst>
                                          <p:attrName>ppt_w</p:attrName>
                                        </p:attrNameLst>
                                      </p:cBhvr>
                                      <p:tavLst>
                                        <p:tav tm="0">
                                          <p:val>
                                            <p:strVal val="4*#ppt_w"/>
                                          </p:val>
                                        </p:tav>
                                        <p:tav tm="100000">
                                          <p:val>
                                            <p:strVal val="#ppt_w"/>
                                          </p:val>
                                        </p:tav>
                                      </p:tavLst>
                                    </p:anim>
                                    <p:anim calcmode="lin" valueType="num">
                                      <p:cBhvr>
                                        <p:cTn id="22" dur="500" fill="hold"/>
                                        <p:tgtEl>
                                          <p:spTgt spid="432152"/>
                                        </p:tgtEl>
                                        <p:attrNameLst>
                                          <p:attrName>ppt_h</p:attrName>
                                        </p:attrNameLst>
                                      </p:cBhvr>
                                      <p:tavLst>
                                        <p:tav tm="0">
                                          <p:val>
                                            <p:strVal val="4*#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grpId="0" nodeType="clickEffect">
                                  <p:stCondLst>
                                    <p:cond delay="0"/>
                                  </p:stCondLst>
                                  <p:childTnLst>
                                    <p:set>
                                      <p:cBhvr>
                                        <p:cTn id="26" dur="1" fill="hold">
                                          <p:stCondLst>
                                            <p:cond delay="0"/>
                                          </p:stCondLst>
                                        </p:cTn>
                                        <p:tgtEl>
                                          <p:spTgt spid="432143"/>
                                        </p:tgtEl>
                                        <p:attrNameLst>
                                          <p:attrName>style.visibility</p:attrName>
                                        </p:attrNameLst>
                                      </p:cBhvr>
                                      <p:to>
                                        <p:strVal val="visible"/>
                                      </p:to>
                                    </p:set>
                                    <p:anim calcmode="lin" valueType="num">
                                      <p:cBhvr>
                                        <p:cTn id="27" dur="500" fill="hold"/>
                                        <p:tgtEl>
                                          <p:spTgt spid="432143"/>
                                        </p:tgtEl>
                                        <p:attrNameLst>
                                          <p:attrName>ppt_w</p:attrName>
                                        </p:attrNameLst>
                                      </p:cBhvr>
                                      <p:tavLst>
                                        <p:tav tm="0">
                                          <p:val>
                                            <p:strVal val="4*#ppt_w"/>
                                          </p:val>
                                        </p:tav>
                                        <p:tav tm="100000">
                                          <p:val>
                                            <p:strVal val="#ppt_w"/>
                                          </p:val>
                                        </p:tav>
                                      </p:tavLst>
                                    </p:anim>
                                    <p:anim calcmode="lin" valueType="num">
                                      <p:cBhvr>
                                        <p:cTn id="28" dur="500" fill="hold"/>
                                        <p:tgtEl>
                                          <p:spTgt spid="432143"/>
                                        </p:tgtEl>
                                        <p:attrNameLst>
                                          <p:attrName>ppt_h</p:attrName>
                                        </p:attrNameLst>
                                      </p:cBhvr>
                                      <p:tavLst>
                                        <p:tav tm="0">
                                          <p:val>
                                            <p:strVal val="4*#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32" fill="hold" grpId="0" nodeType="clickEffect">
                                  <p:stCondLst>
                                    <p:cond delay="0"/>
                                  </p:stCondLst>
                                  <p:childTnLst>
                                    <p:set>
                                      <p:cBhvr>
                                        <p:cTn id="32" dur="1" fill="hold">
                                          <p:stCondLst>
                                            <p:cond delay="0"/>
                                          </p:stCondLst>
                                        </p:cTn>
                                        <p:tgtEl>
                                          <p:spTgt spid="432155"/>
                                        </p:tgtEl>
                                        <p:attrNameLst>
                                          <p:attrName>style.visibility</p:attrName>
                                        </p:attrNameLst>
                                      </p:cBhvr>
                                      <p:to>
                                        <p:strVal val="visible"/>
                                      </p:to>
                                    </p:set>
                                    <p:anim calcmode="lin" valueType="num">
                                      <p:cBhvr>
                                        <p:cTn id="33" dur="500" fill="hold"/>
                                        <p:tgtEl>
                                          <p:spTgt spid="432155"/>
                                        </p:tgtEl>
                                        <p:attrNameLst>
                                          <p:attrName>ppt_w</p:attrName>
                                        </p:attrNameLst>
                                      </p:cBhvr>
                                      <p:tavLst>
                                        <p:tav tm="0">
                                          <p:val>
                                            <p:strVal val="4*#ppt_w"/>
                                          </p:val>
                                        </p:tav>
                                        <p:tav tm="100000">
                                          <p:val>
                                            <p:strVal val="#ppt_w"/>
                                          </p:val>
                                        </p:tav>
                                      </p:tavLst>
                                    </p:anim>
                                    <p:anim calcmode="lin" valueType="num">
                                      <p:cBhvr>
                                        <p:cTn id="34" dur="500" fill="hold"/>
                                        <p:tgtEl>
                                          <p:spTgt spid="432155"/>
                                        </p:tgtEl>
                                        <p:attrNameLst>
                                          <p:attrName>ppt_h</p:attrName>
                                        </p:attrNameLst>
                                      </p:cBhvr>
                                      <p:tavLst>
                                        <p:tav tm="0">
                                          <p:val>
                                            <p:strVal val="4*#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32" fill="hold" grpId="0" nodeType="clickEffect">
                                  <p:stCondLst>
                                    <p:cond delay="0"/>
                                  </p:stCondLst>
                                  <p:childTnLst>
                                    <p:set>
                                      <p:cBhvr>
                                        <p:cTn id="38" dur="1" fill="hold">
                                          <p:stCondLst>
                                            <p:cond delay="0"/>
                                          </p:stCondLst>
                                        </p:cTn>
                                        <p:tgtEl>
                                          <p:spTgt spid="432146"/>
                                        </p:tgtEl>
                                        <p:attrNameLst>
                                          <p:attrName>style.visibility</p:attrName>
                                        </p:attrNameLst>
                                      </p:cBhvr>
                                      <p:to>
                                        <p:strVal val="visible"/>
                                      </p:to>
                                    </p:set>
                                    <p:anim calcmode="lin" valueType="num">
                                      <p:cBhvr>
                                        <p:cTn id="39" dur="500" fill="hold"/>
                                        <p:tgtEl>
                                          <p:spTgt spid="432146"/>
                                        </p:tgtEl>
                                        <p:attrNameLst>
                                          <p:attrName>ppt_w</p:attrName>
                                        </p:attrNameLst>
                                      </p:cBhvr>
                                      <p:tavLst>
                                        <p:tav tm="0">
                                          <p:val>
                                            <p:strVal val="4*#ppt_w"/>
                                          </p:val>
                                        </p:tav>
                                        <p:tav tm="100000">
                                          <p:val>
                                            <p:strVal val="#ppt_w"/>
                                          </p:val>
                                        </p:tav>
                                      </p:tavLst>
                                    </p:anim>
                                    <p:anim calcmode="lin" valueType="num">
                                      <p:cBhvr>
                                        <p:cTn id="40" dur="500" fill="hold"/>
                                        <p:tgtEl>
                                          <p:spTgt spid="432146"/>
                                        </p:tgtEl>
                                        <p:attrNameLst>
                                          <p:attrName>ppt_h</p:attrName>
                                        </p:attrNameLst>
                                      </p:cBhvr>
                                      <p:tavLst>
                                        <p:tav tm="0">
                                          <p:val>
                                            <p:strVal val="4*#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32" fill="hold" grpId="0" nodeType="clickEffect">
                                  <p:stCondLst>
                                    <p:cond delay="0"/>
                                  </p:stCondLst>
                                  <p:childTnLst>
                                    <p:set>
                                      <p:cBhvr>
                                        <p:cTn id="44" dur="1" fill="hold">
                                          <p:stCondLst>
                                            <p:cond delay="0"/>
                                          </p:stCondLst>
                                        </p:cTn>
                                        <p:tgtEl>
                                          <p:spTgt spid="432158"/>
                                        </p:tgtEl>
                                        <p:attrNameLst>
                                          <p:attrName>style.visibility</p:attrName>
                                        </p:attrNameLst>
                                      </p:cBhvr>
                                      <p:to>
                                        <p:strVal val="visible"/>
                                      </p:to>
                                    </p:set>
                                    <p:anim calcmode="lin" valueType="num">
                                      <p:cBhvr>
                                        <p:cTn id="45" dur="500" fill="hold"/>
                                        <p:tgtEl>
                                          <p:spTgt spid="432158"/>
                                        </p:tgtEl>
                                        <p:attrNameLst>
                                          <p:attrName>ppt_w</p:attrName>
                                        </p:attrNameLst>
                                      </p:cBhvr>
                                      <p:tavLst>
                                        <p:tav tm="0">
                                          <p:val>
                                            <p:strVal val="4*#ppt_w"/>
                                          </p:val>
                                        </p:tav>
                                        <p:tav tm="100000">
                                          <p:val>
                                            <p:strVal val="#ppt_w"/>
                                          </p:val>
                                        </p:tav>
                                      </p:tavLst>
                                    </p:anim>
                                    <p:anim calcmode="lin" valueType="num">
                                      <p:cBhvr>
                                        <p:cTn id="46" dur="500" fill="hold"/>
                                        <p:tgtEl>
                                          <p:spTgt spid="432158"/>
                                        </p:tgtEl>
                                        <p:attrNameLst>
                                          <p:attrName>ppt_h</p:attrName>
                                        </p:attrNameLst>
                                      </p:cBhvr>
                                      <p:tavLst>
                                        <p:tav tm="0">
                                          <p:val>
                                            <p:strVal val="4*#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432161"/>
                                        </p:tgtEl>
                                        <p:attrNameLst>
                                          <p:attrName>style.visibility</p:attrName>
                                        </p:attrNameLst>
                                      </p:cBhvr>
                                      <p:to>
                                        <p:strVal val="visible"/>
                                      </p:to>
                                    </p:set>
                                    <p:anim calcmode="lin" valueType="num">
                                      <p:cBhvr>
                                        <p:cTn id="51" dur="500" fill="hold"/>
                                        <p:tgtEl>
                                          <p:spTgt spid="432161"/>
                                        </p:tgtEl>
                                        <p:attrNameLst>
                                          <p:attrName>ppt_w</p:attrName>
                                        </p:attrNameLst>
                                      </p:cBhvr>
                                      <p:tavLst>
                                        <p:tav tm="0">
                                          <p:val>
                                            <p:fltVal val="0"/>
                                          </p:val>
                                        </p:tav>
                                        <p:tav tm="100000">
                                          <p:val>
                                            <p:strVal val="#ppt_w"/>
                                          </p:val>
                                        </p:tav>
                                      </p:tavLst>
                                    </p:anim>
                                    <p:anim calcmode="lin" valueType="num">
                                      <p:cBhvr>
                                        <p:cTn id="52" dur="500" fill="hold"/>
                                        <p:tgtEl>
                                          <p:spTgt spid="432161"/>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1+#ppt_w/2"/>
                                          </p:val>
                                        </p:tav>
                                        <p:tav tm="100000">
                                          <p:val>
                                            <p:strVal val="#ppt_x"/>
                                          </p:val>
                                        </p:tav>
                                      </p:tavLst>
                                    </p:anim>
                                    <p:anim calcmode="lin" valueType="num">
                                      <p:cBhvr additive="base">
                                        <p:cTn id="5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12"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additive="base">
                                        <p:cTn id="69" dur="500" fill="hold"/>
                                        <p:tgtEl>
                                          <p:spTgt spid="6"/>
                                        </p:tgtEl>
                                        <p:attrNameLst>
                                          <p:attrName>ppt_x</p:attrName>
                                        </p:attrNameLst>
                                      </p:cBhvr>
                                      <p:tavLst>
                                        <p:tav tm="0">
                                          <p:val>
                                            <p:strVal val="0-#ppt_w/2"/>
                                          </p:val>
                                        </p:tav>
                                        <p:tav tm="100000">
                                          <p:val>
                                            <p:strVal val="#ppt_x"/>
                                          </p:val>
                                        </p:tav>
                                      </p:tavLst>
                                    </p:anim>
                                    <p:anim calcmode="lin" valueType="num">
                                      <p:cBhvr additive="base">
                                        <p:cTn id="7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1"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1" fill="hold" nodeType="click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additive="base">
                                        <p:cTn id="81" dur="500" fill="hold"/>
                                        <p:tgtEl>
                                          <p:spTgt spid="7"/>
                                        </p:tgtEl>
                                        <p:attrNameLst>
                                          <p:attrName>ppt_x</p:attrName>
                                        </p:attrNameLst>
                                      </p:cBhvr>
                                      <p:tavLst>
                                        <p:tav tm="0">
                                          <p:val>
                                            <p:strVal val="#ppt_x"/>
                                          </p:val>
                                        </p:tav>
                                        <p:tav tm="100000">
                                          <p:val>
                                            <p:strVal val="#ppt_x"/>
                                          </p:val>
                                        </p:tav>
                                      </p:tavLst>
                                    </p:anim>
                                    <p:anim calcmode="lin" valueType="num">
                                      <p:cBhvr additive="base">
                                        <p:cTn id="8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9" grpId="0" animBg="1"/>
      <p:bldP spid="432143" grpId="0" animBg="1"/>
      <p:bldP spid="432146" grpId="0" animBg="1"/>
      <p:bldP spid="432152" grpId="0" animBg="1" autoUpdateAnimBg="0"/>
      <p:bldP spid="432155" grpId="0" animBg="1" autoUpdateAnimBg="0"/>
      <p:bldP spid="432158" grpId="0" animBg="1" autoUpdateAnimBg="0"/>
      <p:bldP spid="432161" grpId="0" animBg="1"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stretch>
            <a:fillRect/>
          </a:stretch>
        </a:blipFill>
        <a:ln w="28575" cap="flat" cmpd="sng" algn="ctr">
          <a:solidFill>
            <a:schemeClr val="tx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60000"/>
          </a:lnSpc>
          <a:spcBef>
            <a:spcPct val="20000"/>
          </a:spcBef>
          <a:spcAft>
            <a:spcPct val="0"/>
          </a:spcAft>
          <a:buClr>
            <a:schemeClr val="bg1"/>
          </a:buClr>
          <a:buSzPct val="100000"/>
          <a:buFontTx/>
          <a:buNone/>
          <a:tabLst/>
          <a:defRPr kumimoji="0" lang="en-US" sz="1800" b="1"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stretch>
            <a:fillRect/>
          </a:stretch>
        </a:blipFill>
        <a:ln w="28575" cap="flat" cmpd="sng" algn="ctr">
          <a:solidFill>
            <a:schemeClr val="tx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60000"/>
          </a:lnSpc>
          <a:spcBef>
            <a:spcPct val="20000"/>
          </a:spcBef>
          <a:spcAft>
            <a:spcPct val="0"/>
          </a:spcAft>
          <a:buClr>
            <a:schemeClr val="bg1"/>
          </a:buClr>
          <a:buSzPct val="100000"/>
          <a:buFontTx/>
          <a:buNone/>
          <a:tabLst/>
          <a:defRPr kumimoji="0" lang="en-US" sz="1800" b="1" i="0" u="none" strike="noStrike" cap="none" normalizeH="0" baseline="0" smtClean="0">
            <a:ln>
              <a:noFill/>
            </a:ln>
            <a:solidFill>
              <a:schemeClr val="tx1"/>
            </a:solidFill>
            <a:effectLst/>
            <a:latin typeface="Times New Roman" pitchFamily="18" charset="0"/>
            <a:cs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158516</TotalTime>
  <Words>14747</Words>
  <Application>Microsoft Office PowerPoint</Application>
  <PresentationFormat>On-screen Show (4:3)</PresentationFormat>
  <Paragraphs>1929</Paragraphs>
  <Slides>192</Slides>
  <Notes>186</Notes>
  <HiddenSlides>0</HiddenSlides>
  <MMClips>16</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192</vt:i4>
      </vt:variant>
    </vt:vector>
  </HeadingPairs>
  <TitlesOfParts>
    <vt:vector size="204" baseType="lpstr">
      <vt:lpstr>Arial</vt:lpstr>
      <vt:lpstr>Arial Black</vt:lpstr>
      <vt:lpstr>Arial Narrow</vt:lpstr>
      <vt:lpstr>Calibri</vt:lpstr>
      <vt:lpstr>Comic Sans MS</vt:lpstr>
      <vt:lpstr>Simplified Arabic</vt:lpstr>
      <vt:lpstr>Times New Roman</vt:lpstr>
      <vt:lpstr>Tw Cen MT Condensed Extra Bold</vt:lpstr>
      <vt:lpstr>Verdana</vt:lpstr>
      <vt:lpstr>Wingdings</vt:lpstr>
      <vt:lpstr>Soaring</vt:lpstr>
      <vt:lpstr>Photo Editor Photo</vt:lpstr>
      <vt:lpstr>PowerPoint Presentation</vt:lpstr>
      <vt:lpstr>Excellence of Hajj…</vt:lpstr>
      <vt:lpstr>Excellence of Hajj (1)</vt:lpstr>
      <vt:lpstr>Excellence of Hajj (2)</vt:lpstr>
      <vt:lpstr>Excellence of Hajj (3)</vt:lpstr>
      <vt:lpstr>Preparation for Hajj…</vt:lpstr>
      <vt:lpstr>Preparation for Hajj (1)</vt:lpstr>
      <vt:lpstr>Months &amp; Days of Hajj</vt:lpstr>
      <vt:lpstr>Where is it located? - Geography of Hajj -</vt:lpstr>
      <vt:lpstr>Mawaqeet (1)</vt:lpstr>
      <vt:lpstr>PowerPoint Presentation</vt:lpstr>
      <vt:lpstr>Haram of Makkah حَرَمُ مكة </vt:lpstr>
      <vt:lpstr>Haram of Makkah - map</vt:lpstr>
      <vt:lpstr>Limits of the Haram of Makkah</vt:lpstr>
      <vt:lpstr>Haram Boundary</vt:lpstr>
      <vt:lpstr>The Haram is sanctified</vt:lpstr>
      <vt:lpstr>Restrictions while in the Haram of Makkah</vt:lpstr>
      <vt:lpstr>Mawaqeet &amp; Haram of Makkah</vt:lpstr>
      <vt:lpstr>Definitions Kinds of Hajj Hajj &amp; Umra for Women</vt:lpstr>
      <vt:lpstr>Kinds of Hajj</vt:lpstr>
      <vt:lpstr>Hajj &amp; Umra Rituals for Women</vt:lpstr>
      <vt:lpstr>Umra (العمرة)  Summary</vt:lpstr>
      <vt:lpstr>Ihram for Umra (1)</vt:lpstr>
      <vt:lpstr>Contents of Part 2 Umra Step by Step</vt:lpstr>
      <vt:lpstr>Ihram for Umra (2)</vt:lpstr>
      <vt:lpstr>Ihram for Umra (3)</vt:lpstr>
      <vt:lpstr>Talbiyah (1)</vt:lpstr>
      <vt:lpstr>Talbiyah (2)</vt:lpstr>
      <vt:lpstr>Talbiyah (3)</vt:lpstr>
      <vt:lpstr>Ihram &amp; Talbiyah for Women</vt:lpstr>
      <vt:lpstr>Prohibitions of Ihram (1) محظورات الإحرام</vt:lpstr>
      <vt:lpstr>Prohibitions of Ihram (2) محظورات الإحرام</vt:lpstr>
      <vt:lpstr>Prohibitions of Ihram (3)  محظورات الإحرام</vt:lpstr>
      <vt:lpstr>Prohibitions of Ihram (4)  محظورات الإحرام</vt:lpstr>
      <vt:lpstr>Permissible of Ihram</vt:lpstr>
      <vt:lpstr>Pitfalls of Ihram (1)</vt:lpstr>
      <vt:lpstr>Pitfalls of Ihram (2)</vt:lpstr>
      <vt:lpstr>Going to al-Masjid al-Haram…</vt:lpstr>
      <vt:lpstr>Makkah…</vt:lpstr>
      <vt:lpstr>PowerPoint Presentation</vt:lpstr>
      <vt:lpstr>PowerPoint Presentation</vt:lpstr>
      <vt:lpstr>PowerPoint Presentation</vt:lpstr>
      <vt:lpstr>New Wheelchair mas'aa</vt:lpstr>
      <vt:lpstr>New Wheelchair mas'aa</vt:lpstr>
      <vt:lpstr>Al-Masjid Al-haram (1)</vt:lpstr>
      <vt:lpstr>Makkah Hotels - Satellite</vt:lpstr>
      <vt:lpstr>PowerPoint Presentation</vt:lpstr>
      <vt:lpstr>PowerPoint Presentation</vt:lpstr>
      <vt:lpstr>Al-Masjid Al-haram (2)</vt:lpstr>
      <vt:lpstr>Can you name it?</vt:lpstr>
      <vt:lpstr>Ka’bah from inside</vt:lpstr>
      <vt:lpstr>From the Past (floods)</vt:lpstr>
      <vt:lpstr>Rainy Days</vt:lpstr>
      <vt:lpstr>Tawaf  طواف</vt:lpstr>
      <vt:lpstr>Arrive at Al-Masjid Al-Haram (1)</vt:lpstr>
      <vt:lpstr>Arrive at Al-Masjid Al-Haram (2)</vt:lpstr>
      <vt:lpstr>Arrive at Al-Masjid Al-Haram (3)</vt:lpstr>
      <vt:lpstr>The Black Stone (1)</vt:lpstr>
      <vt:lpstr>The Black Stone (2)</vt:lpstr>
      <vt:lpstr>The Black Stone (3)</vt:lpstr>
      <vt:lpstr>The Black Stone (4)</vt:lpstr>
      <vt:lpstr>Tawaf   طواف</vt:lpstr>
      <vt:lpstr>Tawaf  (2) طواف</vt:lpstr>
      <vt:lpstr>Tawaf</vt:lpstr>
      <vt:lpstr>Tawaf (1)</vt:lpstr>
      <vt:lpstr>Tawaf (2) - Interruption</vt:lpstr>
      <vt:lpstr>Tawaf (3) - Doubt</vt:lpstr>
      <vt:lpstr>Tawaf (4) – The Other Corners</vt:lpstr>
      <vt:lpstr>Tawaf (5) – Du'a</vt:lpstr>
      <vt:lpstr>Al-Multazam الملتزم</vt:lpstr>
      <vt:lpstr>Maqam Ibraheem (1) مقام إبراهيم</vt:lpstr>
      <vt:lpstr>Maqam Ibraheem (2)</vt:lpstr>
      <vt:lpstr>Maqam Ibraheem (3)</vt:lpstr>
      <vt:lpstr>Maqam Ibraheem (4)</vt:lpstr>
      <vt:lpstr>Zamzam (1) زمزم</vt:lpstr>
      <vt:lpstr>Zamzam (2)</vt:lpstr>
      <vt:lpstr>Zamzam (3) زمزم</vt:lpstr>
      <vt:lpstr>Zamzam (4)</vt:lpstr>
      <vt:lpstr>Sa’y between Safa &amp; Marwa (1) السعي بين الصفا و المروة</vt:lpstr>
      <vt:lpstr>Sa’y between Safa &amp; Marwa (2)</vt:lpstr>
      <vt:lpstr>Sa’y between Safa &amp; Marwa (3)</vt:lpstr>
      <vt:lpstr>Mount of Safa</vt:lpstr>
      <vt:lpstr>Sa’y between Safa &amp; Marwa (4)</vt:lpstr>
      <vt:lpstr>Sa’y between Safa &amp; Marwa (5)</vt:lpstr>
      <vt:lpstr>Sa’y between Safa &amp; Marwa (6)</vt:lpstr>
      <vt:lpstr>Halq or Taqseer  الحلق أو التقصير</vt:lpstr>
      <vt:lpstr>Pitfalls of Sa’y</vt:lpstr>
      <vt:lpstr>Stay in Makkah…</vt:lpstr>
      <vt:lpstr>Stay in Makkah…</vt:lpstr>
      <vt:lpstr>Stay in Makkah (1)</vt:lpstr>
      <vt:lpstr>Stay in Makkah (2)</vt:lpstr>
      <vt:lpstr>Salat in Jama’a</vt:lpstr>
      <vt:lpstr>Crowded Makkah Streets</vt:lpstr>
      <vt:lpstr>Hijr al-Ka'bah (Hateem) حِجْر الكعبة (الحطيم)</vt:lpstr>
      <vt:lpstr>Performing multiple Umras (1) </vt:lpstr>
      <vt:lpstr>Performing multiple Umras (2)</vt:lpstr>
      <vt:lpstr>Contents of Part 3 Hajj Step by Step</vt:lpstr>
      <vt:lpstr>Hajj Step by Step - Summary</vt:lpstr>
      <vt:lpstr>Hajj Sites – Satellite Picture</vt:lpstr>
      <vt:lpstr>Hajj Sites - Distances</vt:lpstr>
      <vt:lpstr>Makkah to Mina</vt:lpstr>
      <vt:lpstr>Walking from Makkah to Mina</vt:lpstr>
      <vt:lpstr>Ihram for Hajj (1)</vt:lpstr>
      <vt:lpstr>Ihram for Hajj (2)</vt:lpstr>
      <vt:lpstr>Mina - 8 Dhul-Hijjah</vt:lpstr>
      <vt:lpstr>Mina…</vt:lpstr>
      <vt:lpstr>PowerPoint Presentation</vt:lpstr>
      <vt:lpstr>Mina at night</vt:lpstr>
      <vt:lpstr>Old Jamarat Shape</vt:lpstr>
      <vt:lpstr>New Jamarat Shape</vt:lpstr>
      <vt:lpstr>Old Jamarat Bridge (1963 - 2006)</vt:lpstr>
      <vt:lpstr>Old Jamarat Bridge</vt:lpstr>
      <vt:lpstr>Jamarat 1953</vt:lpstr>
      <vt:lpstr>Floods in Mina 12-12-1425 H. (2005)</vt:lpstr>
      <vt:lpstr>Mina Border Signpost</vt:lpstr>
      <vt:lpstr>Mina – Satellite Picture</vt:lpstr>
      <vt:lpstr>Leaving Mina for Arafah - 9 Dhul-Hijjah</vt:lpstr>
      <vt:lpstr>Arafah (1) - 9 Dhul-Hijjah</vt:lpstr>
      <vt:lpstr>Excellence of the day of Arafah</vt:lpstr>
      <vt:lpstr>Arafah (2) - 9 Dhul-Hijjah</vt:lpstr>
      <vt:lpstr>Arafah (3) - 9 Dhul-Hijjah</vt:lpstr>
      <vt:lpstr>Arafah (4) - 9 Dhul-Hijjah</vt:lpstr>
      <vt:lpstr>Arafah (6) - 9 Dhul-Hijjah</vt:lpstr>
      <vt:lpstr>PowerPoint Presentation</vt:lpstr>
      <vt:lpstr>Arafah – Satellite Picture</vt:lpstr>
      <vt:lpstr>Leaving Arafah</vt:lpstr>
      <vt:lpstr>Leaving Arafah</vt:lpstr>
      <vt:lpstr>Pitfalls related to Arafah</vt:lpstr>
      <vt:lpstr>Muzdalifah (1) – night of 10 Dhul-Hijjah</vt:lpstr>
      <vt:lpstr>Muzdalifah (2) – night of 10 Dhul-Hijjah</vt:lpstr>
      <vt:lpstr>Muzdalifah (3) – night of 10 Dhul-Hijjah</vt:lpstr>
      <vt:lpstr>Muzdalifah (4) - 10 Dhul-Hijjah</vt:lpstr>
      <vt:lpstr>Muzdalifah – Satellite picture</vt:lpstr>
      <vt:lpstr>Pitfalls related to Muzdalifah</vt:lpstr>
      <vt:lpstr>Mina - 10 Dhul-Hijjah (يوم الحج الأكبر)</vt:lpstr>
      <vt:lpstr>Mina - 10 Dhul-Hijjah</vt:lpstr>
      <vt:lpstr>Mina - 10 Dhul-Hijjah  Animal Sacrifice</vt:lpstr>
      <vt:lpstr>Mina - 10 Dhul-Hijjah Shaving</vt:lpstr>
      <vt:lpstr>Mina - 10 Dhul-Hijjah First Tahallul</vt:lpstr>
      <vt:lpstr>Makkah - 10 Dhul-Hijjah Tawaf al-Ifadah</vt:lpstr>
      <vt:lpstr>Makkah - 10 Dhul-Hijjah Sa’y between Safa &amp; Marwa</vt:lpstr>
      <vt:lpstr>Sequence of Manasik on the 10th of Dhul-Hijjah</vt:lpstr>
      <vt:lpstr>Mina - 11, 12, 13 Dhul-Hijjah</vt:lpstr>
      <vt:lpstr>Mina - 11, 12, 13 Dhul-Hijjah  Ramy</vt:lpstr>
      <vt:lpstr>Mina - 12 or 13 Dhul-Hijjah Leaving Mina</vt:lpstr>
      <vt:lpstr>Pitfalls of Ramy (pelting)</vt:lpstr>
      <vt:lpstr>Pitfalls related to Mina</vt:lpstr>
      <vt:lpstr>Jamarat 1953</vt:lpstr>
      <vt:lpstr>Makkah – After Mina</vt:lpstr>
      <vt:lpstr>Makkah - Last day</vt:lpstr>
      <vt:lpstr>Hajj Summary</vt:lpstr>
      <vt:lpstr>Pillars of Hajj</vt:lpstr>
      <vt:lpstr>Obligations of Hajj</vt:lpstr>
      <vt:lpstr>Pillars &amp; Obligations of Umra</vt:lpstr>
      <vt:lpstr>Changing The Niyah…</vt:lpstr>
      <vt:lpstr>Changing the Niyah  of Hajj &amp; Umra</vt:lpstr>
      <vt:lpstr>Arriving Late: 8th Dhul-Hijjah</vt:lpstr>
      <vt:lpstr>Arriving Late: 9th Dhul-Hijjah</vt:lpstr>
      <vt:lpstr>Contents of Part 4 Visiting al-Madinah</vt:lpstr>
      <vt:lpstr>Haram of Madinah</vt:lpstr>
      <vt:lpstr>Merits of Madinah (1)</vt:lpstr>
      <vt:lpstr>Merits of Madinah (2)</vt:lpstr>
      <vt:lpstr>Madinah - Satellite</vt:lpstr>
      <vt:lpstr>PowerPoint Presentation</vt:lpstr>
      <vt:lpstr>Masajid to Be Visited</vt:lpstr>
      <vt:lpstr>Masjid Quba</vt:lpstr>
      <vt:lpstr>Al-Masjid An-Nabawi</vt:lpstr>
      <vt:lpstr>40 Prayers at the Prophet’s Masjid</vt:lpstr>
      <vt:lpstr>The Rawdah الروضة الشريفة</vt:lpstr>
      <vt:lpstr>Map of the Prophet's Masjid</vt:lpstr>
      <vt:lpstr>The Prophet’s tomb</vt:lpstr>
      <vt:lpstr>Visiting the Prophet’s grave (1)</vt:lpstr>
      <vt:lpstr>Visiting al-Baqee’</vt:lpstr>
      <vt:lpstr>Al-Baqee’ Graveyard</vt:lpstr>
      <vt:lpstr>Uhud</vt:lpstr>
      <vt:lpstr>PowerPoint Presentation</vt:lpstr>
      <vt:lpstr>The Prophet’s Masjid &amp; Al-Baqee’ المسجد النبوي و البقيع</vt:lpstr>
      <vt:lpstr>Madina…</vt:lpstr>
      <vt:lpstr>PowerPoint Presentation</vt:lpstr>
      <vt:lpstr>PowerPoint Presentation</vt:lpstr>
      <vt:lpstr>Expansion Projects…</vt:lpstr>
      <vt:lpstr>Infrastructure Projects (1) Haramain Railway</vt:lpstr>
      <vt:lpstr>Infrastructure Projects (2) Makkah Monorail Project </vt:lpstr>
      <vt:lpstr>Infrastructure Projects (3) Makkah Monorail Project</vt:lpstr>
      <vt:lpstr>Infrastructure Projects (3) Jabal Omar Project</vt:lpstr>
      <vt:lpstr>Infrastructure Projects (4) Waqf of King AbdulAziz – Abraj alBait </vt:lpstr>
      <vt:lpstr>Hajj Statistics…</vt:lpstr>
      <vt:lpstr>Hajj Statistics Number of Foreign Hujjaj (1)</vt:lpstr>
      <vt:lpstr>Hajj Statistics Number of Foreign Hujjaj (2)</vt:lpstr>
      <vt:lpstr>Increasing Number  of Foreign Hujjaj</vt:lpstr>
      <vt:lpstr>Hajj Statistics Number of Hujjaj 1996 - 2009</vt:lpstr>
      <vt:lpstr>Dua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Hajj Presentation</dc:title>
  <dc:subject>Hajj &amp; Umra</dc:subject>
  <dc:creator>Omar Bellal</dc:creator>
  <cp:keywords>Hajj Umra Makkah Mecca Madinah Medina Mina Mena Muzdalifah Arafah</cp:keywords>
  <cp:lastModifiedBy>Administrator</cp:lastModifiedBy>
  <cp:revision>4005</cp:revision>
  <cp:lastPrinted>1601-01-01T00:00:00Z</cp:lastPrinted>
  <dcterms:created xsi:type="dcterms:W3CDTF">2003-12-17T16:43:37Z</dcterms:created>
  <dcterms:modified xsi:type="dcterms:W3CDTF">2019-11-22T10:50:55Z</dcterms:modified>
  <cp:contentStatus/>
</cp:coreProperties>
</file>